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256" r:id="rId5"/>
    <p:sldId id="3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420" r:id="rId14"/>
    <p:sldId id="504" r:id="rId1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620688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520787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yptr.co/blog/what-is-ss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8153400" cy="1462088"/>
          </a:xfrm>
        </p:spPr>
        <p:txBody>
          <a:bodyPr/>
          <a:lstStyle/>
          <a:p>
            <a:r>
              <a:rPr lang="fr-FR" sz="3600" dirty="0"/>
              <a:t>La gestion des identités en mode SAAS – Point d'avancement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Forum OASIS-OKAPI – Session 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Jeudi 28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27-29 novembre 2024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Connexion Azure-AD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6269FA-4F5C-0814-71C8-153B109DFBE6}"/>
              </a:ext>
            </a:extLst>
          </p:cNvPr>
          <p:cNvSpPr txBox="1"/>
          <p:nvPr/>
        </p:nvSpPr>
        <p:spPr>
          <a:xfrm>
            <a:off x="1714911" y="6274355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La gestion des identités en mode SAAS – Point d'avancement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A94EF3D-D685-0A5B-44A7-63D6A9536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60848"/>
            <a:ext cx="7596336" cy="32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0D3D7-0D0A-2BB2-E26D-B46E43B38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E1F4D-8C5D-B894-6EA4-AB0A1674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Connexion </a:t>
            </a:r>
            <a:r>
              <a:rPr lang="fr-FR" dirty="0" err="1"/>
              <a:t>Keycloak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4512D2-4F43-77E9-D8E6-191D1C8721F9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La gestion des identités en mode SAAS – Point d'avancement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C2707E-646C-751F-EF7B-DE477997D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04864"/>
            <a:ext cx="7596336" cy="2772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834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 err="1"/>
              <a:t>Authenfication</a:t>
            </a:r>
            <a:r>
              <a:rPr lang="fr-FR" dirty="0"/>
              <a:t> SSO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L’authentification </a:t>
            </a:r>
            <a:r>
              <a:rPr lang="fr-FR" b="0" i="0" dirty="0">
                <a:effectLst/>
                <a:highlight>
                  <a:srgbClr val="FCFAFF"/>
                </a:highlight>
                <a:latin typeface="Ubuntu" panose="020B0504030602030204" pitchFamily="34" charset="0"/>
                <a:hlinkClick r:id="rId2"/>
              </a:rPr>
              <a:t>Single </a:t>
            </a:r>
            <a:r>
              <a:rPr lang="fr-FR" b="0" i="0" dirty="0" err="1">
                <a:effectLst/>
                <a:highlight>
                  <a:srgbClr val="FCFAFF"/>
                </a:highlight>
                <a:latin typeface="Ubuntu" panose="020B0504030602030204" pitchFamily="34" charset="0"/>
                <a:hlinkClick r:id="rId2"/>
              </a:rPr>
              <a:t>Sign</a:t>
            </a:r>
            <a:r>
              <a:rPr lang="fr-FR" b="0" i="0" dirty="0">
                <a:effectLst/>
                <a:highlight>
                  <a:srgbClr val="FCFAFF"/>
                </a:highlight>
                <a:latin typeface="Ubuntu" panose="020B0504030602030204" pitchFamily="34" charset="0"/>
                <a:hlinkClick r:id="rId2"/>
              </a:rPr>
              <a:t> On</a:t>
            </a:r>
            <a:r>
              <a:rPr lang="fr-FR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 est un processus d’authentification permettant à des utilisateurs d’accéder de manière sécurisée à de multiples applications, à l’aide d’un jeu unique d’identifiant et de mot de passe.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6BE7B1-3A1C-75A0-A3BE-CCFED709E565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Principes</a:t>
            </a:r>
          </a:p>
        </p:txBody>
      </p:sp>
    </p:spTree>
    <p:extLst>
      <p:ext uri="{BB962C8B-B14F-4D97-AF65-F5344CB8AC3E}">
        <p14:creationId xmlns:p14="http://schemas.microsoft.com/office/powerpoint/2010/main" val="415931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Centralisation des accès (1)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Une fois l’authentification SSO mise en place, les employés d’une entreprise pourront accéder à toutes les applications et tous les sites web disponibles au sein de leur entreprise en s’enregistrant une seule fois. 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75040E-4931-FCA8-255A-DCB88B0202B0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Principes</a:t>
            </a:r>
          </a:p>
        </p:txBody>
      </p:sp>
    </p:spTree>
    <p:extLst>
      <p:ext uri="{BB962C8B-B14F-4D97-AF65-F5344CB8AC3E}">
        <p14:creationId xmlns:p14="http://schemas.microsoft.com/office/powerpoint/2010/main" val="365604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Centralisation des accès (2)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En d’autres termes, l’authentification SSO permet d’accéder à plusieurs systèmes en se connectant à un système unique, plutôt que de démultiplier les identifiants et mots de passe sur l’ensemble des applications.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0C88D5-325B-AE89-69AF-805C9E44092F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Principes</a:t>
            </a:r>
          </a:p>
        </p:txBody>
      </p:sp>
    </p:spTree>
    <p:extLst>
      <p:ext uri="{BB962C8B-B14F-4D97-AF65-F5344CB8AC3E}">
        <p14:creationId xmlns:p14="http://schemas.microsoft.com/office/powerpoint/2010/main" val="381469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Collaboration entre 2 entités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Ce processus d’authentification est rendu possible grâce à la relation de confiance établie entre deux entités : </a:t>
            </a:r>
            <a:r>
              <a:rPr lang="fr-FR" sz="2800" b="0" i="0" dirty="0" err="1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l’identity</a:t>
            </a:r>
            <a:r>
              <a:rPr lang="fr-FR" sz="28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 provider (</a:t>
            </a:r>
            <a:r>
              <a:rPr lang="fr-FR" sz="2800" b="0" i="0" dirty="0" err="1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IdP</a:t>
            </a:r>
            <a:r>
              <a:rPr lang="fr-FR" sz="28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) qui est un gestionnaire d’identité numérique et l’application à laquelle un utilisateur souhaite accéder, le service provider (SP). 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75EA28-C825-7F8B-AB47-501139DA4F84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Principes</a:t>
            </a:r>
          </a:p>
        </p:txBody>
      </p:sp>
    </p:spTree>
    <p:extLst>
      <p:ext uri="{BB962C8B-B14F-4D97-AF65-F5344CB8AC3E}">
        <p14:creationId xmlns:p14="http://schemas.microsoft.com/office/powerpoint/2010/main" val="135850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Protocole de communication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La communication entre ces deux entités s’effectue via un standard informatique permettant l’échange d’informations liées à la sécurité : les assertions OIDC (Open Id </a:t>
            </a:r>
            <a:r>
              <a:rPr lang="fr-FR" sz="2800" b="0" i="0" dirty="0" err="1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Connect</a:t>
            </a:r>
            <a:r>
              <a:rPr lang="fr-FR" sz="28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).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E1236A-D142-8F52-F55E-AECF408BB161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Principes</a:t>
            </a:r>
          </a:p>
        </p:txBody>
      </p:sp>
    </p:spTree>
    <p:extLst>
      <p:ext uri="{BB962C8B-B14F-4D97-AF65-F5344CB8AC3E}">
        <p14:creationId xmlns:p14="http://schemas.microsoft.com/office/powerpoint/2010/main" val="146100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Etapes de la connexion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4114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Voici les différentes étapes de la connexion SSO :</a:t>
            </a:r>
            <a:b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</a:br>
            <a:b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</a:br>
            <a: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1. L’utilisateur accède au service provider (SP) depuis Internet</a:t>
            </a:r>
          </a:p>
          <a:p>
            <a:pPr marL="0" indent="0" algn="l">
              <a:buNone/>
            </a:pPr>
            <a: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2. Le service provider envoie une requête à </a:t>
            </a:r>
            <a:r>
              <a:rPr lang="fr-FR" sz="1600" b="0" i="0" dirty="0" err="1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l’identity</a:t>
            </a:r>
            <a: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 provider</a:t>
            </a:r>
            <a:b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</a:br>
            <a: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3. L’utilisateur est invité à renseigner les identifiants de </a:t>
            </a:r>
            <a:r>
              <a:rPr lang="fr-FR" sz="1600" b="0" i="0" dirty="0" err="1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l’identity</a:t>
            </a:r>
            <a: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 provider (nom d’utilisateur + mot de passe)</a:t>
            </a:r>
            <a:b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</a:br>
            <a: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4. Le fournisseur d’identité valide les identifiants (ou non) et envoie à son tour une assertion OIDC au service provider attestant de la validité de l’authentification </a:t>
            </a:r>
          </a:p>
          <a:p>
            <a:pPr marL="0" indent="0" algn="l">
              <a:buNone/>
            </a:pPr>
            <a: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5. Le service provider autorise la connexion de l’utilisateur </a:t>
            </a:r>
          </a:p>
          <a:p>
            <a:pPr marL="0" indent="0" algn="l">
              <a:buNone/>
            </a:pPr>
            <a:r>
              <a:rPr lang="fr-FR" sz="1600" b="0" i="0" dirty="0">
                <a:solidFill>
                  <a:srgbClr val="27114C"/>
                </a:solidFill>
                <a:effectLst/>
                <a:highlight>
                  <a:srgbClr val="FCFAFF"/>
                </a:highlight>
                <a:latin typeface="Ubuntu" panose="020B0504030602030204" pitchFamily="34" charset="0"/>
              </a:rPr>
              <a:t>6. L’utilisateur peut profiter du service auquel il souhaitait accéder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CBE99F-05EC-2021-4C93-50A84943C662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Principes</a:t>
            </a:r>
          </a:p>
        </p:txBody>
      </p:sp>
    </p:spTree>
    <p:extLst>
      <p:ext uri="{BB962C8B-B14F-4D97-AF65-F5344CB8AC3E}">
        <p14:creationId xmlns:p14="http://schemas.microsoft.com/office/powerpoint/2010/main" val="130493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Mise en œuvre (1)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6BE7B1-3A1C-75A0-A3BE-CCFED709E565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Mise en œuvre	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D455FB4-897C-D9B8-6345-8AF5FAD23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3"/>
            <a:ext cx="8271520" cy="2851447"/>
          </a:xfrm>
        </p:spPr>
        <p:txBody>
          <a:bodyPr>
            <a:normAutofit/>
          </a:bodyPr>
          <a:lstStyle/>
          <a:p>
            <a:r>
              <a:rPr lang="fr-FR" dirty="0"/>
              <a:t>Le service provider OASIS-OKAPI peut communiquer avec les 2 </a:t>
            </a:r>
            <a:r>
              <a:rPr lang="fr-FR" dirty="0" err="1"/>
              <a:t>identity</a:t>
            </a:r>
            <a:r>
              <a:rPr lang="fr-FR" dirty="0"/>
              <a:t> provider :</a:t>
            </a:r>
          </a:p>
          <a:p>
            <a:pPr lvl="1"/>
            <a:r>
              <a:rPr lang="fr-FR" sz="3200" dirty="0"/>
              <a:t>AZURE-AD</a:t>
            </a:r>
          </a:p>
          <a:p>
            <a:pPr lvl="1"/>
            <a:r>
              <a:rPr lang="fr-FR" sz="3200" dirty="0" err="1">
                <a:effectLst/>
                <a:ea typeface="Aptos" panose="020B0004020202020204" pitchFamily="34" charset="0"/>
                <a:cs typeface="Calibri" panose="020F0502020204030204" pitchFamily="34" charset="0"/>
              </a:rPr>
              <a:t>Keycloak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9472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Mise en œuvre (2)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6BE7B1-3A1C-75A0-A3BE-CCFED709E565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Mise en œuvre	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D455FB4-897C-D9B8-6345-8AF5FAD23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2851447"/>
          </a:xfrm>
        </p:spPr>
        <p:txBody>
          <a:bodyPr>
            <a:normAutofit/>
          </a:bodyPr>
          <a:lstStyle/>
          <a:p>
            <a:r>
              <a:rPr lang="fr-FR" dirty="0"/>
              <a:t>La mise en place est réalisée au terme d’une collaboration étroite entre :</a:t>
            </a:r>
          </a:p>
          <a:p>
            <a:pPr lvl="1"/>
            <a:r>
              <a:rPr lang="fr-FR" sz="3200" dirty="0"/>
              <a:t>DSI</a:t>
            </a:r>
          </a:p>
          <a:p>
            <a:pPr lvl="1"/>
            <a:r>
              <a:rPr lang="fr-FR" sz="3200" dirty="0">
                <a:cs typeface="Calibri" panose="020F0502020204030204" pitchFamily="34" charset="0"/>
              </a:rPr>
              <a:t>TWS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02613251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3</TotalTime>
  <Words>410</Words>
  <Application>Microsoft Office PowerPoint</Application>
  <PresentationFormat>Affichage à l'écran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Tahoma</vt:lpstr>
      <vt:lpstr>Ubuntu</vt:lpstr>
      <vt:lpstr>Wingdings</vt:lpstr>
      <vt:lpstr>Blends</vt:lpstr>
      <vt:lpstr>La gestion des identités en mode SAAS – Point d'avancement</vt:lpstr>
      <vt:lpstr>Authenfication SSO</vt:lpstr>
      <vt:lpstr>Centralisation des accès (1)</vt:lpstr>
      <vt:lpstr>Centralisation des accès (2)</vt:lpstr>
      <vt:lpstr>Collaboration entre 2 entités</vt:lpstr>
      <vt:lpstr>Protocole de communication</vt:lpstr>
      <vt:lpstr>Etapes de la connexion</vt:lpstr>
      <vt:lpstr>Mise en œuvre (1) </vt:lpstr>
      <vt:lpstr>Mise en œuvre (2) </vt:lpstr>
      <vt:lpstr>Connexion Azure-AD</vt:lpstr>
      <vt:lpstr>Connexion Keycloak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41</cp:revision>
  <dcterms:created xsi:type="dcterms:W3CDTF">2024-04-05T09:51:38Z</dcterms:created>
  <dcterms:modified xsi:type="dcterms:W3CDTF">2024-11-28T07:10:24Z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