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6088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697073D4-BD29-D30A-8F51-80A01E33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DB5C652-2355-0D6D-68B4-8DE8D392A9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5B38066-08F1-59C4-0673-4C6DF68450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89FD94D-6DC2-6F89-8E9C-6378B17B699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18A26F9-C9F6-8B16-0E54-BC653753CC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6DED27-C3F7-917E-230A-B8DDC66213C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E4C5C4F-F986-7F33-38BF-60775360AF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D3F731F-8392-42DE-962B-9295CC076DC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8581AE-7AAB-B717-BAC0-308ABBE7D4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0D614-0359-491D-B507-6F3AC6D12B27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D2E2AEE0-68E2-965B-C479-3C24FA1C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AA0CCE91-73EE-4AC0-A55B-6FFAE552BDAF}" type="slidenum">
              <a:rPr lang="fr-FR" altLang="fr-FR" sz="1200">
                <a:latin typeface="Times New Roman" panose="02020603050405020304" pitchFamily="18" charset="0"/>
                <a:cs typeface="+mn-e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fr-FR" altLang="fr-FR" sz="1200">
              <a:latin typeface="Times New Roman" panose="02020603050405020304" pitchFamily="18" charset="0"/>
              <a:cs typeface="+mn-ea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9ECF6B0-83B4-7C62-7F70-D9AB7B62C8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89BC03-F19E-94BF-1FB7-6B9021FB6F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2B9B81-8AD0-AE99-56D9-6C985168CE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4E575E-D50B-418D-878D-D83AE5C9DC5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B5D4F61C-894C-158E-2795-23547C25F3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FBEAAAA-CBF6-C4C7-289D-A9BC00D0A9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4C0548-8E8A-F660-5FE8-B2FF58C8E6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2BEDCB-0835-4BDF-86C3-F527DFD21282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B4BECF4D-F911-6439-4660-929E0349BC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915EFE1-3956-D42B-4640-5162C8BA9A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640733-C971-F29E-EB2C-F5698DAD44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9AAC9-99E4-4788-B7BF-100A0BDD9D7D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FA5E69FC-D600-5A50-68E8-C4183C12E2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6C90396-7D3A-3C73-93EE-2A3468D1C0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B207C8-2C6F-4631-7AC7-FD2A58E43A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A9E7E-C9EF-4B5C-A3FF-9A704B3CE327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B65B01ED-EEE5-2030-282F-14938D5D71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6E718DE-64C8-9B41-11EC-A89D9495F9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048100-85A0-8723-D180-29C5CB4E48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DB0163-BD57-43C4-8E11-D836A4E6B3BF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268D4EC2-49F4-63E9-A1CC-0B3BE3322B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E5AADA3-71D9-2388-4998-145402926C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4E6B71-48D0-FA56-39BC-30F056C54D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07FEE-4897-4BDF-B8F9-A966482B9694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57411512-C5D6-5698-DAFE-86D22DCADA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2CDF0DF-016A-67F8-AD19-4ED498C48B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52E77A-2415-C4A8-4B27-5A2CEC0C05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89AA0-5563-4958-915F-90B040D5D81A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05C57DA3-3E9F-EF1E-81B1-F1C6587BFEE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697B370-612B-452F-3F9C-F2921C698A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6ED3D2-B275-921D-C1F9-800857A9F8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CD0E6-74F4-49E9-996B-0604D571A5B9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78775D0A-94AE-8436-4380-A7981344E2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9351588-1FC9-AE04-7F38-FD810E3DD5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B3CE65-1E3F-D4A2-77C1-6C4003A0BB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754A03-5FD3-4E87-8585-54F2030785B6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5FD6A5E6-8776-B87F-6979-2403A4B12E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EF010EC-3987-6424-1959-49BA634C77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0480B3-0EC7-A8D3-3C5A-370B57BF32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6624F5-475C-43E5-8C76-297B29A682F1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1C37DA40-109B-0B8B-A792-638F016C17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18A7FDA-068E-7976-CC22-BE29E99543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C96AD-0B6A-6AB2-1262-3CC68A8A5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745483-F0AE-C81F-691C-886F9006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802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E8A7A-ED28-DB80-019C-D71F4EBA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30FDA8-A1EE-50AB-8C99-FFFA7750B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60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12740C-991B-7102-4FAE-CA3E80F92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3513" y="836613"/>
            <a:ext cx="1941512" cy="58610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2134DB-2C18-3233-DDA3-4FF0240DC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213" y="836613"/>
            <a:ext cx="5676900" cy="58610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264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D49E0-B70A-9701-F326-76D986E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B60B8-75D5-4E3A-7BA6-CE8558C49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329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ABD7-16E6-AAD5-BC8A-1E33388B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36A855-A632-740F-8D24-FC050318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27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18B91-1BF6-5BFC-B265-0FF06432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D66E1-B89F-630B-1E1E-4DD9FA430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3068638"/>
            <a:ext cx="3702050" cy="3629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1B54E9-6B9F-E976-C672-3C87F49F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8663" y="3068638"/>
            <a:ext cx="3702050" cy="3629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28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8666D-B681-E9C5-1419-E656F713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A770B-B10C-115F-3147-5FB41FE8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DE3CE5-EDAD-04B0-C719-1A57F57B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4112BC-CCA9-7BF9-DBFF-5340D9E27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05FB3B-B640-E018-F7DC-886DFDECC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255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A651A-AD03-2F8F-C2E3-F5F1FA7A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49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42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15BB1-5139-E7B2-3EF4-EEF7FA23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A47BF-FEF3-C5C9-998B-92B64EC4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6443F4-B391-1C5E-0A3F-A78E278D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383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631C8-79CA-DDC2-4377-B9B85A8D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47D345-85FF-2871-9ED0-EC3F75401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1E63F8-C1C8-DD53-BF7D-5C6FB085B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86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C739150-3D4C-07A5-3E7F-88287DB1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B0F5A0B-6828-246F-A202-E3529B0E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69850"/>
            <a:ext cx="9012238" cy="6692900"/>
          </a:xfrm>
          <a:prstGeom prst="roundRect">
            <a:avLst>
              <a:gd name="adj" fmla="val 16667"/>
            </a:avLst>
          </a:prstGeom>
          <a:noFill/>
          <a:ln w="64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B63F2F4-B234-0260-4193-7F3BAB6F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71450"/>
            <a:ext cx="168116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C6D219-B490-B9DA-CEB6-D4BE7272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18250"/>
            <a:ext cx="6286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A3052C7C-4C51-F3CB-9F4F-7E40FEE7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4CB01587-F3C1-13BD-D764-6C179CC3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8" y="69850"/>
            <a:ext cx="9012237" cy="6691313"/>
          </a:xfrm>
          <a:prstGeom prst="roundRect">
            <a:avLst>
              <a:gd name="adj" fmla="val 16667"/>
            </a:avLst>
          </a:prstGeom>
          <a:noFill/>
          <a:ln w="64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39039A4-6A50-400E-0F48-C3FA5A62C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692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697EB15-FBB0-6B7D-2081-9CB463CE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378075"/>
            <a:ext cx="9013825" cy="46038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AB14273-CE68-A25A-5FB4-DAA783CC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422525"/>
            <a:ext cx="9013825" cy="46038"/>
          </a:xfrm>
          <a:prstGeom prst="rect">
            <a:avLst/>
          </a:prstGeom>
          <a:solidFill>
            <a:srgbClr val="B2C0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28B5E66-77C9-F3F7-2883-A4D47571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2468563"/>
            <a:ext cx="9013825" cy="46037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7527EFB2-FB0B-8A34-0085-023F22D35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068638"/>
            <a:ext cx="75565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EECE1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EEECE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6694BF0-754C-8739-EFD9-25FE965A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223963"/>
            <a:ext cx="6905625" cy="8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50000"/>
              </a:lnSpc>
              <a:spcBef>
                <a:spcPts val="900"/>
              </a:spcBef>
              <a:buClrTx/>
              <a:buFontTx/>
              <a:buNone/>
            </a:pPr>
            <a:r>
              <a:rPr lang="fr-FR" altLang="fr-FR" sz="3600" b="1" dirty="0">
                <a:solidFill>
                  <a:srgbClr val="F79646"/>
                </a:solidFill>
                <a:latin typeface="Calibri" panose="020F0502020204030204" pitchFamily="34" charset="0"/>
              </a:rPr>
              <a:t>OKAPI  </a:t>
            </a:r>
            <a:r>
              <a:rPr lang="fr-FR" altLang="fr-FR" sz="3200" i="1" dirty="0">
                <a:solidFill>
                  <a:srgbClr val="1F497D"/>
                </a:solidFill>
                <a:latin typeface="Calibri" panose="020F0502020204030204" pitchFamily="34" charset="0"/>
              </a:rPr>
              <a:t>Session de formation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F3EFE3D-1FCB-66A0-9B66-85F090DBA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DBB6DA4-64A7-3B23-2FA8-B55901F10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0345048" cy="5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819519EA-4DB4-EA0B-5F4E-471AAB99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57325"/>
            <a:ext cx="2879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3/  Accéder au PV de visite 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1DFD191-22D3-B5DC-C86A-FE837A4F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39750"/>
            <a:ext cx="34210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Plan de visite étape par étape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70562E4-8555-C5E6-73C1-4AA5AFEA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439863"/>
            <a:ext cx="8493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C8F8B5D7-990C-BAF5-CB02-EFA74857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974725"/>
            <a:ext cx="3552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D8EF3928-B865-0456-7705-D00D90D9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0200"/>
            <a:ext cx="33702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Important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Chaque élément doit être renseigné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Il reprend surtout  la plus mauvaise note rencontrée 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7DD72F4B-456E-58C4-D157-9F66F210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419475"/>
            <a:ext cx="65087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C8210273-C1B3-F61B-3667-B8320C4B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19250"/>
            <a:ext cx="34194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4/ Notation des éléments visités 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90CF7996-451C-ED14-6DE5-9008821F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350838"/>
            <a:ext cx="34686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Plan de visite étape par  étape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6411DF5-0E18-D84E-86CD-BC8CA4B6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079500"/>
            <a:ext cx="50403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5/ Prendre obligatoirement une photo des désordres  pour une meilleur 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compréhension de la note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1065DEF-901C-F057-BF2D-DB2C1B39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36004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239E3FB1-A7AD-588E-A654-9C08736A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816350"/>
            <a:ext cx="4448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52078A0F-8573-6C75-4B28-4E3E15F0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000375"/>
            <a:ext cx="1209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093C62D-9B44-46BB-CF2E-1CF86ADE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0338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600" dirty="0">
                <a:solidFill>
                  <a:srgbClr val="0070C0"/>
                </a:solidFill>
                <a:latin typeface="Calibri Light" panose="020F0302020204030204" pitchFamily="34" charset="0"/>
              </a:rPr>
              <a:t>2.Prise en main de  l’applicatif mobilité     OKAPI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1129A6-3F38-6922-07B3-37020423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" y="-1146"/>
            <a:ext cx="9142472" cy="68591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8CE1A52-C3EF-BFF5-B45B-76762E93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50825"/>
            <a:ext cx="6096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Comment utiliser  Okapi, comment y accéder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CBBAE71-4B6F-88EC-1634-2D92FF96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977900"/>
            <a:ext cx="1965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Symbol" panose="05050102010706020507" pitchFamily="18" charset="2"/>
              </a:rPr>
              <a:t></a:t>
            </a:r>
            <a:r>
              <a:rPr lang="fr-FR" altLang="fr-FR">
                <a:latin typeface="Calibri" panose="020F0502020204030204" pitchFamily="34" charset="0"/>
              </a:rPr>
              <a:t>Cliquez sur l’icône 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44328C4-DA20-BDF1-C594-95D5F12B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46138"/>
            <a:ext cx="6540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6F1C5E75-DBF6-A4EE-4E6D-2F5487ED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1439863"/>
            <a:ext cx="74485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Verdana" panose="020B0604030504040204" pitchFamily="34" charset="0"/>
              </a:rPr>
              <a:t>•</a:t>
            </a:r>
            <a:r>
              <a:rPr lang="fr-FR" altLang="fr-FR">
                <a:latin typeface="Symbol" panose="05050102010706020507" pitchFamily="18" charset="2"/>
              </a:rPr>
              <a:t></a:t>
            </a:r>
            <a:r>
              <a:rPr lang="fr-FR" altLang="fr-FR">
                <a:latin typeface="Calibri" panose="020F0502020204030204" pitchFamily="34" charset="0"/>
              </a:rPr>
              <a:t>lors de la première connexion votre login et mot de passe seront demandés.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La connexion sera ensuite automatique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2CC9DD7-ABC0-249B-8D25-7082D475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3506788"/>
            <a:ext cx="464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Télécharger des visites/  via la 4G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B3314E2-3475-ABA3-15E6-F63313DA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4760913"/>
            <a:ext cx="39227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Zone de paramétrage,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accessible avec les droits administrateur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6340EC6-624B-1B6D-42F0-00EB40787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60800"/>
            <a:ext cx="3140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Import des visites un fichier Kie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depuis OasisWeb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08DDA00C-92BE-C394-022F-61369292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4400550"/>
            <a:ext cx="3173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Export des visites vers Oasisweb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2FFB8E83-FC24-115E-443E-14DB5A96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3028950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A quoi servent les icônes:</a:t>
            </a: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0005CF18-81A8-F119-9D70-7F04F37D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3681413"/>
            <a:ext cx="1090613" cy="138112"/>
          </a:xfrm>
          <a:prstGeom prst="leftArrow">
            <a:avLst>
              <a:gd name="adj1" fmla="val 50000"/>
              <a:gd name="adj2" fmla="val 197415"/>
            </a:avLst>
          </a:prstGeom>
          <a:solidFill>
            <a:srgbClr val="FF0000"/>
          </a:solidFill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EC641B9E-0D06-FAA3-246B-702847BC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4073525"/>
            <a:ext cx="1090613" cy="138113"/>
          </a:xfrm>
          <a:prstGeom prst="leftArrow">
            <a:avLst>
              <a:gd name="adj1" fmla="val 50000"/>
              <a:gd name="adj2" fmla="val 197413"/>
            </a:avLst>
          </a:prstGeom>
          <a:solidFill>
            <a:srgbClr val="FF0000"/>
          </a:solidFill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3647029F-BD07-DD9D-5E8E-0FD845F4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4432300"/>
            <a:ext cx="1090612" cy="138113"/>
          </a:xfrm>
          <a:prstGeom prst="leftArrow">
            <a:avLst>
              <a:gd name="adj1" fmla="val 50000"/>
              <a:gd name="adj2" fmla="val 197413"/>
            </a:avLst>
          </a:prstGeom>
          <a:solidFill>
            <a:srgbClr val="FF0000"/>
          </a:solidFill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E1AC31A1-03B4-B0BF-C0C9-E0E1388F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4802188"/>
            <a:ext cx="1090612" cy="138112"/>
          </a:xfrm>
          <a:prstGeom prst="leftArrow">
            <a:avLst>
              <a:gd name="adj1" fmla="val 50000"/>
              <a:gd name="adj2" fmla="val 197414"/>
            </a:avLst>
          </a:prstGeom>
          <a:solidFill>
            <a:srgbClr val="FF0000"/>
          </a:solidFill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BF5FADFF-7E77-B19D-B425-21C13400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522663"/>
            <a:ext cx="2552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5CC396C-68A6-C29D-0285-4861FA27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2952750"/>
            <a:ext cx="416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Identifiez-vous en indiquant vos login et mot de passe dans la fenêtre affichée.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CDF72EF-9485-8CED-9DD4-DEDCC415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900113"/>
            <a:ext cx="520858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Verdana" panose="020B0604030504040204" pitchFamily="34" charset="0"/>
              </a:rPr>
              <a:t>•</a:t>
            </a:r>
            <a:r>
              <a:rPr lang="fr-FR" altLang="fr-FR">
                <a:latin typeface="Calibri" panose="020F0502020204030204" pitchFamily="34" charset="0"/>
              </a:rPr>
              <a:t> Icônes « Gestion des paquets de visites /                                                   récupération des paquets »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>
              <a:latin typeface="Calibri" panose="020F0502020204030204" pitchFamily="34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C546A99-BEED-B0C2-D90C-C533613A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968375"/>
            <a:ext cx="10175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62AEB51F-604A-1DC9-911B-093B2052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0200"/>
            <a:ext cx="828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Une fois la synchronisation effectuée la liste des paquets téléchargeable apparaît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CFA0CE2F-6E1A-EBA0-9CF1-E9E804E6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633663"/>
            <a:ext cx="2152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A533B72-645C-08F8-EE1E-15DB7422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679950"/>
            <a:ext cx="4457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9EB981A-09D5-3E92-A9A5-D131B3CA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1160463"/>
            <a:ext cx="36512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Une fois terminé tous les paquets de visites seront le bureau d’Okapi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8F08B07-82A4-6B73-853A-500D5A16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2887663"/>
            <a:ext cx="343376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Cliquer sur le paquet de visite à récupérer (ouvrages du secteur concerné)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60C9A29-FC84-4E61-3B91-8931B65F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79388"/>
            <a:ext cx="3959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311CB75-508F-1DB4-EDD4-25AB76C0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19363"/>
            <a:ext cx="2427288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F7409EA2-77C9-7F90-601B-8EBFE947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19363"/>
            <a:ext cx="22479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3B2432E-64AE-6351-1C26-93657BC8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360363"/>
            <a:ext cx="34337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Cliquer sur le paquet de visite à récupérer (ouvrages du secteur concerné)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25EEDBB-67B1-DFAC-CC25-4958BAC2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9388"/>
            <a:ext cx="2809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D727F473-1002-2B60-235B-544AB3697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0338"/>
            <a:ext cx="3360738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C56819B5-6A7B-3E94-3D7F-E3C28C94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39863"/>
            <a:ext cx="4679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Au démarrage okapi s'ouvrira sur les ouvrages en cours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8DB6E1D-1C4A-5AB5-BF5A-6ED3EB70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40200"/>
            <a:ext cx="3240087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BB5515A7-4F7E-91B2-D33C-21A04235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700338"/>
            <a:ext cx="1371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4B239138-88CA-6DC4-4E94-92DB450B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619375"/>
            <a:ext cx="29479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En cliquant sur le filtre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 on aura tout la liste des ouvrages du paquets de visite avec leur statut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920CC4D-5AC1-6A9A-97CE-120CCDEC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5995988"/>
            <a:ext cx="13287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b="1">
                <a:latin typeface="Calibri" panose="020F0502020204030204" pitchFamily="34" charset="0"/>
              </a:rPr>
              <a:t>Prise de photos</a:t>
            </a:r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id="{86496085-FEDA-4A5F-9226-D479B19F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1079500"/>
            <a:ext cx="1090613" cy="138113"/>
          </a:xfrm>
          <a:prstGeom prst="leftArrow">
            <a:avLst>
              <a:gd name="adj1" fmla="val 50000"/>
              <a:gd name="adj2" fmla="val 197413"/>
            </a:avLst>
          </a:prstGeom>
          <a:solidFill>
            <a:srgbClr val="FF0000"/>
          </a:solidFill>
          <a:ln w="19080">
            <a:solidFill>
              <a:srgbClr val="A844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667B7E-B783-FAF3-DF41-D904EC0B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5995988"/>
            <a:ext cx="16652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b="1">
                <a:latin typeface="Calibri" panose="020F0502020204030204" pitchFamily="34" charset="0"/>
              </a:rPr>
              <a:t>Accès plan de visite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C6F8BCE-D0A6-FCD6-5109-8A5C77FD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968875"/>
            <a:ext cx="1074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Retour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3B2A6C2-A7AE-DA36-00F7-B0CE5788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282575"/>
            <a:ext cx="59134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 </a:t>
            </a:r>
            <a:r>
              <a:rPr lang="fr-FR" altLang="fr-FR">
                <a:latin typeface="Verdana" panose="020B0604030504040204" pitchFamily="34" charset="0"/>
              </a:rPr>
              <a:t>•</a:t>
            </a:r>
            <a:r>
              <a:rPr lang="fr-FR" altLang="fr-FR">
                <a:latin typeface="Calibri" panose="020F0502020204030204" pitchFamily="34" charset="0"/>
              </a:rPr>
              <a:t>  Exemple de fiche de visite d’ouvrage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D1E8D05C-C867-4F26-413F-CDB4225B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0113"/>
            <a:ext cx="34194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AutoShape 7">
            <a:extLst>
              <a:ext uri="{FF2B5EF4-FFF2-40B4-BE49-F238E27FC236}">
                <a16:creationId xmlns:a16="http://schemas.microsoft.com/office/drawing/2014/main" id="{59B443D1-3F98-3F51-056C-BFABB6DA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6119813"/>
            <a:ext cx="1090613" cy="138112"/>
          </a:xfrm>
          <a:prstGeom prst="leftArrow">
            <a:avLst>
              <a:gd name="adj1" fmla="val 50000"/>
              <a:gd name="adj2" fmla="val 197415"/>
            </a:avLst>
          </a:prstGeom>
          <a:solidFill>
            <a:srgbClr val="FF0000"/>
          </a:solidFill>
          <a:ln w="19080">
            <a:solidFill>
              <a:srgbClr val="A844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92D58E29-83BD-D466-2C6A-1D5A27EA06F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800225" y="6119813"/>
            <a:ext cx="1079500" cy="138112"/>
          </a:xfrm>
          <a:prstGeom prst="leftArrow">
            <a:avLst>
              <a:gd name="adj1" fmla="val 50000"/>
              <a:gd name="adj2" fmla="val 195403"/>
            </a:avLst>
          </a:prstGeom>
          <a:solidFill>
            <a:srgbClr val="FF0000"/>
          </a:solidFill>
          <a:ln w="19080">
            <a:solidFill>
              <a:srgbClr val="A844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2297" name="Picture 9">
            <a:extLst>
              <a:ext uri="{FF2B5EF4-FFF2-40B4-BE49-F238E27FC236}">
                <a16:creationId xmlns:a16="http://schemas.microsoft.com/office/drawing/2014/main" id="{FD449752-8A46-2289-5CAD-5306E00D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815975"/>
            <a:ext cx="2076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7A1464C1-02AD-02CE-DC1C-54517FA2A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39750"/>
            <a:ext cx="3629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Plan de visite étape par étape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F8D9D70-1D5B-B44D-87A4-6EEBF20D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879725"/>
            <a:ext cx="220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1/  condition Général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356194F-8ABE-5304-8EDF-B2E06F6D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79400"/>
            <a:ext cx="3532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 </a:t>
            </a:r>
            <a:r>
              <a:rPr lang="fr-FR" altLang="fr-FR">
                <a:latin typeface="Verdana" panose="020B0604030504040204" pitchFamily="34" charset="0"/>
              </a:rPr>
              <a:t>•</a:t>
            </a:r>
            <a:r>
              <a:rPr lang="fr-FR" altLang="fr-FR">
                <a:latin typeface="Calibri" panose="020F0502020204030204" pitchFamily="34" charset="0"/>
              </a:rPr>
              <a:t>  Déroulé type de visite (exemple)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C3AAFE8-349C-2184-03EC-115A08B4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079500"/>
            <a:ext cx="412273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CD6F2CA-E5F9-A01D-EA6D-E91191D5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430338"/>
            <a:ext cx="2698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buClr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2/  conditions de la visite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E10FD4F8-E729-18E1-F42B-A44E05FF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60363"/>
            <a:ext cx="3598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buClrTx/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Plan de visite étape par étape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22A53FE6-5794-B3E2-AF5A-C3152539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079500"/>
            <a:ext cx="4033838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648E3E6-D7B9-4C82-3454-6793C6FE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700338"/>
            <a:ext cx="44958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34483</TotalTime>
  <Words>300</Words>
  <Application>Microsoft Office PowerPoint</Application>
  <PresentationFormat>Affichage à l'écran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jacques Willaey</dc:creator>
  <cp:lastModifiedBy>Valerie Cambert</cp:lastModifiedBy>
  <cp:revision>3</cp:revision>
  <cp:lastPrinted>1601-01-01T00:00:00Z</cp:lastPrinted>
  <dcterms:created xsi:type="dcterms:W3CDTF">1601-01-01T00:00:00Z</dcterms:created>
  <dcterms:modified xsi:type="dcterms:W3CDTF">2024-10-16T12:07:58Z</dcterms:modified>
</cp:coreProperties>
</file>