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62" r:id="rId1"/>
  </p:sldMasterIdLst>
  <p:notesMasterIdLst>
    <p:notesMasterId r:id="rId48"/>
  </p:notesMasterIdLst>
  <p:handoutMasterIdLst>
    <p:handoutMasterId r:id="rId49"/>
  </p:handoutMasterIdLst>
  <p:sldIdLst>
    <p:sldId id="299" r:id="rId2"/>
    <p:sldId id="257" r:id="rId3"/>
    <p:sldId id="838" r:id="rId4"/>
    <p:sldId id="839" r:id="rId5"/>
    <p:sldId id="819" r:id="rId6"/>
    <p:sldId id="857" r:id="rId7"/>
    <p:sldId id="820" r:id="rId8"/>
    <p:sldId id="855" r:id="rId9"/>
    <p:sldId id="856" r:id="rId10"/>
    <p:sldId id="706" r:id="rId11"/>
    <p:sldId id="755" r:id="rId12"/>
    <p:sldId id="791" r:id="rId13"/>
    <p:sldId id="840" r:id="rId14"/>
    <p:sldId id="841" r:id="rId15"/>
    <p:sldId id="842" r:id="rId16"/>
    <p:sldId id="843" r:id="rId17"/>
    <p:sldId id="844" r:id="rId18"/>
    <p:sldId id="845" r:id="rId19"/>
    <p:sldId id="846" r:id="rId20"/>
    <p:sldId id="847" r:id="rId21"/>
    <p:sldId id="848" r:id="rId22"/>
    <p:sldId id="850" r:id="rId23"/>
    <p:sldId id="559" r:id="rId24"/>
    <p:sldId id="470" r:id="rId25"/>
    <p:sldId id="601" r:id="rId26"/>
    <p:sldId id="861" r:id="rId27"/>
    <p:sldId id="625" r:id="rId28"/>
    <p:sldId id="811" r:id="rId29"/>
    <p:sldId id="851" r:id="rId30"/>
    <p:sldId id="802" r:id="rId31"/>
    <p:sldId id="852" r:id="rId32"/>
    <p:sldId id="853" r:id="rId33"/>
    <p:sldId id="854" r:id="rId34"/>
    <p:sldId id="858" r:id="rId35"/>
    <p:sldId id="859" r:id="rId36"/>
    <p:sldId id="772" r:id="rId37"/>
    <p:sldId id="860" r:id="rId38"/>
    <p:sldId id="863" r:id="rId39"/>
    <p:sldId id="869" r:id="rId40"/>
    <p:sldId id="870" r:id="rId41"/>
    <p:sldId id="864" r:id="rId42"/>
    <p:sldId id="865" r:id="rId43"/>
    <p:sldId id="866" r:id="rId44"/>
    <p:sldId id="867" r:id="rId45"/>
    <p:sldId id="868" r:id="rId46"/>
    <p:sldId id="628" r:id="rId47"/>
  </p:sldIdLst>
  <p:sldSz cx="9144000" cy="6858000" type="screen4x3"/>
  <p:notesSz cx="6797675" cy="9929813"/>
  <p:defaultTextStyle>
    <a:defPPr>
      <a:defRPr lang="fr-FR"/>
    </a:defPPr>
    <a:lvl1pPr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kumimoji="1" sz="2400" kern="1200">
        <a:solidFill>
          <a:schemeClr val="bg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bg2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9933"/>
    <a:srgbClr val="FFFF81"/>
    <a:srgbClr val="FFFFFF"/>
    <a:srgbClr val="DBD600"/>
    <a:srgbClr val="CCC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8" autoAdjust="0"/>
    <p:restoredTop sz="92615" autoAdjust="0"/>
  </p:normalViewPr>
  <p:slideViewPr>
    <p:cSldViewPr snapToObjects="1">
      <p:cViewPr>
        <p:scale>
          <a:sx n="86" d="100"/>
          <a:sy n="86" d="100"/>
        </p:scale>
        <p:origin x="-1262" y="202"/>
      </p:cViewPr>
      <p:guideLst>
        <p:guide orient="horz" pos="3634"/>
        <p:guide pos="41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55" d="100"/>
          <a:sy n="55" d="100"/>
        </p:scale>
        <p:origin x="-3341" y="-82"/>
      </p:cViewPr>
      <p:guideLst>
        <p:guide orient="horz" pos="3128"/>
        <p:guide pos="2141"/>
      </p:guideLst>
    </p:cSldViewPr>
  </p:notes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3322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3322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FA465200-1046-43E6-8EEF-D0AF437BAABF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3002645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6661"/>
            <a:ext cx="4984962" cy="4468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3322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3322"/>
            <a:ext cx="2945659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kumimoji="0"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5E729A60-027E-40F2-BE3B-97986D52E81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174976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ctrTitle"/>
          </p:nvPr>
        </p:nvSpPr>
        <p:spPr>
          <a:xfrm>
            <a:off x="1430637" y="1085055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fr-FR" dirty="0" smtClean="0"/>
              <a:t>Modifiez le style du titre</a:t>
            </a:r>
            <a:endParaRPr kumimoji="0" lang="en-US" dirty="0"/>
          </a:p>
        </p:txBody>
      </p:sp>
      <p:sp>
        <p:nvSpPr>
          <p:cNvPr id="22" name="Sous-titre 21"/>
          <p:cNvSpPr>
            <a:spLocks noGrp="1"/>
          </p:cNvSpPr>
          <p:nvPr>
            <p:ph type="subTitle" idx="1"/>
          </p:nvPr>
        </p:nvSpPr>
        <p:spPr>
          <a:xfrm>
            <a:off x="1430637" y="2575221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dirty="0" smtClean="0"/>
              <a:t>Modifiez le style des sous-titres du masque</a:t>
            </a:r>
            <a:endParaRPr kumimoji="0" lang="en-US" dirty="0"/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1"/>
          </p:nvPr>
        </p:nvSpPr>
        <p:spPr>
          <a:xfrm>
            <a:off x="5714999" y="6305550"/>
            <a:ext cx="3222485" cy="476250"/>
          </a:xfrm>
        </p:spPr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lips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12" name="Image 11" descr="http://www.twssa.com/images/ERA17_Envoi1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1790" y="4315732"/>
            <a:ext cx="5759450" cy="145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9" descr="Sans titre 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1184" y="188640"/>
            <a:ext cx="1494662" cy="8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0"/>
            <a:ext cx="6858000" cy="6857999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lips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lips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63227" y="143635"/>
            <a:ext cx="1235632" cy="9001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5F31215-B8D0-488E-B465-39B5494216DA}" type="datetimeFigureOut">
              <a:rPr lang="fr-FR" smtClean="0"/>
              <a:pPr/>
              <a:t>07/12/2023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D6C8D77-CD4B-400E-B5CE-9E361AD59E5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088136" y="0"/>
            <a:ext cx="8052754" cy="6857999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47964" y="143635"/>
            <a:ext cx="1450895" cy="90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9" name="Organigramme : Processu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Organigramme : Processu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teurs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lips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Bouée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Espace réservé du titre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fr-FR" dirty="0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51FC063-5EA9-49AF-AFAF-D68C9E82B23B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63227" y="143635"/>
            <a:ext cx="1235632" cy="900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  <p:sldLayoutId id="2147484664" r:id="rId2"/>
    <p:sldLayoutId id="2147484665" r:id="rId3"/>
    <p:sldLayoutId id="2147484666" r:id="rId4"/>
    <p:sldLayoutId id="2147484667" r:id="rId5"/>
    <p:sldLayoutId id="2147484668" r:id="rId6"/>
    <p:sldLayoutId id="2147484669" r:id="rId7"/>
    <p:sldLayoutId id="2147484670" r:id="rId8"/>
    <p:sldLayoutId id="2147484671" r:id="rId9"/>
    <p:sldLayoutId id="2147484672" r:id="rId10"/>
    <p:sldLayoutId id="2147484673" r:id="rId11"/>
  </p:sldLayoutIdLst>
  <p:transition spd="slow">
    <p:wip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30637" y="1085055"/>
            <a:ext cx="7406640" cy="813775"/>
          </a:xfrm>
        </p:spPr>
        <p:txBody>
          <a:bodyPr/>
          <a:lstStyle/>
          <a:p>
            <a:pPr algn="ctr"/>
            <a:r>
              <a:rPr lang="fr-FR" dirty="0" smtClean="0"/>
              <a:t>ERASMUS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30637" y="2303875"/>
            <a:ext cx="7146808" cy="1710190"/>
          </a:xfrm>
        </p:spPr>
        <p:txBody>
          <a:bodyPr>
            <a:normAutofit/>
          </a:bodyPr>
          <a:lstStyle/>
          <a:p>
            <a:r>
              <a:rPr lang="fr-FR" sz="3200" b="1" dirty="0" smtClean="0"/>
              <a:t>Entretien d’une chaussée souple -      trafic T3</a:t>
            </a:r>
            <a:endParaRPr lang="fr-FR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3176845" y="6174306"/>
            <a:ext cx="5850649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endParaRPr kumimoji="0" lang="fr-FR" b="1" dirty="0" smtClean="0">
              <a:solidFill>
                <a:schemeClr val="accent4"/>
              </a:solidFill>
              <a:latin typeface="+mj-lt"/>
            </a:endParaRPr>
          </a:p>
          <a:p>
            <a:pPr algn="r">
              <a:spcBef>
                <a:spcPts val="600"/>
              </a:spcBef>
            </a:pPr>
            <a:endParaRPr kumimoji="0" lang="fr-FR" b="1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22311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438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 Quelques photographies de la section étudiée entre les PR 3 et PR 5</a:t>
            </a:r>
            <a:endParaRPr lang="fr-FR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438  photo 2023</a:t>
            </a:r>
            <a:endParaRPr lang="fr-F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1466821"/>
            <a:ext cx="7499350" cy="4762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438  photo 2023</a:t>
            </a:r>
            <a:endParaRPr lang="fr-F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035" y="1447799"/>
            <a:ext cx="7842601" cy="508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cteur droit avec flèche 7"/>
          <p:cNvCxnSpPr/>
          <p:nvPr/>
        </p:nvCxnSpPr>
        <p:spPr>
          <a:xfrm flipH="1">
            <a:off x="2411760" y="4824155"/>
            <a:ext cx="1485165" cy="900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Seuils à maintenir</a:t>
            </a:r>
            <a:endParaRPr lang="fr-F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1610" y="1447800"/>
            <a:ext cx="7698282" cy="516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438  photo 2023</a:t>
            </a:r>
            <a:endParaRPr lang="fr-F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1620" y="1447799"/>
            <a:ext cx="7569283" cy="5137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 flipH="1">
            <a:off x="2591780" y="4959170"/>
            <a:ext cx="1170130" cy="8100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3896925" y="4959170"/>
            <a:ext cx="1125125" cy="8100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438  photo 2023</a:t>
            </a:r>
            <a:endParaRPr lang="fr-FR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5495" y="1447800"/>
            <a:ext cx="7476384" cy="513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 flipH="1">
            <a:off x="3176845" y="4554125"/>
            <a:ext cx="765085" cy="7650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3941930" y="4554125"/>
            <a:ext cx="630070" cy="7650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438  photo 2023</a:t>
            </a:r>
            <a:endParaRPr lang="fr-FR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6078" y="1575119"/>
            <a:ext cx="7958372" cy="4824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 flipH="1">
            <a:off x="2276745" y="3564015"/>
            <a:ext cx="1170130" cy="6750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5022050" y="3383995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>
            <a:off x="4481990" y="3383995"/>
            <a:ext cx="405045" cy="8550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438  photo 2023</a:t>
            </a:r>
            <a:endParaRPr lang="fr-FR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2088" y="1542454"/>
            <a:ext cx="7752362" cy="4766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>
            <a:off x="4707015" y="4239090"/>
            <a:ext cx="810090" cy="8550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438  photo 2023</a:t>
            </a:r>
            <a:endParaRPr lang="fr-FR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1668" y="1447800"/>
            <a:ext cx="7784187" cy="513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 flipH="1">
            <a:off x="3311860" y="4509120"/>
            <a:ext cx="990110" cy="8550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5022050" y="4509120"/>
            <a:ext cx="855095" cy="6750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438  photo 2023</a:t>
            </a:r>
            <a:endParaRPr lang="fr-FR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1620" y="1447799"/>
            <a:ext cx="7586924" cy="5124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 flipH="1">
            <a:off x="3311860" y="4239090"/>
            <a:ext cx="1260141" cy="8550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5652120" y="4239090"/>
            <a:ext cx="1305145" cy="8550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578392" y="2576511"/>
            <a:ext cx="6400800" cy="2697693"/>
          </a:xfrm>
        </p:spPr>
        <p:txBody>
          <a:bodyPr anchor="ctr"/>
          <a:lstStyle/>
          <a:p>
            <a:pPr algn="ctr"/>
            <a:r>
              <a:rPr lang="fr-FR" sz="3600" dirty="0" smtClean="0"/>
              <a:t>Cas de la RD 438</a:t>
            </a:r>
            <a:br>
              <a:rPr lang="fr-FR" sz="3600" dirty="0" smtClean="0"/>
            </a:br>
            <a:r>
              <a:rPr lang="fr-FR" sz="3600" dirty="0" smtClean="0"/>
              <a:t>PR 2+300 - PR 5+000 </a:t>
            </a:r>
            <a:br>
              <a:rPr lang="fr-FR" sz="3600" dirty="0" smtClean="0"/>
            </a:br>
            <a:endParaRPr lang="fr-FR" sz="2800" dirty="0"/>
          </a:p>
        </p:txBody>
      </p:sp>
      <p:sp>
        <p:nvSpPr>
          <p:cNvPr id="4" name="Sous-titre 3"/>
          <p:cNvSpPr>
            <a:spLocks noGrp="1"/>
          </p:cNvSpPr>
          <p:nvPr>
            <p:ph type="body"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fr-FR" sz="3600" b="1" dirty="0" smtClean="0">
                <a:solidFill>
                  <a:schemeClr val="accent3"/>
                </a:solidFill>
              </a:rPr>
              <a:t>Département du Nord</a:t>
            </a:r>
            <a:endParaRPr lang="fr-FR" sz="3600" b="1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Zone carottage DK 86</a:t>
            </a:r>
            <a:endParaRPr lang="fr-FR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6615" y="1447800"/>
            <a:ext cx="7619991" cy="5164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>
            <a:off x="5787135" y="4599130"/>
            <a:ext cx="1170130" cy="7650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1590" y="274638"/>
            <a:ext cx="7245805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RD 438 zone du carottage DK 85</a:t>
            </a:r>
            <a:endParaRPr lang="fr-FR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1620" y="1447799"/>
            <a:ext cx="7530910" cy="516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avec flèche 6"/>
          <p:cNvCxnSpPr/>
          <p:nvPr/>
        </p:nvCxnSpPr>
        <p:spPr>
          <a:xfrm flipH="1">
            <a:off x="4166956" y="5769260"/>
            <a:ext cx="945104" cy="4950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/>
              <a:t>RD 438 relevé de dégradations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6417205" y="6489340"/>
            <a:ext cx="405045" cy="2250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6376752" cy="859107"/>
          </a:xfrm>
        </p:spPr>
        <p:txBody>
          <a:bodyPr/>
          <a:lstStyle/>
          <a:p>
            <a:r>
              <a:rPr lang="fr-FR" dirty="0" smtClean="0"/>
              <a:t>Les dégradations observées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35608" y="1538790"/>
            <a:ext cx="7498080" cy="5040560"/>
          </a:xfrm>
        </p:spPr>
        <p:txBody>
          <a:bodyPr>
            <a:normAutofit/>
          </a:bodyPr>
          <a:lstStyle/>
          <a:p>
            <a:r>
              <a:rPr lang="fr-FR" dirty="0" smtClean="0"/>
              <a:t>Quelques fissures longitudinales</a:t>
            </a:r>
          </a:p>
          <a:p>
            <a:r>
              <a:rPr lang="fr-FR" dirty="0" smtClean="0"/>
              <a:t>Important faïençage en bandes de roulement axe et rives</a:t>
            </a:r>
          </a:p>
          <a:p>
            <a:r>
              <a:rPr lang="fr-FR" dirty="0" smtClean="0"/>
              <a:t>Orniérage rives 10 à 15mm</a:t>
            </a:r>
          </a:p>
          <a:p>
            <a:r>
              <a:rPr lang="fr-FR" dirty="0" smtClean="0"/>
              <a:t>Nombreuses Réparations, notamment en rives</a:t>
            </a:r>
          </a:p>
          <a:p>
            <a:endParaRPr lang="fr-FR" dirty="0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438  - La déflexion</a:t>
            </a:r>
            <a:endParaRPr lang="fr-FR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515" y="1692323"/>
            <a:ext cx="8727935" cy="5017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1620" y="274638"/>
            <a:ext cx="7065785" cy="949117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RD438 - déflexion-commentaires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86635" y="1447799"/>
            <a:ext cx="7647053" cy="5086545"/>
          </a:xfrm>
        </p:spPr>
        <p:txBody>
          <a:bodyPr>
            <a:normAutofit/>
          </a:bodyPr>
          <a:lstStyle/>
          <a:p>
            <a:r>
              <a:rPr lang="fr-FR" dirty="0" smtClean="0"/>
              <a:t>Mesures réalisées juin 2023 par le </a:t>
            </a:r>
            <a:r>
              <a:rPr lang="fr-FR" dirty="0" err="1" smtClean="0"/>
              <a:t>Cerema</a:t>
            </a:r>
            <a:r>
              <a:rPr lang="fr-FR" dirty="0" smtClean="0"/>
              <a:t> dans les 2 sens de circulation</a:t>
            </a:r>
          </a:p>
          <a:p>
            <a:endParaRPr lang="fr-FR" dirty="0" smtClean="0"/>
          </a:p>
          <a:p>
            <a:r>
              <a:rPr lang="fr-FR" dirty="0" smtClean="0"/>
              <a:t>Valeurs de déflexion :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Valeurs élevées en rives : </a:t>
            </a:r>
            <a:r>
              <a:rPr lang="fr-FR" dirty="0" err="1" smtClean="0"/>
              <a:t>deflexion</a:t>
            </a:r>
            <a:r>
              <a:rPr lang="fr-FR" dirty="0" smtClean="0"/>
              <a:t> caractéristique de 315/100 sens + et 354/100 pour le sens -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 Valeurs en axe de l’ordre de 250/100</a:t>
            </a:r>
          </a:p>
          <a:p>
            <a:pPr lvl="1">
              <a:buFont typeface="Wingdings" pitchFamily="2" charset="2"/>
              <a:buChar char="§"/>
            </a:pPr>
            <a:r>
              <a:rPr lang="fr-FR" dirty="0" smtClean="0"/>
              <a:t>Absence de détail dans le découpage des valeurs</a:t>
            </a:r>
          </a:p>
          <a:p>
            <a:pPr lvl="1">
              <a:buFont typeface="Wingdings" pitchFamily="2" charset="2"/>
              <a:buChar char="§"/>
            </a:pPr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1590" y="274638"/>
            <a:ext cx="711079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RD438 - déflexion-commentaires</a:t>
            </a:r>
            <a:endParaRPr lang="fr-F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535" y="1583795"/>
            <a:ext cx="5924677" cy="385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86535" y="2933945"/>
            <a:ext cx="5490610" cy="4950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6311212" y="3338990"/>
            <a:ext cx="26224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tx1"/>
                </a:solidFill>
              </a:rPr>
              <a:t>La maîtrise d’œuvre signale qu’un très important orage a eu lieu les jours précédents affectant  probablement les résultats des mesures de déflexion.</a:t>
            </a:r>
            <a:endParaRPr lang="fr-FR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16605" y="274638"/>
            <a:ext cx="7917083" cy="1143000"/>
          </a:xfrm>
        </p:spPr>
        <p:txBody>
          <a:bodyPr/>
          <a:lstStyle/>
          <a:p>
            <a:r>
              <a:rPr lang="fr-FR" dirty="0" smtClean="0"/>
              <a:t>Les carottages – Mai 2023</a:t>
            </a:r>
            <a:endParaRPr lang="fr-F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6665" y="1417637"/>
            <a:ext cx="6868726" cy="515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Implantation des carottages</a:t>
            </a:r>
            <a:endParaRPr lang="fr-FR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585" y="1447799"/>
            <a:ext cx="7890653" cy="534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6545" y="274638"/>
            <a:ext cx="7920881" cy="949117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Implantation des carottages /déflexion</a:t>
            </a:r>
            <a:endParaRPr lang="fr-FR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531" y="1223755"/>
            <a:ext cx="8126906" cy="5489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rganigramme : Disque magnétique 5"/>
          <p:cNvSpPr/>
          <p:nvPr/>
        </p:nvSpPr>
        <p:spPr>
          <a:xfrm>
            <a:off x="1736684" y="2843935"/>
            <a:ext cx="180000" cy="450050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Organigramme : Disque magnétique 6"/>
          <p:cNvSpPr/>
          <p:nvPr/>
        </p:nvSpPr>
        <p:spPr>
          <a:xfrm>
            <a:off x="2681790" y="5994285"/>
            <a:ext cx="180020" cy="450050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Organigramme : Disque magnétique 7"/>
          <p:cNvSpPr/>
          <p:nvPr/>
        </p:nvSpPr>
        <p:spPr>
          <a:xfrm>
            <a:off x="3671900" y="3068960"/>
            <a:ext cx="180020" cy="450050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Organigramme : Disque magnétique 8"/>
          <p:cNvSpPr/>
          <p:nvPr/>
        </p:nvSpPr>
        <p:spPr>
          <a:xfrm>
            <a:off x="5022049" y="5994285"/>
            <a:ext cx="180000" cy="450050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rganigramme : Disque magnétique 9"/>
          <p:cNvSpPr/>
          <p:nvPr/>
        </p:nvSpPr>
        <p:spPr>
          <a:xfrm>
            <a:off x="6777244" y="2843935"/>
            <a:ext cx="180000" cy="450050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rganigramme : Disque magnétique 10"/>
          <p:cNvSpPr/>
          <p:nvPr/>
        </p:nvSpPr>
        <p:spPr>
          <a:xfrm>
            <a:off x="7722340" y="2843935"/>
            <a:ext cx="180000" cy="450050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Localisation de l’étude</a:t>
            </a:r>
            <a:endParaRPr lang="fr-F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1710" y="1447799"/>
            <a:ext cx="5903555" cy="5286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e 4"/>
          <p:cNvSpPr/>
          <p:nvPr/>
        </p:nvSpPr>
        <p:spPr>
          <a:xfrm>
            <a:off x="4526995" y="6039290"/>
            <a:ext cx="1170130" cy="4950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3086835" y="6174305"/>
            <a:ext cx="765085" cy="2250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Une fiche par carottage</a:t>
            </a:r>
            <a:endParaRPr lang="fr-FR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1821" y="1447800"/>
            <a:ext cx="4039990" cy="5366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951821" y="1718810"/>
            <a:ext cx="1440159" cy="6300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4526995" y="2123855"/>
            <a:ext cx="914400" cy="3150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057166" y="2438890"/>
            <a:ext cx="810090" cy="5850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2051720" y="4734145"/>
            <a:ext cx="90010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2051720" y="6624355"/>
            <a:ext cx="90010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438  La structure</a:t>
            </a:r>
            <a:endParaRPr lang="fr-FR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608" y="1898830"/>
            <a:ext cx="796132" cy="452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6805" y="1898830"/>
            <a:ext cx="830606" cy="452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7188" y="1898830"/>
            <a:ext cx="944872" cy="4557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arenthèse fermante 6"/>
          <p:cNvSpPr/>
          <p:nvPr/>
        </p:nvSpPr>
        <p:spPr>
          <a:xfrm>
            <a:off x="5450311" y="1898830"/>
            <a:ext cx="112514" cy="389571"/>
          </a:xfrm>
          <a:prstGeom prst="rightBracket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5877145" y="1898830"/>
            <a:ext cx="13951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1"/>
                </a:solidFill>
              </a:rPr>
              <a:t>Béton bitumineux </a:t>
            </a:r>
          </a:p>
          <a:p>
            <a:endParaRPr lang="fr-FR" sz="1200" b="1" dirty="0">
              <a:solidFill>
                <a:schemeClr val="tx1"/>
              </a:solidFill>
            </a:endParaRPr>
          </a:p>
        </p:txBody>
      </p:sp>
      <p:sp>
        <p:nvSpPr>
          <p:cNvPr id="9" name="Parenthèse fermante 8"/>
          <p:cNvSpPr/>
          <p:nvPr/>
        </p:nvSpPr>
        <p:spPr>
          <a:xfrm>
            <a:off x="5450310" y="2570274"/>
            <a:ext cx="225028" cy="2883951"/>
          </a:xfrm>
          <a:prstGeom prst="rightBracket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057164" y="3248980"/>
            <a:ext cx="1395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tx1"/>
                </a:solidFill>
              </a:rPr>
              <a:t>25 à 30 cm GNT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435608" y="1313765"/>
            <a:ext cx="796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1"/>
                </a:solidFill>
              </a:rPr>
              <a:t>C1-DK89</a:t>
            </a:r>
            <a:endParaRPr lang="fr-FR" sz="1200" b="1" dirty="0">
              <a:solidFill>
                <a:schemeClr val="tx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816805" y="1313765"/>
            <a:ext cx="7200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1"/>
                </a:solidFill>
              </a:rPr>
              <a:t>C2-DK88</a:t>
            </a:r>
          </a:p>
          <a:p>
            <a:endParaRPr lang="fr-FR" sz="1200" b="1" dirty="0">
              <a:solidFill>
                <a:schemeClr val="tx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4167188" y="1313765"/>
            <a:ext cx="764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1"/>
                </a:solidFill>
              </a:rPr>
              <a:t>C3-DK87</a:t>
            </a:r>
          </a:p>
          <a:p>
            <a:endParaRPr lang="fr-FR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438  La structure</a:t>
            </a:r>
            <a:endParaRPr lang="fr-FR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608" y="1763814"/>
            <a:ext cx="886142" cy="474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435608" y="1313765"/>
            <a:ext cx="7961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1"/>
                </a:solidFill>
              </a:rPr>
              <a:t>C4- DK86</a:t>
            </a:r>
          </a:p>
          <a:p>
            <a:endParaRPr lang="fr-FR" sz="1200" b="1" dirty="0">
              <a:solidFill>
                <a:schemeClr val="tx1"/>
              </a:solidFill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1830" y="1763814"/>
            <a:ext cx="1035115" cy="4783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3131839" y="1313765"/>
            <a:ext cx="8100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1"/>
                </a:solidFill>
              </a:rPr>
              <a:t>C5- DK85</a:t>
            </a:r>
          </a:p>
          <a:p>
            <a:endParaRPr lang="fr-FR" sz="1200" b="1" dirty="0">
              <a:solidFill>
                <a:schemeClr val="tx1"/>
              </a:solidFill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7015" y="1763814"/>
            <a:ext cx="990110" cy="4777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4707015" y="1313765"/>
            <a:ext cx="8100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1"/>
                </a:solidFill>
              </a:rPr>
              <a:t>C6- DK84</a:t>
            </a:r>
          </a:p>
          <a:p>
            <a:endParaRPr lang="fr-FR" sz="1200" b="1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372201" y="1898830"/>
            <a:ext cx="15301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1"/>
                </a:solidFill>
              </a:rPr>
              <a:t>Béton bitumineux </a:t>
            </a:r>
          </a:p>
          <a:p>
            <a:endParaRPr lang="fr-FR" sz="1200" b="1" dirty="0">
              <a:solidFill>
                <a:schemeClr val="tx1"/>
              </a:solidFill>
            </a:endParaRPr>
          </a:p>
        </p:txBody>
      </p:sp>
      <p:sp>
        <p:nvSpPr>
          <p:cNvPr id="12" name="Parenthèse fermante 11"/>
          <p:cNvSpPr/>
          <p:nvPr/>
        </p:nvSpPr>
        <p:spPr>
          <a:xfrm>
            <a:off x="5832140" y="1898830"/>
            <a:ext cx="168411" cy="389571"/>
          </a:xfrm>
          <a:prstGeom prst="rightBracket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Parenthèse fermante 12"/>
          <p:cNvSpPr/>
          <p:nvPr/>
        </p:nvSpPr>
        <p:spPr>
          <a:xfrm>
            <a:off x="5832140" y="2570274"/>
            <a:ext cx="315034" cy="2973961"/>
          </a:xfrm>
          <a:prstGeom prst="rightBracket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6507215" y="3158970"/>
            <a:ext cx="10351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chemeClr val="tx1"/>
                </a:solidFill>
              </a:rPr>
              <a:t> environ 25 cm  GNT</a:t>
            </a:r>
          </a:p>
          <a:p>
            <a:endParaRPr lang="fr-FR" sz="1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1610" y="274638"/>
            <a:ext cx="7872078" cy="1143000"/>
          </a:xfrm>
        </p:spPr>
        <p:txBody>
          <a:bodyPr/>
          <a:lstStyle/>
          <a:p>
            <a:r>
              <a:rPr lang="fr-FR" sz="4400" dirty="0" smtClean="0"/>
              <a:t>vue panoramique des carottages</a:t>
            </a:r>
            <a:endParaRPr lang="fr-F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603" y="2033845"/>
            <a:ext cx="8589442" cy="337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cteur droit 5"/>
          <p:cNvCxnSpPr/>
          <p:nvPr/>
        </p:nvCxnSpPr>
        <p:spPr>
          <a:xfrm flipV="1">
            <a:off x="656565" y="2978950"/>
            <a:ext cx="8055895" cy="450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438 : diagnostic C1-</a:t>
            </a:r>
            <a:r>
              <a:rPr lang="fr-FR" sz="3600" dirty="0" smtClean="0"/>
              <a:t>DK9</a:t>
            </a:r>
            <a:endParaRPr lang="fr-FR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535" y="1340912"/>
            <a:ext cx="8547915" cy="446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2463" y="3068960"/>
            <a:ext cx="4169563" cy="3128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llipse 6"/>
          <p:cNvSpPr/>
          <p:nvPr/>
        </p:nvSpPr>
        <p:spPr>
          <a:xfrm>
            <a:off x="8352420" y="3699030"/>
            <a:ext cx="450050" cy="1125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996825" y="1340912"/>
            <a:ext cx="1215135" cy="8279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6552220" y="4014065"/>
            <a:ext cx="1575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tx1"/>
                </a:solidFill>
              </a:rPr>
              <a:t>Trafic déviation 2020</a:t>
            </a:r>
            <a:endParaRPr lang="fr-FR" sz="1400" b="1" dirty="0">
              <a:solidFill>
                <a:schemeClr val="tx1"/>
              </a:solidFill>
            </a:endParaRPr>
          </a:p>
        </p:txBody>
      </p:sp>
      <p:cxnSp>
        <p:nvCxnSpPr>
          <p:cNvPr id="11" name="Connecteur droit avec flèche 10"/>
          <p:cNvCxnSpPr>
            <a:stCxn id="9" idx="3"/>
          </p:cNvCxnSpPr>
          <p:nvPr/>
        </p:nvCxnSpPr>
        <p:spPr>
          <a:xfrm flipV="1">
            <a:off x="8127395" y="4239090"/>
            <a:ext cx="225025" cy="365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438 : diagnostic C6-</a:t>
            </a:r>
            <a:r>
              <a:rPr lang="fr-FR" sz="3600" dirty="0" smtClean="0"/>
              <a:t>DK4</a:t>
            </a:r>
            <a:endParaRPr lang="fr-F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540" y="1417638"/>
            <a:ext cx="689724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906815" y="1417638"/>
            <a:ext cx="1080120" cy="26864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5353" y="1417638"/>
            <a:ext cx="3433053" cy="257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5353" y="3995699"/>
            <a:ext cx="3433053" cy="2559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lipse 7"/>
          <p:cNvSpPr/>
          <p:nvPr/>
        </p:nvSpPr>
        <p:spPr>
          <a:xfrm>
            <a:off x="8172400" y="1898830"/>
            <a:ext cx="270030" cy="4050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8172400" y="4509120"/>
            <a:ext cx="376006" cy="6300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438 cahier des charges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800" dirty="0" smtClean="0"/>
              <a:t>Durée de calcul de dimensionnement 15 ans</a:t>
            </a:r>
          </a:p>
          <a:p>
            <a:r>
              <a:rPr lang="fr-FR" sz="2800" dirty="0" smtClean="0"/>
              <a:t>Contrainte de seuil : Le Département souhaite étudier 2 niveaux finis</a:t>
            </a:r>
          </a:p>
          <a:p>
            <a:pPr lvl="1"/>
            <a:r>
              <a:rPr lang="fr-FR" sz="2400" dirty="0" smtClean="0"/>
              <a:t>Niveau actuel +6cm</a:t>
            </a:r>
          </a:p>
          <a:p>
            <a:pPr lvl="1"/>
            <a:r>
              <a:rPr lang="fr-FR" sz="2400" dirty="0" smtClean="0"/>
              <a:t>Niveau libre</a:t>
            </a:r>
          </a:p>
          <a:p>
            <a:endParaRPr lang="fr-FR" sz="2800" dirty="0" smtClean="0"/>
          </a:p>
          <a:p>
            <a:r>
              <a:rPr lang="fr-FR" sz="2800" dirty="0" smtClean="0"/>
              <a:t>Le Département souhaite pour cette étude:</a:t>
            </a:r>
          </a:p>
          <a:p>
            <a:pPr lvl="1">
              <a:buFont typeface="Arial" pitchFamily="34" charset="0"/>
              <a:buChar char="•"/>
            </a:pPr>
            <a:r>
              <a:rPr lang="fr-FR" sz="2400" dirty="0" smtClean="0"/>
              <a:t>Des solutions bitumineuses</a:t>
            </a:r>
          </a:p>
          <a:p>
            <a:pPr lvl="1">
              <a:buFont typeface="Arial" pitchFamily="34" charset="0"/>
              <a:buChar char="•"/>
            </a:pPr>
            <a:r>
              <a:rPr lang="fr-FR" sz="2400" dirty="0" smtClean="0"/>
              <a:t>Des solutions de retraitement en place</a:t>
            </a:r>
          </a:p>
          <a:p>
            <a:endParaRPr lang="fr-FR" sz="28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6535" y="143635"/>
            <a:ext cx="8547153" cy="112512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RD 438  Recherche des conceptions bitumineuses</a:t>
            </a:r>
            <a:endParaRPr lang="fr-FR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535" y="1268760"/>
            <a:ext cx="3856472" cy="229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605" y="2437896"/>
            <a:ext cx="7239905" cy="224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1620" y="4914165"/>
            <a:ext cx="5895655" cy="1794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836585" y="1763815"/>
            <a:ext cx="1980220" cy="1350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7272300" y="5679250"/>
            <a:ext cx="14851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tx1"/>
                </a:solidFill>
              </a:rPr>
              <a:t>Conception ajoutée manuellement</a:t>
            </a:r>
            <a:endParaRPr lang="fr-FR" sz="1400" b="1" dirty="0">
              <a:solidFill>
                <a:schemeClr val="tx1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H="1" flipV="1">
            <a:off x="7047277" y="5836768"/>
            <a:ext cx="450048" cy="2025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solutions bitumineuses GB</a:t>
            </a:r>
            <a:endParaRPr lang="fr-FR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188" y="2431095"/>
            <a:ext cx="8595262" cy="3248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544" y="2125019"/>
            <a:ext cx="8457143" cy="30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476544" y="2888940"/>
            <a:ext cx="11701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chemeClr val="tx1"/>
                </a:solidFill>
              </a:rPr>
              <a:t>BBSG</a:t>
            </a:r>
            <a:endParaRPr lang="fr-FR" sz="1200" b="1" dirty="0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76543" y="3609020"/>
            <a:ext cx="18902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solidFill>
                  <a:schemeClr val="tx1"/>
                </a:solidFill>
              </a:rPr>
              <a:t>Fr 8cm + 8GB +6BBSG</a:t>
            </a:r>
            <a:endParaRPr lang="fr-FR" sz="1100" b="1" dirty="0">
              <a:solidFill>
                <a:schemeClr val="tx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39188" y="4239090"/>
            <a:ext cx="2295256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solidFill>
                  <a:schemeClr val="tx1"/>
                </a:solidFill>
              </a:rPr>
              <a:t>8GB +6BBSG</a:t>
            </a:r>
          </a:p>
          <a:p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76542" y="4959170"/>
            <a:ext cx="2157901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solidFill>
                  <a:schemeClr val="tx1"/>
                </a:solidFill>
              </a:rPr>
              <a:t>Fr 10cm + 10GB cl3 +6BBSG</a:t>
            </a:r>
          </a:p>
          <a:p>
            <a:endParaRPr lang="fr-FR" sz="1100" b="1" dirty="0">
              <a:solidFill>
                <a:schemeClr val="tx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76542" y="5474696"/>
            <a:ext cx="2157902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solidFill>
                  <a:schemeClr val="tx1"/>
                </a:solidFill>
              </a:rPr>
              <a:t>Fr 10cm + 10GB cl2 +6BBSG</a:t>
            </a:r>
          </a:p>
          <a:p>
            <a:endParaRPr lang="fr-FR" sz="11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736685" y="4464115"/>
            <a:ext cx="6120680" cy="720080"/>
          </a:xfrm>
          <a:prstGeom prst="rect">
            <a:avLst/>
          </a:prstGeom>
          <a:noFill/>
          <a:ln w="38100"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188" y="5679250"/>
            <a:ext cx="8620021" cy="652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7857365" y="5679250"/>
            <a:ext cx="1076322" cy="652961"/>
          </a:xfrm>
          <a:prstGeom prst="rect">
            <a:avLst/>
          </a:prstGeom>
          <a:noFill/>
          <a:ln w="38100"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476544" y="6174306"/>
            <a:ext cx="2157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solidFill>
                  <a:schemeClr val="tx1"/>
                </a:solidFill>
              </a:rPr>
              <a:t>Fr 14cm + 10GB cl3 +6BBSG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6555" y="274638"/>
            <a:ext cx="8367133" cy="1143000"/>
          </a:xfrm>
        </p:spPr>
        <p:txBody>
          <a:bodyPr>
            <a:normAutofit/>
          </a:bodyPr>
          <a:lstStyle/>
          <a:p>
            <a:r>
              <a:rPr lang="fr-FR" sz="3600" dirty="0" smtClean="0"/>
              <a:t>Recherche de conceptions de retraitement</a:t>
            </a:r>
            <a:endParaRPr lang="fr-FR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575" y="1649730"/>
            <a:ext cx="7939590" cy="4984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Situation de l’étude RD 438</a:t>
            </a:r>
            <a:endParaRPr lang="fr-F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3968" y="1447799"/>
            <a:ext cx="7518930" cy="5086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e 4"/>
          <p:cNvSpPr/>
          <p:nvPr/>
        </p:nvSpPr>
        <p:spPr>
          <a:xfrm rot="2324617">
            <a:off x="2879976" y="2580220"/>
            <a:ext cx="4526259" cy="301533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8571" y="274638"/>
            <a:ext cx="8365117" cy="724092"/>
          </a:xfrm>
        </p:spPr>
        <p:txBody>
          <a:bodyPr>
            <a:noAutofit/>
          </a:bodyPr>
          <a:lstStyle/>
          <a:p>
            <a:r>
              <a:rPr lang="fr-FR" sz="3600" dirty="0" smtClean="0"/>
              <a:t>Recherche de conceptions de retraitement</a:t>
            </a:r>
            <a:endParaRPr lang="fr-FR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571" y="3248981"/>
            <a:ext cx="7477038" cy="189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571" y="5139191"/>
            <a:ext cx="6343690" cy="159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571" y="998731"/>
            <a:ext cx="3592199" cy="2111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6555" y="274638"/>
            <a:ext cx="8055895" cy="72409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Les solutions retraitement à l’émulsion </a:t>
            </a:r>
            <a:endParaRPr lang="fr-FR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441" y="2303875"/>
            <a:ext cx="8954559" cy="338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441" y="1763815"/>
            <a:ext cx="8954559" cy="54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89441" y="4329100"/>
            <a:ext cx="7802939" cy="675075"/>
          </a:xfrm>
          <a:prstGeom prst="rect">
            <a:avLst/>
          </a:prstGeom>
          <a:noFill/>
          <a:ln w="38100"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7992380" y="5004175"/>
            <a:ext cx="1151620" cy="682320"/>
          </a:xfrm>
          <a:prstGeom prst="rect">
            <a:avLst/>
          </a:prstGeom>
          <a:noFill/>
          <a:ln w="38100"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331639" y="1268760"/>
            <a:ext cx="6435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tx1"/>
                </a:solidFill>
              </a:rPr>
              <a:t>Solutions de retraitement de classe 1 : C1a ou C1b</a:t>
            </a:r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89442" y="2798930"/>
            <a:ext cx="23123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solidFill>
                  <a:schemeClr val="tx1"/>
                </a:solidFill>
              </a:rPr>
              <a:t>Retrait Cl 1 a sur 10cm +BBSG</a:t>
            </a:r>
            <a:endParaRPr lang="fr-FR" sz="1100" b="1" dirty="0">
              <a:solidFill>
                <a:schemeClr val="tx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89441" y="3429000"/>
            <a:ext cx="2447344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solidFill>
                  <a:schemeClr val="tx1"/>
                </a:solidFill>
              </a:rPr>
              <a:t>Retrait Cl 1 a sur 12cm +BBSG</a:t>
            </a:r>
          </a:p>
          <a:p>
            <a:endParaRPr lang="fr-FR" sz="1100" b="1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89442" y="4059070"/>
            <a:ext cx="24473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solidFill>
                  <a:schemeClr val="tx1"/>
                </a:solidFill>
              </a:rPr>
              <a:t>Retrait Cl 1 b sur 11cm +BBSG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89442" y="4779150"/>
            <a:ext cx="2312328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solidFill>
                  <a:schemeClr val="tx1"/>
                </a:solidFill>
              </a:rPr>
              <a:t>Retrait Cl 1 b sur 13cm +BBSG</a:t>
            </a:r>
          </a:p>
          <a:p>
            <a:endParaRPr lang="fr-FR" sz="1100" b="1" dirty="0">
              <a:solidFill>
                <a:schemeClr val="tx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89442" y="5454225"/>
            <a:ext cx="2447343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>
                <a:solidFill>
                  <a:schemeClr val="tx1"/>
                </a:solidFill>
              </a:rPr>
              <a:t>Retrait Cl 1 a sur 18cm +BBSG</a:t>
            </a:r>
          </a:p>
          <a:p>
            <a:endParaRPr lang="fr-FR" sz="11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6555" y="143635"/>
            <a:ext cx="8367133" cy="85509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Les solutions retraitement à l’émulsion 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36586" y="1133744"/>
            <a:ext cx="76508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tx1"/>
                </a:solidFill>
              </a:rPr>
              <a:t>Solutions de retraitement de classe II : CII 1a ou Classe II 1b</a:t>
            </a:r>
          </a:p>
          <a:p>
            <a:endParaRPr lang="fr-FR" sz="2000" b="1" dirty="0">
              <a:solidFill>
                <a:schemeClr val="tx1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465" y="1860503"/>
            <a:ext cx="8820985" cy="323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1691680" y="5679250"/>
            <a:ext cx="5940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tx1"/>
                </a:solidFill>
              </a:rPr>
              <a:t>Pas de solution pour l’itinéraire pour cette classe de retraitement</a:t>
            </a:r>
            <a:endParaRPr lang="fr-FR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solutions 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smtClean="0"/>
              <a:t>Solution Grave bitume cl3 + BBSG : niveau  + 6cm </a:t>
            </a:r>
          </a:p>
          <a:p>
            <a:endParaRPr lang="fr-FR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08920"/>
            <a:ext cx="8669433" cy="283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solutions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smtClean="0"/>
              <a:t>Solution retraitement de classe I</a:t>
            </a:r>
          </a:p>
          <a:p>
            <a:endParaRPr lang="fr-FR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525" y="2483894"/>
            <a:ext cx="8813754" cy="354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51620" y="1447799"/>
            <a:ext cx="7782068" cy="5086545"/>
          </a:xfrm>
        </p:spPr>
        <p:txBody>
          <a:bodyPr>
            <a:normAutofit fontScale="92500"/>
          </a:bodyPr>
          <a:lstStyle/>
          <a:p>
            <a:r>
              <a:rPr lang="fr-FR" dirty="0" smtClean="0"/>
              <a:t>La déviation du trafic de la RD 642 a généré des dégradations sur la RD 438</a:t>
            </a:r>
          </a:p>
          <a:p>
            <a:r>
              <a:rPr lang="fr-FR" dirty="0" smtClean="0"/>
              <a:t>Ce trafic a été pris en compte par Erasmus dans l’étude</a:t>
            </a:r>
          </a:p>
          <a:p>
            <a:r>
              <a:rPr lang="fr-FR" dirty="0" smtClean="0"/>
              <a:t>Conformément au souhait du maître d’œuvre les solutions de produits bitumineux et de retraitement ont été étudiées</a:t>
            </a:r>
          </a:p>
          <a:p>
            <a:r>
              <a:rPr lang="fr-FR" dirty="0" smtClean="0"/>
              <a:t>Deux solutions sont proposées</a:t>
            </a:r>
          </a:p>
          <a:p>
            <a:r>
              <a:rPr lang="fr-FR" dirty="0" smtClean="0"/>
              <a:t>Après chiffrage, le maître d’œuvre pourra faire son choix technique et économique  </a:t>
            </a:r>
          </a:p>
          <a:p>
            <a:endParaRPr lang="fr-FR" dirty="0"/>
          </a:p>
        </p:txBody>
      </p:sp>
    </p:spTree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30637" y="1673805"/>
            <a:ext cx="7406640" cy="1530170"/>
          </a:xfrm>
        </p:spPr>
        <p:txBody>
          <a:bodyPr/>
          <a:lstStyle/>
          <a:p>
            <a:r>
              <a:rPr lang="fr-FR" sz="4000" dirty="0" smtClean="0"/>
              <a:t/>
            </a:r>
            <a:br>
              <a:rPr lang="fr-FR" sz="4000" dirty="0" smtClean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781691" y="2575221"/>
            <a:ext cx="7055586" cy="1258824"/>
          </a:xfrm>
        </p:spPr>
        <p:txBody>
          <a:bodyPr>
            <a:normAutofit/>
          </a:bodyPr>
          <a:lstStyle/>
          <a:p>
            <a:r>
              <a:rPr lang="fr-FR" sz="4400" dirty="0" smtClean="0"/>
              <a:t>Merci de votre attention</a:t>
            </a:r>
            <a:endParaRPr lang="fr-FR" sz="44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6376752" cy="859107"/>
          </a:xfrm>
        </p:spPr>
        <p:txBody>
          <a:bodyPr/>
          <a:lstStyle/>
          <a:p>
            <a:r>
              <a:rPr lang="fr-FR" dirty="0" smtClean="0"/>
              <a:t>La RD 438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35608" y="1538790"/>
            <a:ext cx="7498080" cy="5040560"/>
          </a:xfrm>
        </p:spPr>
        <p:txBody>
          <a:bodyPr>
            <a:normAutofit/>
          </a:bodyPr>
          <a:lstStyle/>
          <a:p>
            <a:r>
              <a:rPr lang="fr-FR" sz="2800" dirty="0" smtClean="0"/>
              <a:t>Chaussée bidirectionnelle à 2 voies</a:t>
            </a:r>
          </a:p>
          <a:p>
            <a:r>
              <a:rPr lang="fr-FR" sz="2800" dirty="0" smtClean="0"/>
              <a:t>Largeur actuelle : 5,50m</a:t>
            </a:r>
          </a:p>
          <a:p>
            <a:r>
              <a:rPr lang="fr-FR" sz="2800" dirty="0" smtClean="0"/>
              <a:t>Longueur de la section étudiée </a:t>
            </a:r>
            <a:r>
              <a:rPr lang="fr-FR" sz="2800" b="1" dirty="0" smtClean="0"/>
              <a:t>3000m</a:t>
            </a:r>
          </a:p>
          <a:p>
            <a:r>
              <a:rPr lang="fr-FR" sz="2800" dirty="0" smtClean="0"/>
              <a:t>Chaussée  de type souple</a:t>
            </a:r>
          </a:p>
          <a:p>
            <a:endParaRPr lang="fr-FR" sz="2800" dirty="0" smtClean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438  : la problématique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En 2020, le trafic de la RD 642, en travaux, a été dévié sur la RD 438 pendant 3 mois.</a:t>
            </a:r>
          </a:p>
          <a:p>
            <a:r>
              <a:rPr lang="fr-FR" dirty="0" smtClean="0"/>
              <a:t>Nombreuses zones de faïençage suite à cette déviation</a:t>
            </a:r>
          </a:p>
          <a:p>
            <a:endParaRPr lang="fr-FR" dirty="0"/>
          </a:p>
        </p:txBody>
      </p: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438  Trafic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06615" y="1447800"/>
            <a:ext cx="7827073" cy="4800600"/>
          </a:xfrm>
        </p:spPr>
        <p:txBody>
          <a:bodyPr>
            <a:normAutofit/>
          </a:bodyPr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Largeur varie entre 5,50m et 5,75m</a:t>
            </a:r>
          </a:p>
          <a:p>
            <a:pPr>
              <a:buNone/>
            </a:pPr>
            <a:endParaRPr lang="fr-FR" dirty="0" smtClean="0"/>
          </a:p>
          <a:p>
            <a:r>
              <a:rPr lang="fr-FR" dirty="0" smtClean="0"/>
              <a:t>Trafic PL  2019 ….. 140 PL dans les 2 sens</a:t>
            </a:r>
          </a:p>
          <a:p>
            <a:endParaRPr lang="fr-FR" dirty="0" smtClean="0"/>
          </a:p>
          <a:p>
            <a:r>
              <a:rPr lang="fr-FR" dirty="0" smtClean="0"/>
              <a:t>Trafic PL  2019 ….. 70 PL /J</a:t>
            </a: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6614" y="1417639"/>
            <a:ext cx="7695855" cy="1002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241630" y="1898830"/>
            <a:ext cx="7560839" cy="2250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RD 438  Trafic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En 2020, les travaux sur la RD 642 ont amené à dévier le trafic PL de cette voie estimé à 2000 PL/j  vers la RD 438 pendant 90 jours.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6614" y="3474006"/>
            <a:ext cx="7132572" cy="3173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7065785" cy="81410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RD 438 saisie trafic dans Erasmus</a:t>
            </a:r>
            <a:endParaRPr lang="fr-F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68760"/>
            <a:ext cx="3430075" cy="2536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7065" y="1583795"/>
            <a:ext cx="3330370" cy="247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969060"/>
            <a:ext cx="35337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832140" y="3429000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tx1"/>
                </a:solidFill>
              </a:rPr>
              <a:t>Année 2020 : trafic dû à la déviation de la RD 642</a:t>
            </a:r>
            <a:endParaRPr lang="fr-FR" sz="1400" b="1" dirty="0">
              <a:solidFill>
                <a:schemeClr val="tx1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7047275" y="2841890"/>
            <a:ext cx="585065" cy="5871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7065" y="4286937"/>
            <a:ext cx="3330370" cy="2475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Connecteur droit avec flèche 14"/>
          <p:cNvCxnSpPr/>
          <p:nvPr/>
        </p:nvCxnSpPr>
        <p:spPr>
          <a:xfrm>
            <a:off x="7317305" y="3969060"/>
            <a:ext cx="990110" cy="7650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35240</TotalTime>
  <Words>671</Words>
  <Application>Microsoft Office PowerPoint</Application>
  <PresentationFormat>Affichage à l'écran (4:3)</PresentationFormat>
  <Paragraphs>120</Paragraphs>
  <Slides>46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47" baseType="lpstr">
      <vt:lpstr>Solstice</vt:lpstr>
      <vt:lpstr>ERASMUS</vt:lpstr>
      <vt:lpstr>Cas de la RD 438 PR 2+300 - PR 5+000  </vt:lpstr>
      <vt:lpstr>Localisation de l’étude</vt:lpstr>
      <vt:lpstr>Situation de l’étude RD 438</vt:lpstr>
      <vt:lpstr>La RD 438</vt:lpstr>
      <vt:lpstr>RD 438  : la problématique</vt:lpstr>
      <vt:lpstr>RD 438  Trafic</vt:lpstr>
      <vt:lpstr>RD 438  Trafic</vt:lpstr>
      <vt:lpstr>RD 438 saisie trafic dans Erasmus</vt:lpstr>
      <vt:lpstr>RD 438</vt:lpstr>
      <vt:lpstr>RD 438  photo 2023</vt:lpstr>
      <vt:lpstr>RD 438  photo 2023</vt:lpstr>
      <vt:lpstr>Seuils à maintenir</vt:lpstr>
      <vt:lpstr>RD 438  photo 2023</vt:lpstr>
      <vt:lpstr>RD 438  photo 2023</vt:lpstr>
      <vt:lpstr>RD 438  photo 2023</vt:lpstr>
      <vt:lpstr>RD 438  photo 2023</vt:lpstr>
      <vt:lpstr>RD 438  photo 2023</vt:lpstr>
      <vt:lpstr>RD 438  photo 2023</vt:lpstr>
      <vt:lpstr>Zone carottage DK 86</vt:lpstr>
      <vt:lpstr>RD 438 zone du carottage DK 85</vt:lpstr>
      <vt:lpstr>RD 438 relevé de dégradations</vt:lpstr>
      <vt:lpstr>Les dégradations observées</vt:lpstr>
      <vt:lpstr>RD 438  - La déflexion</vt:lpstr>
      <vt:lpstr>RD438 - déflexion-commentaires</vt:lpstr>
      <vt:lpstr>RD438 - déflexion-commentaires</vt:lpstr>
      <vt:lpstr>Les carottages – Mai 2023</vt:lpstr>
      <vt:lpstr>Implantation des carottages</vt:lpstr>
      <vt:lpstr>Implantation des carottages /déflexion</vt:lpstr>
      <vt:lpstr>Une fiche par carottage</vt:lpstr>
      <vt:lpstr>RD 438  La structure</vt:lpstr>
      <vt:lpstr>RD 438  La structure</vt:lpstr>
      <vt:lpstr>vue panoramique des carottages</vt:lpstr>
      <vt:lpstr>RD 438 : diagnostic C1-DK9</vt:lpstr>
      <vt:lpstr>RD 438 : diagnostic C6-DK4</vt:lpstr>
      <vt:lpstr>RD 438 cahier des charges</vt:lpstr>
      <vt:lpstr>RD 438  Recherche des conceptions bitumineuses</vt:lpstr>
      <vt:lpstr>Les solutions bitumineuses GB</vt:lpstr>
      <vt:lpstr>Recherche de conceptions de retraitement</vt:lpstr>
      <vt:lpstr>Recherche de conceptions de retraitement</vt:lpstr>
      <vt:lpstr>Les solutions retraitement à l’émulsion </vt:lpstr>
      <vt:lpstr>Les solutions retraitement à l’émulsion </vt:lpstr>
      <vt:lpstr>Les solutions </vt:lpstr>
      <vt:lpstr>Les solutions </vt:lpstr>
      <vt:lpstr>Conclusions</vt:lpstr>
      <vt:lpstr> </vt:lpstr>
    </vt:vector>
  </TitlesOfParts>
  <Company>Conseil Général du Finistère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Valerie</dc:creator>
  <cp:lastModifiedBy>Pierre  GOURLIN</cp:lastModifiedBy>
  <cp:revision>887</cp:revision>
  <cp:lastPrinted>2015-03-24T09:13:13Z</cp:lastPrinted>
  <dcterms:created xsi:type="dcterms:W3CDTF">2004-03-22T09:00:28Z</dcterms:created>
  <dcterms:modified xsi:type="dcterms:W3CDTF">2023-12-07T09:17:46Z</dcterms:modified>
</cp:coreProperties>
</file>