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2" r:id="rId1"/>
  </p:sldMasterIdLst>
  <p:notesMasterIdLst>
    <p:notesMasterId r:id="rId66"/>
  </p:notesMasterIdLst>
  <p:handoutMasterIdLst>
    <p:handoutMasterId r:id="rId67"/>
  </p:handoutMasterIdLst>
  <p:sldIdLst>
    <p:sldId id="299" r:id="rId2"/>
    <p:sldId id="257" r:id="rId3"/>
    <p:sldId id="563" r:id="rId4"/>
    <p:sldId id="610" r:id="rId5"/>
    <p:sldId id="706" r:id="rId6"/>
    <p:sldId id="688" r:id="rId7"/>
    <p:sldId id="686" r:id="rId8"/>
    <p:sldId id="687" r:id="rId9"/>
    <p:sldId id="689" r:id="rId10"/>
    <p:sldId id="690" r:id="rId11"/>
    <p:sldId id="691" r:id="rId12"/>
    <p:sldId id="692" r:id="rId13"/>
    <p:sldId id="693" r:id="rId14"/>
    <p:sldId id="694" r:id="rId15"/>
    <p:sldId id="695" r:id="rId16"/>
    <p:sldId id="696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468" r:id="rId26"/>
    <p:sldId id="707" r:id="rId27"/>
    <p:sldId id="708" r:id="rId28"/>
    <p:sldId id="649" r:id="rId29"/>
    <p:sldId id="559" r:id="rId30"/>
    <p:sldId id="470" r:id="rId31"/>
    <p:sldId id="709" r:id="rId32"/>
    <p:sldId id="601" r:id="rId33"/>
    <p:sldId id="710" r:id="rId34"/>
    <p:sldId id="427" r:id="rId35"/>
    <p:sldId id="625" r:id="rId36"/>
    <p:sldId id="711" r:id="rId37"/>
    <p:sldId id="712" r:id="rId38"/>
    <p:sldId id="716" r:id="rId39"/>
    <p:sldId id="713" r:id="rId40"/>
    <p:sldId id="714" r:id="rId41"/>
    <p:sldId id="671" r:id="rId42"/>
    <p:sldId id="715" r:id="rId43"/>
    <p:sldId id="665" r:id="rId44"/>
    <p:sldId id="717" r:id="rId45"/>
    <p:sldId id="719" r:id="rId46"/>
    <p:sldId id="720" r:id="rId47"/>
    <p:sldId id="721" r:id="rId48"/>
    <p:sldId id="722" r:id="rId49"/>
    <p:sldId id="723" r:id="rId50"/>
    <p:sldId id="727" r:id="rId51"/>
    <p:sldId id="728" r:id="rId52"/>
    <p:sldId id="729" r:id="rId53"/>
    <p:sldId id="730" r:id="rId54"/>
    <p:sldId id="724" r:id="rId55"/>
    <p:sldId id="725" r:id="rId56"/>
    <p:sldId id="726" r:id="rId57"/>
    <p:sldId id="733" r:id="rId58"/>
    <p:sldId id="731" r:id="rId59"/>
    <p:sldId id="732" r:id="rId60"/>
    <p:sldId id="734" r:id="rId61"/>
    <p:sldId id="735" r:id="rId62"/>
    <p:sldId id="737" r:id="rId63"/>
    <p:sldId id="736" r:id="rId64"/>
    <p:sldId id="628" r:id="rId65"/>
  </p:sldIdLst>
  <p:sldSz cx="9144000" cy="6858000" type="screen4x3"/>
  <p:notesSz cx="6797675" cy="9929813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81"/>
    <a:srgbClr val="FFFFFF"/>
    <a:srgbClr val="DBD600"/>
    <a:srgbClr val="339933"/>
    <a:srgbClr val="CC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2615" autoAdjust="0"/>
  </p:normalViewPr>
  <p:slideViewPr>
    <p:cSldViewPr snapToObjects="1">
      <p:cViewPr>
        <p:scale>
          <a:sx n="86" d="100"/>
          <a:sy n="86" d="100"/>
        </p:scale>
        <p:origin x="-1262" y="-86"/>
      </p:cViewPr>
      <p:guideLst>
        <p:guide orient="horz" pos="3634"/>
        <p:guide pos="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-3341" y="-82"/>
      </p:cViewPr>
      <p:guideLst>
        <p:guide orient="horz" pos="3128"/>
        <p:guide pos="2141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6661"/>
            <a:ext cx="4984962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0637" y="1085055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0637" y="2575221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>
          <a:xfrm>
            <a:off x="5714999" y="6305550"/>
            <a:ext cx="3222485" cy="476250"/>
          </a:xfrm>
        </p:spPr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2" name="Image 11" descr="http://www.twssa.com/images/ERA17_Envoi1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90" y="4315732"/>
            <a:ext cx="5759450" cy="14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9" descr="Sans tit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84" y="188640"/>
            <a:ext cx="1494662" cy="8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0"/>
            <a:ext cx="6858000" cy="6857999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27" y="143635"/>
            <a:ext cx="1235632" cy="9001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31215-B8D0-488E-B465-39B5494216DA}" type="datetimeFigureOut">
              <a:rPr lang="fr-FR" smtClean="0"/>
              <a:pPr/>
              <a:t>12/05/2022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6C8D77-CD4B-400E-B5CE-9E361AD59E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88136" y="0"/>
            <a:ext cx="8052754" cy="6857999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64" y="143635"/>
            <a:ext cx="1450895" cy="9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27" y="143635"/>
            <a:ext cx="1235632" cy="900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0637" y="1085055"/>
            <a:ext cx="7406640" cy="813775"/>
          </a:xfrm>
        </p:spPr>
        <p:txBody>
          <a:bodyPr/>
          <a:lstStyle/>
          <a:p>
            <a:pPr algn="ctr"/>
            <a:r>
              <a:rPr lang="fr-FR" dirty="0" smtClean="0"/>
              <a:t>ERASMUS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0637" y="2303875"/>
            <a:ext cx="7146808" cy="1710190"/>
          </a:xfrm>
        </p:spPr>
        <p:txBody>
          <a:bodyPr>
            <a:normAutofit fontScale="92500" lnSpcReduction="20000"/>
          </a:bodyPr>
          <a:lstStyle/>
          <a:p>
            <a:r>
              <a:rPr lang="fr-FR" sz="3200" b="1" dirty="0" smtClean="0"/>
              <a:t>Entretien d’une chaussée  sous trafic T2  -  Rives endommagées</a:t>
            </a:r>
          </a:p>
          <a:p>
            <a:r>
              <a:rPr lang="fr-FR" sz="3200" b="1" dirty="0" smtClean="0"/>
              <a:t>Importance du niveau retenu pour le projet dans les solutions</a:t>
            </a:r>
            <a:endParaRPr lang="fr-FR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3176845" y="6174306"/>
            <a:ext cx="585064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endParaRPr kumimoji="0" lang="fr-FR" b="1" dirty="0" smtClean="0">
              <a:solidFill>
                <a:schemeClr val="accent4"/>
              </a:solidFill>
              <a:latin typeface="+mj-lt"/>
            </a:endParaRPr>
          </a:p>
          <a:p>
            <a:pPr algn="r">
              <a:spcBef>
                <a:spcPts val="600"/>
              </a:spcBef>
            </a:pPr>
            <a:endParaRPr kumimoji="0" lang="fr-FR" b="1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223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1447799"/>
            <a:ext cx="7723657" cy="502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3131840" y="5274205"/>
            <a:ext cx="1485165" cy="450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7452320" y="5094185"/>
            <a:ext cx="810090" cy="405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447799"/>
            <a:ext cx="7094565" cy="509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6102170" y="4464115"/>
            <a:ext cx="1260140" cy="405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9" y="1178750"/>
            <a:ext cx="6665626" cy="548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5382090" y="4824155"/>
            <a:ext cx="1260140" cy="495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818" y="1458787"/>
            <a:ext cx="8142870" cy="518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5742130" y="5004175"/>
            <a:ext cx="1350150" cy="585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2456765" y="5004175"/>
            <a:ext cx="1350150" cy="315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462210" y="3564015"/>
            <a:ext cx="225025" cy="270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605" y="1447800"/>
            <a:ext cx="7613664" cy="530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5652120" y="5589240"/>
            <a:ext cx="1530170" cy="810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430" y="1634035"/>
            <a:ext cx="8299020" cy="490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4391980" y="4509120"/>
            <a:ext cx="675076" cy="585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605" y="1447799"/>
            <a:ext cx="7884869" cy="509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6462210" y="4284095"/>
            <a:ext cx="1035115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19" y="1802562"/>
            <a:ext cx="8591331" cy="468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2456765" y="4284095"/>
            <a:ext cx="2205245" cy="630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610" y="1480880"/>
            <a:ext cx="7872840" cy="497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610" y="1447800"/>
            <a:ext cx="7670354" cy="519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3716906" y="4689140"/>
            <a:ext cx="1395154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78392" y="2576511"/>
            <a:ext cx="6400800" cy="2697693"/>
          </a:xfrm>
        </p:spPr>
        <p:txBody>
          <a:bodyPr anchor="ctr"/>
          <a:lstStyle/>
          <a:p>
            <a:pPr algn="ctr"/>
            <a:r>
              <a:rPr lang="fr-FR" sz="3600" dirty="0" smtClean="0"/>
              <a:t>Cas de la RD 932</a:t>
            </a:r>
            <a:br>
              <a:rPr lang="fr-FR" sz="3600" dirty="0" smtClean="0"/>
            </a:br>
            <a:r>
              <a:rPr lang="fr-FR" sz="3600" dirty="0" smtClean="0"/>
              <a:t>PR 36+600  - PR 38+480 </a:t>
            </a:r>
            <a:br>
              <a:rPr lang="fr-FR" sz="3600" dirty="0" smtClean="0"/>
            </a:br>
            <a:endParaRPr lang="fr-FR" sz="2800" dirty="0"/>
          </a:p>
        </p:txBody>
      </p:sp>
      <p:sp>
        <p:nvSpPr>
          <p:cNvPr id="4" name="Sous-titre 3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3600" b="1" dirty="0" smtClean="0">
                <a:solidFill>
                  <a:schemeClr val="accent3"/>
                </a:solidFill>
              </a:rPr>
              <a:t>Département du Nord</a:t>
            </a:r>
            <a:endParaRPr lang="fr-FR" sz="36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382" y="1560000"/>
            <a:ext cx="8078068" cy="492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5607115" y="5679250"/>
            <a:ext cx="1215135" cy="18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8779" y="1616768"/>
            <a:ext cx="7885671" cy="469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 carrefour RD 154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47800"/>
            <a:ext cx="7928755" cy="512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063" y="1447800"/>
            <a:ext cx="676742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4558" y="1447800"/>
            <a:ext cx="7616437" cy="504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376752" cy="859107"/>
          </a:xfrm>
        </p:spPr>
        <p:txBody>
          <a:bodyPr/>
          <a:lstStyle/>
          <a:p>
            <a:r>
              <a:rPr lang="fr-FR" dirty="0" smtClean="0"/>
              <a:t>La RD 122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538790"/>
            <a:ext cx="7498080" cy="504056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RD située dans l’arrondissement d’</a:t>
            </a:r>
            <a:r>
              <a:rPr lang="fr-FR" sz="2800" dirty="0" err="1" smtClean="0"/>
              <a:t>Avesnes</a:t>
            </a:r>
            <a:endParaRPr lang="fr-FR" sz="2800" dirty="0" smtClean="0"/>
          </a:p>
          <a:p>
            <a:r>
              <a:rPr lang="fr-FR" sz="2800" dirty="0" smtClean="0"/>
              <a:t>Chaussée à 2 voies</a:t>
            </a:r>
          </a:p>
          <a:p>
            <a:r>
              <a:rPr lang="fr-FR" sz="2800" dirty="0" smtClean="0"/>
              <a:t>Largeur actuelle : 6,20m</a:t>
            </a:r>
          </a:p>
          <a:p>
            <a:r>
              <a:rPr lang="fr-FR" sz="2800" dirty="0" smtClean="0"/>
              <a:t>Longueur de la section étudiée </a:t>
            </a:r>
            <a:r>
              <a:rPr lang="fr-FR" sz="2800" b="1" u="sng" dirty="0" smtClean="0"/>
              <a:t>1700m</a:t>
            </a:r>
          </a:p>
          <a:p>
            <a:r>
              <a:rPr lang="fr-FR" sz="2800" dirty="0" smtClean="0"/>
              <a:t>la chaussée  a été renforcée en grave hydraulique dans les années 80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programmation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39" y="1268760"/>
            <a:ext cx="8382960" cy="541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 Trafic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44" y="1447800"/>
            <a:ext cx="5513617" cy="513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237185" y="3609020"/>
            <a:ext cx="2696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Trafic MJA : 4162 V/j</a:t>
            </a:r>
          </a:p>
          <a:p>
            <a:r>
              <a:rPr lang="fr-FR" sz="1600" dirty="0" smtClean="0">
                <a:solidFill>
                  <a:schemeClr val="tx1"/>
                </a:solidFill>
              </a:rPr>
              <a:t>Trafic Pl 468 Pl/j   2 sens</a:t>
            </a:r>
          </a:p>
          <a:p>
            <a:r>
              <a:rPr lang="fr-FR" sz="1600" dirty="0" smtClean="0">
                <a:solidFill>
                  <a:schemeClr val="tx1"/>
                </a:solidFill>
              </a:rPr>
              <a:t>Trafic PL 239 Pl/sens </a:t>
            </a:r>
          </a:p>
          <a:p>
            <a:r>
              <a:rPr lang="fr-FR" sz="1600" dirty="0" smtClean="0">
                <a:solidFill>
                  <a:schemeClr val="tx1"/>
                </a:solidFill>
              </a:rPr>
              <a:t>Classe de trafic  T2</a:t>
            </a:r>
            <a:r>
              <a:rPr lang="fr-FR" sz="1200" dirty="0" smtClean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990163" y="5055570"/>
            <a:ext cx="787082" cy="668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50950" cy="949117"/>
          </a:xfrm>
        </p:spPr>
        <p:txBody>
          <a:bodyPr>
            <a:normAutofit/>
          </a:bodyPr>
          <a:lstStyle/>
          <a:p>
            <a:r>
              <a:rPr lang="fr-FR" sz="3600" dirty="0" smtClean="0"/>
              <a:t>RD 932 relevé de dégradations de 2021</a:t>
            </a:r>
            <a:endParaRPr lang="fr-FR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334" y="1088741"/>
            <a:ext cx="8006198" cy="56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321749" y="1628800"/>
            <a:ext cx="4050451" cy="51493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376752" cy="859107"/>
          </a:xfrm>
        </p:spPr>
        <p:txBody>
          <a:bodyPr/>
          <a:lstStyle/>
          <a:p>
            <a:r>
              <a:rPr lang="fr-FR" dirty="0" smtClean="0"/>
              <a:t>Les dégradations observées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538790"/>
            <a:ext cx="7498080" cy="5040560"/>
          </a:xfrm>
        </p:spPr>
        <p:txBody>
          <a:bodyPr>
            <a:normAutofit/>
          </a:bodyPr>
          <a:lstStyle/>
          <a:p>
            <a:r>
              <a:rPr lang="fr-FR" dirty="0" smtClean="0"/>
              <a:t>Fissures longitudinales</a:t>
            </a:r>
          </a:p>
          <a:p>
            <a:r>
              <a:rPr lang="fr-FR" dirty="0" smtClean="0"/>
              <a:t>Fissures transversales</a:t>
            </a:r>
          </a:p>
          <a:p>
            <a:r>
              <a:rPr lang="fr-FR" dirty="0" smtClean="0"/>
              <a:t>Faïençage en rives (photos)</a:t>
            </a:r>
          </a:p>
          <a:p>
            <a:r>
              <a:rPr lang="fr-FR" dirty="0" smtClean="0"/>
              <a:t>Affaissement des rives (photos) de 10 mm</a:t>
            </a:r>
          </a:p>
          <a:p>
            <a:r>
              <a:rPr lang="fr-FR" dirty="0" smtClean="0"/>
              <a:t>Ressuage des ES</a:t>
            </a:r>
          </a:p>
          <a:p>
            <a:r>
              <a:rPr lang="fr-FR" dirty="0" smtClean="0"/>
              <a:t>Réparations</a:t>
            </a:r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Localisation de l’étude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7638"/>
            <a:ext cx="8187875" cy="520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à coins arrondis 4"/>
          <p:cNvSpPr/>
          <p:nvPr/>
        </p:nvSpPr>
        <p:spPr>
          <a:xfrm rot="18736638">
            <a:off x="4705689" y="4100216"/>
            <a:ext cx="1125125" cy="7662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3356865" y="5589240"/>
            <a:ext cx="720080" cy="765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366755" y="6354325"/>
            <a:ext cx="202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Vers St Quentin</a:t>
            </a:r>
            <a:endParaRPr lang="fr-FR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déflexion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Réalisée par le </a:t>
            </a:r>
            <a:r>
              <a:rPr lang="fr-FR" dirty="0" err="1" smtClean="0"/>
              <a:t>Cerema</a:t>
            </a:r>
            <a:r>
              <a:rPr lang="fr-FR" dirty="0" smtClean="0"/>
              <a:t> le 31 janvier 2022</a:t>
            </a:r>
          </a:p>
          <a:p>
            <a:r>
              <a:rPr lang="fr-FR" dirty="0" smtClean="0"/>
              <a:t>Matériel utilisé : le Flash</a:t>
            </a:r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déflexion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531" y="1695390"/>
            <a:ext cx="8592920" cy="493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6462210" y="2798930"/>
            <a:ext cx="0" cy="337537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 déflexion-commentaires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Mesures réalisées fin janvier 2002</a:t>
            </a:r>
          </a:p>
          <a:p>
            <a:r>
              <a:rPr lang="fr-FR" dirty="0" smtClean="0"/>
              <a:t>Valeurs de déflexion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Section 1 : rive 82/100 </a:t>
            </a:r>
            <a:r>
              <a:rPr lang="fr-FR" sz="2400" dirty="0" smtClean="0"/>
              <a:t>entre PR 36+700 à 37+900</a:t>
            </a:r>
          </a:p>
          <a:p>
            <a:pPr lvl="1">
              <a:buNone/>
            </a:pPr>
            <a:r>
              <a:rPr lang="fr-FR" sz="2400" dirty="0" smtClean="0"/>
              <a:t>                    : </a:t>
            </a:r>
            <a:r>
              <a:rPr lang="fr-FR" dirty="0" smtClean="0"/>
              <a:t>axe  33/100</a:t>
            </a:r>
          </a:p>
          <a:p>
            <a:pPr lvl="1">
              <a:buFont typeface="Wingdings" pitchFamily="2" charset="2"/>
              <a:buChar char="§"/>
            </a:pPr>
            <a:endParaRPr lang="fr-FR" dirty="0" smtClean="0"/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Section 2 : rive 30/100 </a:t>
            </a:r>
            <a:r>
              <a:rPr lang="fr-FR" sz="2400" dirty="0" smtClean="0"/>
              <a:t>entre PR 37+900 à 38+480</a:t>
            </a:r>
          </a:p>
          <a:p>
            <a:pPr lvl="1">
              <a:buNone/>
            </a:pPr>
            <a:r>
              <a:rPr lang="fr-FR" dirty="0" smtClean="0"/>
              <a:t>                 : axe 25/100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590" y="274638"/>
            <a:ext cx="8052098" cy="1143000"/>
          </a:xfrm>
        </p:spPr>
        <p:txBody>
          <a:bodyPr/>
          <a:lstStyle/>
          <a:p>
            <a:r>
              <a:rPr lang="fr-FR" dirty="0" smtClean="0"/>
              <a:t>RD 932  position des carottages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695390"/>
            <a:ext cx="8502910" cy="488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ylindre 4"/>
          <p:cNvSpPr/>
          <p:nvPr/>
        </p:nvSpPr>
        <p:spPr>
          <a:xfrm>
            <a:off x="2276745" y="4644135"/>
            <a:ext cx="135015" cy="58506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ylindre 5"/>
          <p:cNvSpPr/>
          <p:nvPr/>
        </p:nvSpPr>
        <p:spPr>
          <a:xfrm>
            <a:off x="4391980" y="4644135"/>
            <a:ext cx="135015" cy="58506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Cylindre 6"/>
          <p:cNvSpPr/>
          <p:nvPr/>
        </p:nvSpPr>
        <p:spPr>
          <a:xfrm>
            <a:off x="6777245" y="4644135"/>
            <a:ext cx="135015" cy="58506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ylindre 7"/>
          <p:cNvSpPr/>
          <p:nvPr/>
        </p:nvSpPr>
        <p:spPr>
          <a:xfrm>
            <a:off x="8577445" y="4644135"/>
            <a:ext cx="135015" cy="58506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ylindre 8"/>
          <p:cNvSpPr/>
          <p:nvPr/>
        </p:nvSpPr>
        <p:spPr>
          <a:xfrm>
            <a:off x="8577445" y="3519010"/>
            <a:ext cx="135015" cy="58506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ylindre 9"/>
          <p:cNvSpPr/>
          <p:nvPr/>
        </p:nvSpPr>
        <p:spPr>
          <a:xfrm>
            <a:off x="6777245" y="3383995"/>
            <a:ext cx="135015" cy="54006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ylindre 10"/>
          <p:cNvSpPr/>
          <p:nvPr/>
        </p:nvSpPr>
        <p:spPr>
          <a:xfrm>
            <a:off x="4391980" y="3248980"/>
            <a:ext cx="135015" cy="49505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ylindre 11"/>
          <p:cNvSpPr/>
          <p:nvPr/>
        </p:nvSpPr>
        <p:spPr>
          <a:xfrm>
            <a:off x="2276745" y="3248980"/>
            <a:ext cx="135015" cy="49505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1610" y="274638"/>
            <a:ext cx="7872078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RD 932 </a:t>
            </a:r>
            <a:r>
              <a:rPr lang="fr-FR" sz="3100" dirty="0" smtClean="0"/>
              <a:t>reconnaissance de la structure</a:t>
            </a: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Carottages de chaussée implantés en fonction des déflexions</a:t>
            </a:r>
          </a:p>
          <a:p>
            <a:r>
              <a:rPr lang="fr-FR" dirty="0" smtClean="0"/>
              <a:t>8 carottages de chaussée ø 125 réalisés par le laboratoire Ginger-CEBTP </a:t>
            </a:r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345" y="3474004"/>
            <a:ext cx="2870600" cy="337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605" y="274638"/>
            <a:ext cx="7917083" cy="1143000"/>
          </a:xfrm>
        </p:spPr>
        <p:txBody>
          <a:bodyPr/>
          <a:lstStyle/>
          <a:p>
            <a:r>
              <a:rPr lang="fr-FR" dirty="0" smtClean="0"/>
              <a:t>Les carottages : GINGER CEBTP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665" y="1417637"/>
            <a:ext cx="6868726" cy="515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Carottages C1 à C4 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630" y="1628800"/>
            <a:ext cx="84592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790" y="1628800"/>
            <a:ext cx="128587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6995" y="1628800"/>
            <a:ext cx="11001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2180" y="1628800"/>
            <a:ext cx="91543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Carottages C5 à C8 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635" y="1417638"/>
            <a:ext cx="1186427" cy="506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17638"/>
            <a:ext cx="1201624" cy="506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4171" y="1417637"/>
            <a:ext cx="1249571" cy="49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4455" y="1417637"/>
            <a:ext cx="1280606" cy="49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818" y="1458787"/>
            <a:ext cx="8142870" cy="518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5742130" y="5004175"/>
            <a:ext cx="1350150" cy="585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2456765" y="5004175"/>
            <a:ext cx="1350150" cy="315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462210" y="3564015"/>
            <a:ext cx="225025" cy="270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6615" y="274638"/>
            <a:ext cx="7827073" cy="1143000"/>
          </a:xfrm>
        </p:spPr>
        <p:txBody>
          <a:bodyPr/>
          <a:lstStyle/>
          <a:p>
            <a:r>
              <a:rPr lang="fr-FR" dirty="0" smtClean="0"/>
              <a:t>RD 932  position des carottes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53" y="3429000"/>
            <a:ext cx="8727935" cy="260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106615" y="1898830"/>
            <a:ext cx="747083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</a:rPr>
              <a:t>Pas de carotte sur le faïençage des rives : création de 3 carottes Cx bis rive avec grave hydraulique dégradée, fracturée .</a:t>
            </a:r>
            <a:endParaRPr lang="fr-FR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de l’étude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1281604"/>
            <a:ext cx="7463110" cy="551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à coins arrondis 5"/>
          <p:cNvSpPr/>
          <p:nvPr/>
        </p:nvSpPr>
        <p:spPr>
          <a:xfrm rot="18802001">
            <a:off x="2015800" y="4802137"/>
            <a:ext cx="2491677" cy="9500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88" y="1988840"/>
            <a:ext cx="8848462" cy="409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35608" y="1988840"/>
            <a:ext cx="931147" cy="4095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16905" y="1988840"/>
            <a:ext cx="945105" cy="4095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012160" y="1988840"/>
            <a:ext cx="900100" cy="4095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Structure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916704" y="1763815"/>
            <a:ext cx="1665185" cy="4050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916703" y="2168860"/>
            <a:ext cx="1665185" cy="4050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916704" y="2573906"/>
            <a:ext cx="1665184" cy="72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806915" y="1898830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ES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06914" y="2268161"/>
            <a:ext cx="30153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5-6 cm BB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De 16 à 18 cm GH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De 3 à 4cm ES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De 30 à 35 cm GNT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Sol A1</a:t>
            </a:r>
          </a:p>
          <a:p>
            <a:endParaRPr lang="fr-FR" sz="1800" dirty="0" smtClean="0">
              <a:solidFill>
                <a:schemeClr val="tx1"/>
              </a:solidFill>
            </a:endParaRPr>
          </a:p>
          <a:p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6704" y="3293986"/>
            <a:ext cx="1665185" cy="7200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916703" y="4014065"/>
            <a:ext cx="1665185" cy="14851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916704" y="5499230"/>
            <a:ext cx="1665184" cy="4622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>
            <a:off x="3581889" y="3293986"/>
            <a:ext cx="34653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552220" y="3293986"/>
            <a:ext cx="0" cy="22052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Diagnostic sur C1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" y="1480204"/>
            <a:ext cx="8232880" cy="519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05" y="2663915"/>
            <a:ext cx="684199" cy="375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701570" y="2888940"/>
            <a:ext cx="315035" cy="315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66555" y="3474005"/>
            <a:ext cx="450050" cy="315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08171" y="3789040"/>
            <a:ext cx="585065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Diagnostic sur C1bis</a:t>
            </a:r>
            <a:endParaRPr lang="fr-FR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13282"/>
            <a:ext cx="7602810" cy="473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15" y="2798930"/>
            <a:ext cx="14859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>
          <a:xfrm>
            <a:off x="1556665" y="3609020"/>
            <a:ext cx="3150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692415" y="3383995"/>
            <a:ext cx="1439425" cy="4050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Diagnostic sur C2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615" y="1447799"/>
            <a:ext cx="7817670" cy="50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358" y="2348880"/>
            <a:ext cx="123825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1106615" y="4059070"/>
            <a:ext cx="49505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1106615" y="2843935"/>
            <a:ext cx="495055" cy="225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 Diagnostic C7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654" y="1467450"/>
            <a:ext cx="7909796" cy="502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24" y="2348880"/>
            <a:ext cx="929230" cy="404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566555" y="3834045"/>
            <a:ext cx="8690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66555" y="2798930"/>
            <a:ext cx="675075" cy="405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 Diagnostic C3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979" y="1545078"/>
            <a:ext cx="7903471" cy="485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45" y="2663915"/>
            <a:ext cx="905134" cy="406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791580" y="2978950"/>
            <a:ext cx="540060" cy="225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791580" y="3744035"/>
            <a:ext cx="6440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91580" y="4509120"/>
            <a:ext cx="540060" cy="45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 Diagnostic C4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11" y="1718810"/>
            <a:ext cx="8017777" cy="369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35" y="2708920"/>
            <a:ext cx="700638" cy="372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611560" y="4509120"/>
            <a:ext cx="6300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11560" y="3789040"/>
            <a:ext cx="630070" cy="135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11560" y="2888940"/>
            <a:ext cx="630070" cy="495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RD 932 sélection des techniques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605" y="1178750"/>
            <a:ext cx="4564380" cy="248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3924055"/>
            <a:ext cx="87058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71700" y="1538790"/>
            <a:ext cx="1620180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6615" y="274638"/>
            <a:ext cx="7827073" cy="1143000"/>
          </a:xfrm>
        </p:spPr>
        <p:txBody>
          <a:bodyPr/>
          <a:lstStyle/>
          <a:p>
            <a:r>
              <a:rPr lang="fr-FR" dirty="0" smtClean="0"/>
              <a:t>RD 932 sélection des techniques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005" y="1642110"/>
            <a:ext cx="6987540" cy="44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>
            <a:off x="1435608" y="3609020"/>
            <a:ext cx="4810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1286635" y="5544235"/>
            <a:ext cx="6300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Photographies de la section étudiée entre les PR 36+700 et 38+500</a:t>
            </a:r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590" y="274638"/>
            <a:ext cx="8052098" cy="11430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RD 932 cahier des </a:t>
            </a:r>
            <a:r>
              <a:rPr lang="fr-FR" sz="3600" dirty="0" smtClean="0"/>
              <a:t>charges  : seuil libre</a:t>
            </a:r>
            <a:endParaRPr lang="fr-FR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6725" y="1417638"/>
            <a:ext cx="5438820" cy="525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96725" y="4779150"/>
            <a:ext cx="5438820" cy="810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90" y="1538790"/>
            <a:ext cx="8903198" cy="378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4920"/>
            <a:ext cx="8955995" cy="30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791580" y="4509120"/>
            <a:ext cx="1575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GB+6BB</a:t>
            </a:r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89" y="5319210"/>
            <a:ext cx="2876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Retraitement M1R1 sur 10 cm +6 BB</a:t>
            </a:r>
            <a:endParaRPr lang="fr-FR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3714" y="1417637"/>
            <a:ext cx="5138715" cy="510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6615" y="1417638"/>
            <a:ext cx="21971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3714" y="1128551"/>
            <a:ext cx="5149724" cy="36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Niveau libre </a:t>
            </a:r>
          </a:p>
          <a:p>
            <a:r>
              <a:rPr lang="fr-FR" dirty="0" smtClean="0"/>
              <a:t> 2 solutions : </a:t>
            </a:r>
          </a:p>
          <a:p>
            <a:pPr lvl="1"/>
            <a:r>
              <a:rPr lang="fr-FR" dirty="0" smtClean="0"/>
              <a:t>8cm GB + 6BBSG   : rechargement de 14cm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Retraitement à l’émulsion sur 10 cm + 6cm BBSG  : rechargement de 6cm</a:t>
            </a:r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530" y="274638"/>
            <a:ext cx="8592158" cy="994122"/>
          </a:xfrm>
        </p:spPr>
        <p:txBody>
          <a:bodyPr>
            <a:normAutofit/>
          </a:bodyPr>
          <a:lstStyle/>
          <a:p>
            <a:r>
              <a:rPr lang="fr-FR" sz="3200" dirty="0" smtClean="0"/>
              <a:t>RD 932 </a:t>
            </a:r>
            <a:r>
              <a:rPr lang="fr-FR" sz="3200" dirty="0" smtClean="0"/>
              <a:t> seuil du projet :niveau actuel + 6cm</a:t>
            </a:r>
            <a:endParaRPr lang="fr-FR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665" y="1092152"/>
            <a:ext cx="6001740" cy="53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91681" y="4104075"/>
            <a:ext cx="5760640" cy="8550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Solutions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65" y="1417638"/>
            <a:ext cx="8849985" cy="373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Solutions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93" y="2213864"/>
            <a:ext cx="8825695" cy="391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Niveau </a:t>
            </a:r>
            <a:r>
              <a:rPr lang="fr-FR" dirty="0" smtClean="0"/>
              <a:t>+6cm </a:t>
            </a:r>
            <a:endParaRPr lang="fr-FR" dirty="0" smtClean="0"/>
          </a:p>
          <a:p>
            <a:r>
              <a:rPr lang="fr-FR" dirty="0" smtClean="0"/>
              <a:t>solutions </a:t>
            </a:r>
            <a:r>
              <a:rPr lang="fr-FR" dirty="0" smtClean="0"/>
              <a:t>: </a:t>
            </a:r>
          </a:p>
          <a:p>
            <a:pPr lvl="1"/>
            <a:r>
              <a:rPr lang="fr-FR" dirty="0" smtClean="0"/>
              <a:t>Fraisage 7 cm + 12cm </a:t>
            </a:r>
            <a:r>
              <a:rPr lang="fr-FR" dirty="0" smtClean="0"/>
              <a:t>GB + </a:t>
            </a:r>
            <a:r>
              <a:rPr lang="fr-FR" dirty="0" smtClean="0"/>
              <a:t>ES </a:t>
            </a:r>
          </a:p>
          <a:p>
            <a:pPr lvl="1"/>
            <a:r>
              <a:rPr lang="fr-FR" dirty="0" smtClean="0"/>
              <a:t>Fraisage 10 </a:t>
            </a:r>
            <a:r>
              <a:rPr lang="fr-FR" dirty="0" smtClean="0"/>
              <a:t>cm + </a:t>
            </a:r>
            <a:r>
              <a:rPr lang="fr-FR" dirty="0" smtClean="0"/>
              <a:t>8cm </a:t>
            </a:r>
            <a:r>
              <a:rPr lang="fr-FR" dirty="0" smtClean="0"/>
              <a:t>GB + 6BBSG </a:t>
            </a:r>
          </a:p>
          <a:p>
            <a:pPr lvl="1"/>
            <a:r>
              <a:rPr lang="fr-FR" dirty="0" smtClean="0"/>
              <a:t>Contraintes de fraisage sur 3 carottes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Retraitement à l’émulsion sur 10 cm + 6cm </a:t>
            </a:r>
            <a:r>
              <a:rPr lang="fr-FR" dirty="0" smtClean="0"/>
              <a:t>BBSG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Seuil du projet : niveau actuel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755" y="1550670"/>
            <a:ext cx="5214510" cy="499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66755" y="4239090"/>
            <a:ext cx="5085565" cy="720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475" y="2237662"/>
            <a:ext cx="8641975" cy="37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</a:t>
            </a:r>
            <a:endParaRPr lang="fr-F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635" y="1311321"/>
            <a:ext cx="7586559" cy="493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6777245" y="5274205"/>
            <a:ext cx="900100" cy="315035"/>
          </a:xfrm>
          <a:prstGeom prst="straightConnector1">
            <a:avLst/>
          </a:prstGeom>
          <a:ln w="28575">
            <a:solidFill>
              <a:srgbClr val="FFFF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77" y="2303875"/>
            <a:ext cx="8814373" cy="362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0077" y="3744035"/>
            <a:ext cx="8813611" cy="2181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RD932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118" y="2393884"/>
            <a:ext cx="8583332" cy="283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1118" y="2393884"/>
            <a:ext cx="8583332" cy="2835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Niveau </a:t>
            </a:r>
            <a:r>
              <a:rPr lang="fr-FR" dirty="0" smtClean="0"/>
              <a:t>actuel maintenu </a:t>
            </a:r>
            <a:endParaRPr lang="fr-FR" dirty="0" smtClean="0"/>
          </a:p>
          <a:p>
            <a:r>
              <a:rPr lang="fr-FR" dirty="0" smtClean="0"/>
              <a:t>solutions </a:t>
            </a:r>
            <a:r>
              <a:rPr lang="fr-FR" dirty="0" smtClean="0"/>
              <a:t>: </a:t>
            </a:r>
          </a:p>
          <a:p>
            <a:pPr lvl="1"/>
            <a:r>
              <a:rPr lang="fr-FR" dirty="0" smtClean="0"/>
              <a:t>Fraisage 24 cm + 23cm </a:t>
            </a:r>
            <a:r>
              <a:rPr lang="fr-FR" dirty="0" smtClean="0"/>
              <a:t>GB + </a:t>
            </a:r>
            <a:r>
              <a:rPr lang="fr-FR" dirty="0" smtClean="0"/>
              <a:t>ES </a:t>
            </a:r>
          </a:p>
          <a:p>
            <a:pPr lvl="1"/>
            <a:r>
              <a:rPr lang="fr-FR" dirty="0" smtClean="0"/>
              <a:t>Fraisage 24 </a:t>
            </a:r>
            <a:r>
              <a:rPr lang="fr-FR" dirty="0" smtClean="0"/>
              <a:t>cm + </a:t>
            </a:r>
            <a:r>
              <a:rPr lang="fr-FR" dirty="0" smtClean="0"/>
              <a:t>18cm </a:t>
            </a:r>
            <a:r>
              <a:rPr lang="fr-FR" dirty="0" smtClean="0"/>
              <a:t>GB + 6BBSG </a:t>
            </a:r>
          </a:p>
          <a:p>
            <a:pPr lvl="1"/>
            <a:r>
              <a:rPr lang="fr-FR" dirty="0" smtClean="0"/>
              <a:t>Contraintes de fraisage sur 3 </a:t>
            </a:r>
            <a:r>
              <a:rPr lang="fr-FR" dirty="0" smtClean="0"/>
              <a:t>carottes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Fraisage </a:t>
            </a:r>
            <a:r>
              <a:rPr lang="fr-FR" dirty="0" smtClean="0"/>
              <a:t>28 </a:t>
            </a:r>
            <a:r>
              <a:rPr lang="fr-FR" dirty="0" smtClean="0"/>
              <a:t>cm + </a:t>
            </a:r>
            <a:r>
              <a:rPr lang="fr-FR" dirty="0" smtClean="0"/>
              <a:t>22cm </a:t>
            </a:r>
            <a:r>
              <a:rPr lang="fr-FR" dirty="0" smtClean="0"/>
              <a:t>GB + 6BBSG </a:t>
            </a:r>
            <a:endParaRPr lang="fr-FR" dirty="0" smtClean="0"/>
          </a:p>
          <a:p>
            <a:pPr lvl="1"/>
            <a:r>
              <a:rPr lang="fr-FR" dirty="0" smtClean="0"/>
              <a:t>Fraisage </a:t>
            </a:r>
            <a:r>
              <a:rPr lang="fr-FR" dirty="0" smtClean="0"/>
              <a:t>31 </a:t>
            </a:r>
            <a:r>
              <a:rPr lang="fr-FR" dirty="0" smtClean="0"/>
              <a:t>cm + </a:t>
            </a:r>
            <a:r>
              <a:rPr lang="fr-FR" dirty="0" smtClean="0"/>
              <a:t>25cm </a:t>
            </a:r>
            <a:r>
              <a:rPr lang="fr-FR" dirty="0" smtClean="0"/>
              <a:t>GB + </a:t>
            </a:r>
            <a:r>
              <a:rPr lang="fr-FR" dirty="0" smtClean="0"/>
              <a:t>6BBSG</a:t>
            </a:r>
          </a:p>
          <a:p>
            <a:pPr lvl="1"/>
            <a:r>
              <a:rPr lang="fr-FR" dirty="0" smtClean="0"/>
              <a:t>Pour ce niveau pas de solution de retraitement 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932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Importance du niveau retenu sur les solutions</a:t>
            </a:r>
          </a:p>
          <a:p>
            <a:r>
              <a:rPr lang="fr-FR" dirty="0" smtClean="0"/>
              <a:t>Proposition de retenir le niveau +6cm avec si nécessaire le niveau actuel au droit des zones des 2 habitations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0637" y="1673805"/>
            <a:ext cx="7406640" cy="1530170"/>
          </a:xfrm>
        </p:spPr>
        <p:txBody>
          <a:bodyPr/>
          <a:lstStyle/>
          <a:p>
            <a:r>
              <a:rPr lang="fr-FR" sz="4000" dirty="0" smtClean="0"/>
              <a:t/>
            </a:r>
            <a:br>
              <a:rPr lang="fr-FR" sz="4000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81691" y="2575221"/>
            <a:ext cx="7055586" cy="1258824"/>
          </a:xfrm>
        </p:spPr>
        <p:txBody>
          <a:bodyPr>
            <a:normAutofit/>
          </a:bodyPr>
          <a:lstStyle/>
          <a:p>
            <a:r>
              <a:rPr lang="fr-FR" sz="4400" dirty="0" smtClean="0"/>
              <a:t>Merci de votre attention</a:t>
            </a:r>
            <a:endParaRPr lang="fr-FR" sz="44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630" y="1447799"/>
            <a:ext cx="7496398" cy="506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H="1">
            <a:off x="3221850" y="4914165"/>
            <a:ext cx="1215135" cy="405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912260" y="5319210"/>
            <a:ext cx="855095" cy="270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47799"/>
            <a:ext cx="7384412" cy="50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6777245" y="4689140"/>
            <a:ext cx="810090" cy="495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158" y="1543437"/>
            <a:ext cx="7827292" cy="481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2996826" y="5274205"/>
            <a:ext cx="1305144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272300" y="5049180"/>
            <a:ext cx="900100" cy="450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25752</TotalTime>
  <Words>527</Words>
  <Application>Microsoft Office PowerPoint</Application>
  <PresentationFormat>Affichage à l'écran (4:3)</PresentationFormat>
  <Paragraphs>116</Paragraphs>
  <Slides>64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5" baseType="lpstr">
      <vt:lpstr>Solstice</vt:lpstr>
      <vt:lpstr>ERASMUS</vt:lpstr>
      <vt:lpstr>Cas de la RD 932 PR 36+600  - PR 38+480  </vt:lpstr>
      <vt:lpstr>Localisation de l’étude</vt:lpstr>
      <vt:lpstr>Situation de l’étude</vt:lpstr>
      <vt:lpstr>RD932</vt:lpstr>
      <vt:lpstr>RD932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RD 932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RD932 carrefour RD 154</vt:lpstr>
      <vt:lpstr>Diapositive 23</vt:lpstr>
      <vt:lpstr>Diapositive 24</vt:lpstr>
      <vt:lpstr>La RD 122</vt:lpstr>
      <vt:lpstr>RD 932 programmation</vt:lpstr>
      <vt:lpstr>RD 932  Trafic</vt:lpstr>
      <vt:lpstr>RD 932 relevé de dégradations de 2021</vt:lpstr>
      <vt:lpstr>Les dégradations observées</vt:lpstr>
      <vt:lpstr>La déflexion</vt:lpstr>
      <vt:lpstr>La déflexion</vt:lpstr>
      <vt:lpstr>RD932 déflexion-commentaires</vt:lpstr>
      <vt:lpstr>RD 932  position des carottages</vt:lpstr>
      <vt:lpstr>RD 932 reconnaissance de la structure</vt:lpstr>
      <vt:lpstr>Les carottages : GINGER CEBTP</vt:lpstr>
      <vt:lpstr>Carottages C1 à C4 </vt:lpstr>
      <vt:lpstr>Carottages C5 à C8 </vt:lpstr>
      <vt:lpstr>Diapositive 38</vt:lpstr>
      <vt:lpstr>RD 932  position des carottes</vt:lpstr>
      <vt:lpstr>RD 932 </vt:lpstr>
      <vt:lpstr>RD 932 Structure</vt:lpstr>
      <vt:lpstr>RD 932 Diagnostic sur C1</vt:lpstr>
      <vt:lpstr>Diagnostic sur C1bis</vt:lpstr>
      <vt:lpstr>RD 932 Diagnostic sur C2</vt:lpstr>
      <vt:lpstr>RD932 Diagnostic C7</vt:lpstr>
      <vt:lpstr>RD932 Diagnostic C3</vt:lpstr>
      <vt:lpstr>RD932 Diagnostic C4</vt:lpstr>
      <vt:lpstr>RD 932 sélection des techniques</vt:lpstr>
      <vt:lpstr>RD 932 sélection des techniques</vt:lpstr>
      <vt:lpstr>RD 932 cahier des charges  : seuil libre</vt:lpstr>
      <vt:lpstr>Diapositive 51</vt:lpstr>
      <vt:lpstr>Diapositive 52</vt:lpstr>
      <vt:lpstr>RD 932  </vt:lpstr>
      <vt:lpstr>RD 932  seuil du projet :niveau actuel + 6cm</vt:lpstr>
      <vt:lpstr>Solutions</vt:lpstr>
      <vt:lpstr>Solutions</vt:lpstr>
      <vt:lpstr>RD 932  </vt:lpstr>
      <vt:lpstr>Seuil du projet : niveau actuel</vt:lpstr>
      <vt:lpstr>RD932</vt:lpstr>
      <vt:lpstr>RD 932</vt:lpstr>
      <vt:lpstr>RD932</vt:lpstr>
      <vt:lpstr>RD 932  </vt:lpstr>
      <vt:lpstr>RD 932</vt:lpstr>
      <vt:lpstr> </vt:lpstr>
    </vt:vector>
  </TitlesOfParts>
  <Company>Conseil Général du Finistère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Pierre  GOURLIN</cp:lastModifiedBy>
  <cp:revision>771</cp:revision>
  <cp:lastPrinted>2015-03-24T09:13:13Z</cp:lastPrinted>
  <dcterms:created xsi:type="dcterms:W3CDTF">2004-03-22T09:00:28Z</dcterms:created>
  <dcterms:modified xsi:type="dcterms:W3CDTF">2022-05-12T09:08:55Z</dcterms:modified>
</cp:coreProperties>
</file>