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2" r:id="rId1"/>
  </p:sldMasterIdLst>
  <p:notesMasterIdLst>
    <p:notesMasterId r:id="rId83"/>
  </p:notesMasterIdLst>
  <p:handoutMasterIdLst>
    <p:handoutMasterId r:id="rId84"/>
  </p:handoutMasterIdLst>
  <p:sldIdLst>
    <p:sldId id="299" r:id="rId2"/>
    <p:sldId id="257" r:id="rId3"/>
    <p:sldId id="520" r:id="rId4"/>
    <p:sldId id="519" r:id="rId5"/>
    <p:sldId id="521" r:id="rId6"/>
    <p:sldId id="522" r:id="rId7"/>
    <p:sldId id="523" r:id="rId8"/>
    <p:sldId id="524" r:id="rId9"/>
    <p:sldId id="525" r:id="rId10"/>
    <p:sldId id="526" r:id="rId11"/>
    <p:sldId id="527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47" r:id="rId32"/>
    <p:sldId id="548" r:id="rId33"/>
    <p:sldId id="549" r:id="rId34"/>
    <p:sldId id="550" r:id="rId35"/>
    <p:sldId id="551" r:id="rId36"/>
    <p:sldId id="552" r:id="rId37"/>
    <p:sldId id="553" r:id="rId38"/>
    <p:sldId id="554" r:id="rId39"/>
    <p:sldId id="555" r:id="rId40"/>
    <p:sldId id="556" r:id="rId41"/>
    <p:sldId id="557" r:id="rId42"/>
    <p:sldId id="558" r:id="rId43"/>
    <p:sldId id="559" r:id="rId44"/>
    <p:sldId id="560" r:id="rId45"/>
    <p:sldId id="561" r:id="rId46"/>
    <p:sldId id="562" r:id="rId47"/>
    <p:sldId id="563" r:id="rId48"/>
    <p:sldId id="564" r:id="rId49"/>
    <p:sldId id="565" r:id="rId50"/>
    <p:sldId id="567" r:id="rId51"/>
    <p:sldId id="306" r:id="rId52"/>
    <p:sldId id="490" r:id="rId53"/>
    <p:sldId id="570" r:id="rId54"/>
    <p:sldId id="420" r:id="rId55"/>
    <p:sldId id="421" r:id="rId56"/>
    <p:sldId id="569" r:id="rId57"/>
    <p:sldId id="568" r:id="rId58"/>
    <p:sldId id="492" r:id="rId59"/>
    <p:sldId id="493" r:id="rId60"/>
    <p:sldId id="494" r:id="rId61"/>
    <p:sldId id="496" r:id="rId62"/>
    <p:sldId id="497" r:id="rId63"/>
    <p:sldId id="573" r:id="rId64"/>
    <p:sldId id="498" r:id="rId65"/>
    <p:sldId id="509" r:id="rId66"/>
    <p:sldId id="574" r:id="rId67"/>
    <p:sldId id="423" r:id="rId68"/>
    <p:sldId id="572" r:id="rId69"/>
    <p:sldId id="571" r:id="rId70"/>
    <p:sldId id="575" r:id="rId71"/>
    <p:sldId id="576" r:id="rId72"/>
    <p:sldId id="428" r:id="rId73"/>
    <p:sldId id="514" r:id="rId74"/>
    <p:sldId id="577" r:id="rId75"/>
    <p:sldId id="517" r:id="rId76"/>
    <p:sldId id="434" r:id="rId77"/>
    <p:sldId id="578" r:id="rId78"/>
    <p:sldId id="579" r:id="rId79"/>
    <p:sldId id="580" r:id="rId80"/>
    <p:sldId id="581" r:id="rId81"/>
    <p:sldId id="583" r:id="rId82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  <a:srgbClr val="FFFFFF"/>
    <a:srgbClr val="FFFF81"/>
    <a:srgbClr val="DBD600"/>
    <a:srgbClr val="CC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2615" autoAdjust="0"/>
  </p:normalViewPr>
  <p:slideViewPr>
    <p:cSldViewPr snapToObjects="1">
      <p:cViewPr>
        <p:scale>
          <a:sx n="86" d="100"/>
          <a:sy n="86" d="100"/>
        </p:scale>
        <p:origin x="-1253" y="58"/>
      </p:cViewPr>
      <p:guideLst>
        <p:guide orient="horz" pos="3634"/>
        <p:guide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3341" y="-82"/>
      </p:cViewPr>
      <p:guideLst>
        <p:guide orient="horz" pos="3128"/>
        <p:guide pos="2141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6661"/>
            <a:ext cx="4984962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0637" y="2575221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5714999" y="6305550"/>
            <a:ext cx="3222485" cy="476250"/>
          </a:xfrm>
        </p:spPr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Image 11" descr="http://www.twssa.com/images/ERA17_Envoi1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790" y="4315732"/>
            <a:ext cx="5759450" cy="14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Sans tit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184" y="188640"/>
            <a:ext cx="1494662" cy="8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0"/>
            <a:ext cx="6858000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31215-B8D0-488E-B465-39B5494216DA}" type="datetimeFigureOut">
              <a:rPr lang="fr-FR" smtClean="0"/>
              <a:pPr/>
              <a:t>22/04/2022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6C8D77-CD4B-400E-B5CE-9E361AD59E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88136" y="0"/>
            <a:ext cx="8052754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7964" y="143635"/>
            <a:ext cx="1450895" cy="9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813775"/>
          </a:xfrm>
        </p:spPr>
        <p:txBody>
          <a:bodyPr/>
          <a:lstStyle/>
          <a:p>
            <a:pPr algn="ctr"/>
            <a:r>
              <a:rPr lang="fr-FR" dirty="0" smtClean="0"/>
              <a:t>ERASMUS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0637" y="2575221"/>
            <a:ext cx="7406640" cy="1348834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Département d’Eure&amp;loir</a:t>
            </a:r>
          </a:p>
          <a:p>
            <a:endParaRPr lang="fr-FR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689629" y="6084295"/>
            <a:ext cx="616568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kumimoji="0" lang="fr-FR" b="1" dirty="0" smtClean="0">
                <a:solidFill>
                  <a:schemeClr val="accent4"/>
                </a:solidFill>
                <a:latin typeface="+mj-lt"/>
              </a:rPr>
              <a:t>2022</a:t>
            </a:r>
          </a:p>
          <a:p>
            <a:pPr algn="r">
              <a:spcBef>
                <a:spcPts val="600"/>
              </a:spcBef>
            </a:pPr>
            <a:endParaRPr kumimoji="0" lang="fr-FR" b="1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23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Carottage C1 dans giratoire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85" y="1545867"/>
            <a:ext cx="8097865" cy="497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Disque magnétique 3"/>
          <p:cNvSpPr/>
          <p:nvPr/>
        </p:nvSpPr>
        <p:spPr>
          <a:xfrm>
            <a:off x="7182290" y="4014065"/>
            <a:ext cx="405045" cy="72008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595" y="1477964"/>
            <a:ext cx="8007855" cy="506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>
          <a:xfrm flipH="1">
            <a:off x="1916705" y="2933945"/>
            <a:ext cx="1890210" cy="2430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3806915" y="2933945"/>
            <a:ext cx="85509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1" y="1447799"/>
            <a:ext cx="7346824" cy="518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4211960" y="4239090"/>
            <a:ext cx="1845205" cy="6750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001" y="1447800"/>
            <a:ext cx="8108460" cy="53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5" y="1447800"/>
            <a:ext cx="7664920" cy="51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47800"/>
            <a:ext cx="7754231" cy="51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4391980" y="5724255"/>
            <a:ext cx="2340260" cy="1800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90" y="1582871"/>
            <a:ext cx="8052860" cy="48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1537845"/>
            <a:ext cx="8142870" cy="501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2951820" y="3429000"/>
            <a:ext cx="1800200" cy="19352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Carottage C2 – allée des cèpes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1" y="1447799"/>
            <a:ext cx="7740424" cy="501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ylindre 3"/>
          <p:cNvSpPr/>
          <p:nvPr/>
        </p:nvSpPr>
        <p:spPr>
          <a:xfrm>
            <a:off x="6687235" y="3338990"/>
            <a:ext cx="540060" cy="990110"/>
          </a:xfrm>
          <a:prstGeom prst="ca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47799"/>
            <a:ext cx="7847452" cy="505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4977045" y="4194085"/>
            <a:ext cx="1890210" cy="4050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5877145" y="4599130"/>
            <a:ext cx="990110" cy="12601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idx="1"/>
          </p:nvPr>
        </p:nvSpPr>
        <p:spPr>
          <a:xfrm>
            <a:off x="971600" y="1178750"/>
            <a:ext cx="7962088" cy="5069650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sz="3600" b="1" dirty="0" smtClean="0"/>
              <a:t>Réhabilitation d’une section</a:t>
            </a:r>
          </a:p>
          <a:p>
            <a:pPr algn="ctr">
              <a:buNone/>
            </a:pPr>
            <a:r>
              <a:rPr lang="fr-FR" sz="3600" b="1" dirty="0" smtClean="0"/>
              <a:t>de la RD319.2 </a:t>
            </a:r>
          </a:p>
          <a:p>
            <a:pPr algn="ctr">
              <a:buNone/>
            </a:pPr>
            <a:endParaRPr lang="fr-FR" sz="3600" b="1" dirty="0" smtClean="0"/>
          </a:p>
          <a:p>
            <a:pPr algn="ctr">
              <a:buNone/>
            </a:pPr>
            <a:r>
              <a:rPr lang="fr-FR" sz="3600" b="1" u="sng" dirty="0" smtClean="0"/>
              <a:t>Objectif</a:t>
            </a:r>
            <a:r>
              <a:rPr lang="fr-FR" sz="3600" b="1" dirty="0" smtClean="0"/>
              <a:t> : utiliser cette section en contournement de l’Est de l’agglomération de Senonches</a:t>
            </a:r>
          </a:p>
          <a:p>
            <a:pPr algn="ctr"/>
            <a:endParaRPr lang="fr-FR" sz="36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175" y="1447800"/>
            <a:ext cx="71331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439" y="1537723"/>
            <a:ext cx="7890249" cy="48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5337085" y="4014065"/>
            <a:ext cx="2340260" cy="14851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Carottage C3 rue Lucien </a:t>
            </a:r>
            <a:r>
              <a:rPr lang="fr-FR" dirty="0" err="1" smtClean="0"/>
              <a:t>Descaves</a:t>
            </a:r>
            <a:endParaRPr lang="fr-F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171" y="2063688"/>
            <a:ext cx="7881279" cy="37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ylindre 3"/>
          <p:cNvSpPr/>
          <p:nvPr/>
        </p:nvSpPr>
        <p:spPr>
          <a:xfrm>
            <a:off x="6192180" y="4959170"/>
            <a:ext cx="405045" cy="855095"/>
          </a:xfrm>
          <a:prstGeom prst="ca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198" y="1773088"/>
            <a:ext cx="8197252" cy="45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6057165" y="5229200"/>
            <a:ext cx="1755195" cy="1350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155" y="1706664"/>
            <a:ext cx="8059295" cy="46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6957265" y="4869160"/>
            <a:ext cx="1305145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C4 et C5  rue du Fossé Rouge</a:t>
            </a:r>
            <a:endParaRPr lang="fr-F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1499912"/>
            <a:ext cx="8142870" cy="509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6462210" y="4689140"/>
            <a:ext cx="945105" cy="11251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5067055" y="4689140"/>
            <a:ext cx="1395155" cy="11251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rganigramme : Disque magnétique 5"/>
          <p:cNvSpPr/>
          <p:nvPr/>
        </p:nvSpPr>
        <p:spPr>
          <a:xfrm>
            <a:off x="6867255" y="3924055"/>
            <a:ext cx="324000" cy="7920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isque magnétique 7"/>
          <p:cNvSpPr/>
          <p:nvPr/>
        </p:nvSpPr>
        <p:spPr>
          <a:xfrm>
            <a:off x="4752020" y="3609020"/>
            <a:ext cx="315035" cy="85509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2</a:t>
            </a:r>
            <a:r>
              <a:rPr lang="fr-FR" baseline="30000" dirty="0" smtClean="0"/>
              <a:t>ème</a:t>
            </a:r>
            <a:r>
              <a:rPr lang="fr-FR" dirty="0" smtClean="0"/>
              <a:t> zone non urbanisée</a:t>
            </a:r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681483"/>
            <a:ext cx="7499350" cy="433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447800"/>
            <a:ext cx="7618411" cy="53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554959"/>
            <a:ext cx="8232880" cy="503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45" y="1596576"/>
            <a:ext cx="8457905" cy="50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situation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15174"/>
            <a:ext cx="8322890" cy="451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1106615" y="4464115"/>
            <a:ext cx="108012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    PR …?</a:t>
            </a:r>
            <a:endParaRPr lang="fr-FR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91" y="1473233"/>
            <a:ext cx="7882366" cy="52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1762259"/>
            <a:ext cx="8277885" cy="460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6732240" y="4329100"/>
            <a:ext cx="1800200" cy="12601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1" y="1417638"/>
            <a:ext cx="7065784" cy="53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75" y="1698716"/>
            <a:ext cx="8187875" cy="46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4797025" y="5499230"/>
            <a:ext cx="1665185" cy="1350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1637970"/>
            <a:ext cx="8277885" cy="487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3986935" y="4869160"/>
            <a:ext cx="1845205" cy="900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3986935" y="2708920"/>
            <a:ext cx="585065" cy="4500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75" y="1531945"/>
            <a:ext cx="8187875" cy="50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5742130" y="4824155"/>
            <a:ext cx="720080" cy="900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5337085" y="3338990"/>
            <a:ext cx="40504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3</a:t>
            </a:r>
            <a:r>
              <a:rPr lang="fr-FR" baseline="30000" dirty="0" smtClean="0"/>
              <a:t>ème</a:t>
            </a:r>
            <a:r>
              <a:rPr lang="fr-FR" dirty="0" smtClean="0"/>
              <a:t> zone dans le hameau de Belle Salle</a:t>
            </a:r>
            <a:endParaRPr lang="fr-FR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48" y="1678407"/>
            <a:ext cx="8236502" cy="476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3816"/>
            <a:ext cx="8322890" cy="475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1652318"/>
            <a:ext cx="827788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75" y="1549815"/>
            <a:ext cx="8187875" cy="501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5247075" y="4869160"/>
            <a:ext cx="1440160" cy="4050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de l’étude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30" y="2216897"/>
            <a:ext cx="8592920" cy="37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4</a:t>
            </a:r>
            <a:r>
              <a:rPr lang="fr-FR" baseline="30000" dirty="0" smtClean="0"/>
              <a:t>ème</a:t>
            </a:r>
            <a:r>
              <a:rPr lang="fr-FR" dirty="0" smtClean="0"/>
              <a:t> zone en rase campagne</a:t>
            </a:r>
            <a:endParaRPr lang="fr-FR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83" y="1848956"/>
            <a:ext cx="8534867" cy="455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5157065" y="4869160"/>
            <a:ext cx="2070230" cy="4500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02" y="1838253"/>
            <a:ext cx="8593348" cy="46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247075" y="5229200"/>
            <a:ext cx="2340260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46" y="1728213"/>
            <a:ext cx="8660342" cy="489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3221850" y="5184195"/>
            <a:ext cx="1800200" cy="900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2771800" y="3293985"/>
            <a:ext cx="675075" cy="4500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611094"/>
            <a:ext cx="8232880" cy="49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722" y="1743113"/>
            <a:ext cx="8454595" cy="474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3176845" y="4464115"/>
            <a:ext cx="1665185" cy="1350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3176845" y="2303875"/>
            <a:ext cx="315035" cy="4500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447800"/>
            <a:ext cx="8226351" cy="527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3671900" y="4599130"/>
            <a:ext cx="1620180" cy="1800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34283"/>
            <a:ext cx="8322890" cy="513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6012160" y="4329100"/>
            <a:ext cx="945105" cy="1800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45" y="1562075"/>
            <a:ext cx="8457905" cy="515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08" y="1716250"/>
            <a:ext cx="8711942" cy="49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4076945" y="4644135"/>
            <a:ext cx="1485165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591780" y="3113965"/>
            <a:ext cx="1485165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45" y="1858320"/>
            <a:ext cx="8727005" cy="46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8052098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Une première section en site urbain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994" y="1447800"/>
            <a:ext cx="71135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 rot="19553276">
            <a:off x="1147712" y="2201861"/>
            <a:ext cx="7501995" cy="2699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RD319   longueur 1800m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26600"/>
            <a:ext cx="8682930" cy="306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La RD 319.2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6635" y="1448780"/>
            <a:ext cx="7647053" cy="5130570"/>
          </a:xfrm>
        </p:spPr>
        <p:txBody>
          <a:bodyPr>
            <a:normAutofit/>
          </a:bodyPr>
          <a:lstStyle/>
          <a:p>
            <a:r>
              <a:rPr lang="fr-FR" dirty="0" smtClean="0"/>
              <a:t>Chaussée 2 voies</a:t>
            </a:r>
          </a:p>
          <a:p>
            <a:r>
              <a:rPr lang="fr-FR" dirty="0" smtClean="0"/>
              <a:t>Partie du contournement de Senonches</a:t>
            </a:r>
          </a:p>
          <a:p>
            <a:r>
              <a:rPr lang="fr-FR" dirty="0" smtClean="0"/>
              <a:t>Chaussée souple</a:t>
            </a:r>
          </a:p>
          <a:p>
            <a:r>
              <a:rPr lang="fr-FR" dirty="0" smtClean="0"/>
              <a:t>Section courante d’environ 1800m à étudier</a:t>
            </a:r>
          </a:p>
          <a:p>
            <a:r>
              <a:rPr lang="fr-FR" dirty="0" smtClean="0"/>
              <a:t>Largeur de la chaussée actuelle : 6,00 m </a:t>
            </a:r>
          </a:p>
          <a:p>
            <a:r>
              <a:rPr lang="fr-FR" dirty="0" smtClean="0"/>
              <a:t>Étude du giratoire en début de section</a:t>
            </a:r>
          </a:p>
          <a:p>
            <a:r>
              <a:rPr lang="fr-FR" dirty="0" smtClean="0"/>
              <a:t>Présence de fossés hors agglomération</a:t>
            </a:r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31747" cy="1143000"/>
          </a:xfrm>
        </p:spPr>
        <p:txBody>
          <a:bodyPr/>
          <a:lstStyle/>
          <a:p>
            <a:r>
              <a:rPr lang="fr-FR" dirty="0" smtClean="0"/>
              <a:t>RD 319.2  Trafic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/>
              <a:t>Mesuré en 2020:  1261 v/j sur les 2 sens</a:t>
            </a:r>
          </a:p>
          <a:p>
            <a:r>
              <a:rPr lang="fr-FR" dirty="0" smtClean="0"/>
              <a:t>Trafic PL : 6,4%</a:t>
            </a:r>
          </a:p>
          <a:p>
            <a:r>
              <a:rPr lang="fr-FR" sz="2800" dirty="0" smtClean="0"/>
              <a:t>Soit trafic PL de 81 PL/jour pour les 2 sens</a:t>
            </a:r>
          </a:p>
          <a:p>
            <a:r>
              <a:rPr lang="fr-FR" dirty="0" smtClean="0"/>
              <a:t>Trafic actuel de 41 PL/jour</a:t>
            </a:r>
          </a:p>
          <a:p>
            <a:endParaRPr lang="fr-FR" dirty="0" smtClean="0"/>
          </a:p>
          <a:p>
            <a:r>
              <a:rPr lang="fr-FR" dirty="0" smtClean="0"/>
              <a:t>Hypothèse de 100 PL/jour par sens dans le futur (à confirmer)</a:t>
            </a:r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 Trafic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7" y="1538791"/>
            <a:ext cx="5865272" cy="427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196732" cy="1143000"/>
          </a:xfrm>
        </p:spPr>
        <p:txBody>
          <a:bodyPr/>
          <a:lstStyle/>
          <a:p>
            <a:r>
              <a:rPr lang="fr-FR" dirty="0" smtClean="0"/>
              <a:t>RD 319.2  Dégradations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Fissures longitudinales (élargissement ?)</a:t>
            </a:r>
          </a:p>
          <a:p>
            <a:r>
              <a:rPr lang="fr-FR" dirty="0" smtClean="0"/>
              <a:t>Des zones de faïençage en BDR et hors BDR</a:t>
            </a:r>
          </a:p>
          <a:p>
            <a:r>
              <a:rPr lang="fr-FR" dirty="0" smtClean="0"/>
              <a:t>Faïençage en rive avec déformations </a:t>
            </a:r>
          </a:p>
          <a:p>
            <a:r>
              <a:rPr lang="fr-FR" dirty="0" smtClean="0"/>
              <a:t>Plusieurs réparations localisées ont été réalisées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6616" y="274638"/>
            <a:ext cx="675075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Déflexion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Réalisée en novembre 2021</a:t>
            </a:r>
          </a:p>
          <a:p>
            <a:r>
              <a:rPr lang="fr-FR" dirty="0" smtClean="0"/>
              <a:t>Type d’appareil : poutre </a:t>
            </a:r>
            <a:r>
              <a:rPr lang="fr-FR" dirty="0" err="1" smtClean="0"/>
              <a:t>BenkelMan</a:t>
            </a:r>
            <a:endParaRPr lang="fr-FR" dirty="0" smtClean="0"/>
          </a:p>
          <a:p>
            <a:r>
              <a:rPr lang="fr-FR" dirty="0" smtClean="0"/>
              <a:t>Température de 15°c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Déflexion giratoire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143" y="1447800"/>
            <a:ext cx="476926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ylindre 4"/>
          <p:cNvSpPr/>
          <p:nvPr/>
        </p:nvSpPr>
        <p:spPr>
          <a:xfrm>
            <a:off x="3761910" y="3474005"/>
            <a:ext cx="135015" cy="270030"/>
          </a:xfrm>
          <a:prstGeom prst="ca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  Déflexion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04553"/>
            <a:ext cx="7499350" cy="46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067056" y="4194085"/>
            <a:ext cx="30603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Déflexion giratoire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Déflexion caractéristique 15/100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710" y="4329100"/>
            <a:ext cx="2250250" cy="135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211960" y="419408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C 1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RD 319.2 </a:t>
            </a:r>
            <a:r>
              <a:rPr lang="fr-FR" sz="3600" dirty="0" smtClean="0"/>
              <a:t>Déflexion section courante</a:t>
            </a:r>
            <a:endParaRPr lang="fr-FR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790" y="1417638"/>
            <a:ext cx="4860540" cy="531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1830" y="5994285"/>
            <a:ext cx="2070230" cy="315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411760" y="5994285"/>
            <a:ext cx="63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C 2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2060" y="4239090"/>
            <a:ext cx="2070230" cy="270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182291" y="4239090"/>
            <a:ext cx="67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C 3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765" y="1223755"/>
            <a:ext cx="5150213" cy="558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71800" y="2618910"/>
            <a:ext cx="2250250" cy="315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646676" y="2618910"/>
            <a:ext cx="990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C 4 et C5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1" y="1447800"/>
            <a:ext cx="7765558" cy="49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4797025" y="4914165"/>
            <a:ext cx="855095" cy="9001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RD 319.2 reconnaissance de la structure – Plan de carottage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845" y="1447799"/>
            <a:ext cx="4185465" cy="535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RD 319.2 carottage C2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6774" y="1417638"/>
            <a:ext cx="5205448" cy="523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01970" y="4104075"/>
            <a:ext cx="630070" cy="405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932040" y="3744035"/>
            <a:ext cx="49505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carottage C3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174" y="1417638"/>
            <a:ext cx="5343216" cy="51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26995" y="4104075"/>
            <a:ext cx="675075" cy="405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02070" y="3879050"/>
            <a:ext cx="495055" cy="225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carottage C4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614" y="1250575"/>
            <a:ext cx="4691116" cy="53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52020" y="3023955"/>
            <a:ext cx="540060" cy="54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805209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RD 319.2 </a:t>
            </a:r>
            <a:r>
              <a:rPr lang="fr-FR" sz="3100" dirty="0" smtClean="0"/>
              <a:t>saisie des carottages dans </a:t>
            </a:r>
            <a:r>
              <a:rPr lang="fr-FR" sz="3100" dirty="0" err="1" smtClean="0"/>
              <a:t>erasmus</a:t>
            </a:r>
            <a:endParaRPr lang="fr-FR" sz="31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16" y="2253458"/>
            <a:ext cx="8690434" cy="369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 flipH="1">
            <a:off x="1151620" y="1763815"/>
            <a:ext cx="270030" cy="4896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21651" y="1583795"/>
            <a:ext cx="85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Giratoire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 : chaussée souple  </a:t>
            </a:r>
            <a:endParaRPr lang="fr-FR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800"/>
            <a:ext cx="7229602" cy="49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6575" y="274638"/>
            <a:ext cx="8187113" cy="1143000"/>
          </a:xfrm>
        </p:spPr>
        <p:txBody>
          <a:bodyPr/>
          <a:lstStyle/>
          <a:p>
            <a:r>
              <a:rPr lang="fr-FR" dirty="0" smtClean="0"/>
              <a:t>RD 319.2 : </a:t>
            </a:r>
            <a:r>
              <a:rPr lang="fr-FR" sz="3600" dirty="0" smtClean="0"/>
              <a:t>guide de renforcement </a:t>
            </a:r>
            <a:endParaRPr lang="fr-FR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84" y="2618910"/>
            <a:ext cx="8801630" cy="238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7085" y="2708920"/>
            <a:ext cx="1395155" cy="14851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86535" y="4014065"/>
            <a:ext cx="2025225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511660" y="54542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Déflexion caractéristique hors giratoire 108/100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421757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 319.2  cahier des charges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Durée de vie 20 ans</a:t>
            </a:r>
          </a:p>
          <a:p>
            <a:r>
              <a:rPr lang="fr-FR" dirty="0" smtClean="0"/>
              <a:t>Matériaux bitumineux en couche de base</a:t>
            </a:r>
          </a:p>
          <a:p>
            <a:r>
              <a:rPr lang="fr-FR" dirty="0" smtClean="0"/>
              <a:t>BBSG en couche de roulement ou </a:t>
            </a:r>
            <a:r>
              <a:rPr lang="fr-FR" dirty="0" err="1" smtClean="0"/>
              <a:t>BBMa</a:t>
            </a:r>
            <a:endParaRPr lang="fr-FR" dirty="0" smtClean="0"/>
          </a:p>
          <a:p>
            <a:r>
              <a:rPr lang="fr-FR" dirty="0" smtClean="0"/>
              <a:t>Contrainte de seuil : pas de surélévation</a:t>
            </a:r>
          </a:p>
          <a:p>
            <a:r>
              <a:rPr lang="fr-FR" dirty="0" smtClean="0"/>
              <a:t>Indice de gel 115 degrés/jour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RD 319.2-Etat des matériaux </a:t>
            </a:r>
            <a:br>
              <a:rPr lang="fr-FR" dirty="0" smtClean="0"/>
            </a:br>
            <a:r>
              <a:rPr lang="fr-FR" dirty="0" smtClean="0"/>
              <a:t>Carottage C3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98830"/>
            <a:ext cx="8154294" cy="346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6057165" y="2663915"/>
            <a:ext cx="1530170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3397" y="3429000"/>
            <a:ext cx="2047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avec flèche 9"/>
          <p:cNvCxnSpPr/>
          <p:nvPr/>
        </p:nvCxnSpPr>
        <p:spPr>
          <a:xfrm>
            <a:off x="6057165" y="2663915"/>
            <a:ext cx="1800200" cy="171019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319.2 - Modélisation C3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822728"/>
            <a:ext cx="7499350" cy="405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2528900"/>
            <a:ext cx="162018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36885" y="3654025"/>
            <a:ext cx="900100" cy="855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2190" y="3203975"/>
            <a:ext cx="945105" cy="900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781690" y="4104075"/>
            <a:ext cx="1440160" cy="405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1747125"/>
            <a:ext cx="8277885" cy="463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319.2 - Modélisation C4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3834045"/>
            <a:ext cx="7245805" cy="286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608" y="1186095"/>
            <a:ext cx="6511767" cy="25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>
            <a:off x="6102170" y="1583795"/>
            <a:ext cx="1215135" cy="540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35608" y="5319210"/>
            <a:ext cx="1966262" cy="405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538" y="4689140"/>
            <a:ext cx="1450161" cy="176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319.2 - Modélisation C6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685" y="1417638"/>
            <a:ext cx="6377260" cy="243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685" y="3969060"/>
            <a:ext cx="7007420" cy="277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0" y="4492198"/>
            <a:ext cx="16478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6147175" y="1673805"/>
            <a:ext cx="1215135" cy="6300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421757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Conceptions répondant au cahier des charges</a:t>
            </a:r>
            <a:endParaRPr lang="fr-FR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799"/>
            <a:ext cx="8322890" cy="233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76962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580" y="274638"/>
            <a:ext cx="8142108" cy="1143000"/>
          </a:xfrm>
        </p:spPr>
        <p:txBody>
          <a:bodyPr/>
          <a:lstStyle/>
          <a:p>
            <a:r>
              <a:rPr lang="fr-FR" dirty="0" smtClean="0"/>
              <a:t>RD 319.2 – Résultats de l’étude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24" y="1178750"/>
            <a:ext cx="859817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24" y="3654024"/>
            <a:ext cx="8598175" cy="312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21750" y="5589240"/>
            <a:ext cx="6611938" cy="11938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 – Résultats de l’étude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628800"/>
            <a:ext cx="781826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605" y="4149080"/>
            <a:ext cx="7818266" cy="118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681790" y="428409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Fraisage sur 19cm + 15GB+ 4 </a:t>
            </a:r>
            <a:r>
              <a:rPr lang="fr-FR" sz="1400" dirty="0" err="1" smtClean="0">
                <a:solidFill>
                  <a:schemeClr val="tx1"/>
                </a:solidFill>
              </a:rPr>
              <a:t>BBMa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51820" y="4869160"/>
            <a:ext cx="45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Fraisage sur 19cm + 13GB +6 BBSG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7902370" y="5176937"/>
            <a:ext cx="675075" cy="8623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777245" y="594928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Approfondir fraisage de 2cm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de l’étude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éléments du </a:t>
            </a:r>
            <a:r>
              <a:rPr lang="fr-FR" dirty="0" err="1" smtClean="0"/>
              <a:t>run</a:t>
            </a:r>
            <a:r>
              <a:rPr lang="fr-FR" dirty="0" smtClean="0"/>
              <a:t> 1 de l’étude permettent de dégager 2 conceptions en section courante: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Fraisage sur 19cm, GBcl3 sur 15cm et </a:t>
            </a:r>
            <a:r>
              <a:rPr lang="fr-FR" dirty="0" err="1" smtClean="0"/>
              <a:t>BBMa</a:t>
            </a:r>
            <a:r>
              <a:rPr lang="fr-FR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Fraisage sur 19cm, GBcl3 sur 13cm et 6BBSG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Dans le giratoire, un fraisage sur 6cm et mise en œuvre de BBSG apparaît suffisant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6615" y="274638"/>
            <a:ext cx="6705745" cy="72409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Etude RD 319.2   les interrogations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dirty="0" smtClean="0"/>
              <a:t>Confirmer le futur trafic PL</a:t>
            </a:r>
          </a:p>
          <a:p>
            <a:endParaRPr lang="fr-FR" dirty="0" smtClean="0"/>
          </a:p>
          <a:p>
            <a:r>
              <a:rPr lang="fr-FR" dirty="0" smtClean="0"/>
              <a:t>Pas de carottage dans les 2 zones hors agglomération, est-il envisageable de faire 2 carottages ?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r>
              <a:rPr lang="fr-FR" dirty="0" smtClean="0"/>
              <a:t>Maintien de la largeur actuelle ?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Reprise de l’étude avec modifications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>
                <a:solidFill>
                  <a:srgbClr val="FF0000"/>
                </a:solidFill>
              </a:rPr>
              <a:t>Modification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Trafic ramené de 100PL/jour à 80PL/jour/sens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r>
              <a:rPr lang="fr-FR" u="sng" dirty="0" smtClean="0">
                <a:solidFill>
                  <a:srgbClr val="FF0000"/>
                </a:solidFill>
              </a:rPr>
              <a:t>Confirmation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Maintien de la largeur actuelle</a:t>
            </a:r>
          </a:p>
          <a:p>
            <a:pPr lvl="1"/>
            <a:r>
              <a:rPr lang="fr-FR" dirty="0" smtClean="0"/>
              <a:t>Pas de carottages supplémentaires envisagés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9" y="2618909"/>
            <a:ext cx="7129184" cy="201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605" y="274638"/>
            <a:ext cx="7343134" cy="859107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Résultats après modification du trafic PL</a:t>
            </a:r>
            <a:endParaRPr lang="fr-FR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7499350" cy="30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0870" y="1268760"/>
            <a:ext cx="608869" cy="30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33397"/>
            <a:ext cx="7499350" cy="22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0870" y="4333397"/>
            <a:ext cx="608869" cy="233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4333397"/>
            <a:ext cx="8108219" cy="580768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de l’étude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Cette étude 2 modifiée fait ressortir que la solution fraisage sur 14cm et mise en œuvre de 8cm GB +6cm BBSG fonctionne sauf sur les carottages 2 et 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6" y="4072672"/>
            <a:ext cx="7744752" cy="239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447799"/>
            <a:ext cx="7598619" cy="511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2726795" y="3338990"/>
            <a:ext cx="855095" cy="58506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726795" y="3338990"/>
            <a:ext cx="1170130" cy="252028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Cette solution plus économique que les résultats de l’étude 1peut être retenue </a:t>
            </a:r>
            <a:r>
              <a:rPr lang="fr-FR" u="sng" dirty="0" smtClean="0"/>
              <a:t>sous réserve</a:t>
            </a:r>
            <a:r>
              <a:rPr lang="fr-FR" dirty="0" smtClean="0"/>
              <a:t> d’approfondir le fraisage sur les zones faïencées et au droit des carottes 2 et 3, en retenant sur ces zones: fraisage sur 19cm, 13cmGB + 6cm BBSG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Merci de votre attention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319.2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89" y="1751974"/>
            <a:ext cx="8232961" cy="460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3311860" y="5094185"/>
            <a:ext cx="1665185" cy="67507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17215</TotalTime>
  <Words>651</Words>
  <Application>Microsoft Office PowerPoint</Application>
  <PresentationFormat>Affichage à l'écran (4:3)</PresentationFormat>
  <Paragraphs>146</Paragraphs>
  <Slides>81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2" baseType="lpstr">
      <vt:lpstr>Solstice</vt:lpstr>
      <vt:lpstr>ERASMUS</vt:lpstr>
      <vt:lpstr>Diapositive 2</vt:lpstr>
      <vt:lpstr>Plan de situation</vt:lpstr>
      <vt:lpstr>Situation de l’étude</vt:lpstr>
      <vt:lpstr>Une première section en site urbain</vt:lpstr>
      <vt:lpstr>RD 319.2</vt:lpstr>
      <vt:lpstr>RD 319.2</vt:lpstr>
      <vt:lpstr>RD 319.2</vt:lpstr>
      <vt:lpstr>RD 319.2</vt:lpstr>
      <vt:lpstr>Carottage C1 dans giratoire</vt:lpstr>
      <vt:lpstr>RD 319.2</vt:lpstr>
      <vt:lpstr>RD 319.2</vt:lpstr>
      <vt:lpstr>RD 319.2</vt:lpstr>
      <vt:lpstr>RD 319.2</vt:lpstr>
      <vt:lpstr>RD 319.2</vt:lpstr>
      <vt:lpstr>RD 319.2</vt:lpstr>
      <vt:lpstr>RD 319.2</vt:lpstr>
      <vt:lpstr>Carottage C2 – allée des cèpes</vt:lpstr>
      <vt:lpstr>RD 319.2</vt:lpstr>
      <vt:lpstr>RD 319.2</vt:lpstr>
      <vt:lpstr>RD 319.2</vt:lpstr>
      <vt:lpstr>Carottage C3 rue Lucien Descaves</vt:lpstr>
      <vt:lpstr>RD 319.2</vt:lpstr>
      <vt:lpstr>RD 319.2</vt:lpstr>
      <vt:lpstr>C4 et C5  rue du Fossé Rouge</vt:lpstr>
      <vt:lpstr>Une 2ème zone non urbanisée</vt:lpstr>
      <vt:lpstr>RD 319.2</vt:lpstr>
      <vt:lpstr>RD 319.2</vt:lpstr>
      <vt:lpstr>RD 319.2</vt:lpstr>
      <vt:lpstr>RD 319.2     PR …?</vt:lpstr>
      <vt:lpstr>RD 319.2</vt:lpstr>
      <vt:lpstr>RD 319.2</vt:lpstr>
      <vt:lpstr>RD 319.2</vt:lpstr>
      <vt:lpstr>RD 319.2</vt:lpstr>
      <vt:lpstr>RD 319.2</vt:lpstr>
      <vt:lpstr>Une 3ème zone dans le hameau de Belle Salle</vt:lpstr>
      <vt:lpstr>RD 319.2</vt:lpstr>
      <vt:lpstr>RD 319.2</vt:lpstr>
      <vt:lpstr>RD 319.2</vt:lpstr>
      <vt:lpstr>Une 4ème zone en rase campagne</vt:lpstr>
      <vt:lpstr>RD 319.2</vt:lpstr>
      <vt:lpstr>RD 319.2</vt:lpstr>
      <vt:lpstr>RD 319.2</vt:lpstr>
      <vt:lpstr>RD 319.2</vt:lpstr>
      <vt:lpstr>RD 319.2</vt:lpstr>
      <vt:lpstr>RD 319.2</vt:lpstr>
      <vt:lpstr>RD 319.2</vt:lpstr>
      <vt:lpstr>RD 319.2</vt:lpstr>
      <vt:lpstr>RD 319.2</vt:lpstr>
      <vt:lpstr>RD319   longueur 1800m</vt:lpstr>
      <vt:lpstr>La RD 319.2</vt:lpstr>
      <vt:lpstr>RD 319.2  Trafic</vt:lpstr>
      <vt:lpstr>RD 319.2  Trafic</vt:lpstr>
      <vt:lpstr>RD 319.2  Dégradations</vt:lpstr>
      <vt:lpstr>Déflexion</vt:lpstr>
      <vt:lpstr>Déflexion giratoire</vt:lpstr>
      <vt:lpstr>RD 319.2   Déflexion</vt:lpstr>
      <vt:lpstr>RD 319.2 Déflexion section courante</vt:lpstr>
      <vt:lpstr>RD 319.2</vt:lpstr>
      <vt:lpstr>RD 319.2 reconnaissance de la structure – Plan de carottage</vt:lpstr>
      <vt:lpstr>RD 319.2 carottage C2</vt:lpstr>
      <vt:lpstr>RD 319.2 carottage C3</vt:lpstr>
      <vt:lpstr>RD 319.2 carottage C4</vt:lpstr>
      <vt:lpstr>RD 319.2 saisie des carottages dans erasmus</vt:lpstr>
      <vt:lpstr>RD 319.2  : chaussée souple  </vt:lpstr>
      <vt:lpstr>RD 319.2 : guide de renforcement </vt:lpstr>
      <vt:lpstr>RD 319.2  cahier des charges</vt:lpstr>
      <vt:lpstr>RD 319.2-Etat des matériaux  Carottage C3</vt:lpstr>
      <vt:lpstr>RD 319.2 - Modélisation C3</vt:lpstr>
      <vt:lpstr>RD 319.2 - Modélisation C4</vt:lpstr>
      <vt:lpstr>RD 319.2 - Modélisation C6</vt:lpstr>
      <vt:lpstr>Conceptions répondant au cahier des charges</vt:lpstr>
      <vt:lpstr>RD 319.2 – Résultats de l’étude</vt:lpstr>
      <vt:lpstr>RD 319.2 – Résultats de l’étude</vt:lpstr>
      <vt:lpstr>Conclusions de l’étude 1</vt:lpstr>
      <vt:lpstr>Etude RD 319.2   les interrogations</vt:lpstr>
      <vt:lpstr>Reprise de l’étude avec modifications</vt:lpstr>
      <vt:lpstr>Résultats après modification du trafic PL</vt:lpstr>
      <vt:lpstr>Conclusions de l’étude 2</vt:lpstr>
      <vt:lpstr>Conclusions</vt:lpstr>
      <vt:lpstr>Merci de votre attention </vt:lpstr>
    </vt:vector>
  </TitlesOfParts>
  <Company>Conseil Général du Finistère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Pierre  GOURLIN</cp:lastModifiedBy>
  <cp:revision>650</cp:revision>
  <cp:lastPrinted>2015-03-24T09:13:13Z</cp:lastPrinted>
  <dcterms:created xsi:type="dcterms:W3CDTF">2004-03-22T09:00:28Z</dcterms:created>
  <dcterms:modified xsi:type="dcterms:W3CDTF">2022-04-22T09:23:57Z</dcterms:modified>
</cp:coreProperties>
</file>