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03" r:id="rId1"/>
  </p:sldMasterIdLst>
  <p:notesMasterIdLst>
    <p:notesMasterId r:id="rId49"/>
  </p:notesMasterIdLst>
  <p:handoutMasterIdLst>
    <p:handoutMasterId r:id="rId50"/>
  </p:handoutMasterIdLst>
  <p:sldIdLst>
    <p:sldId id="256" r:id="rId2"/>
    <p:sldId id="534" r:id="rId3"/>
    <p:sldId id="589" r:id="rId4"/>
    <p:sldId id="590" r:id="rId5"/>
    <p:sldId id="536" r:id="rId6"/>
    <p:sldId id="592" r:id="rId7"/>
    <p:sldId id="596" r:id="rId8"/>
    <p:sldId id="593" r:id="rId9"/>
    <p:sldId id="594" r:id="rId10"/>
    <p:sldId id="595" r:id="rId11"/>
    <p:sldId id="591" r:id="rId12"/>
    <p:sldId id="573" r:id="rId13"/>
    <p:sldId id="572" r:id="rId14"/>
    <p:sldId id="575" r:id="rId15"/>
    <p:sldId id="576" r:id="rId16"/>
    <p:sldId id="579" r:id="rId17"/>
    <p:sldId id="584" r:id="rId18"/>
    <p:sldId id="583" r:id="rId19"/>
    <p:sldId id="580" r:id="rId20"/>
    <p:sldId id="581" r:id="rId21"/>
    <p:sldId id="582" r:id="rId22"/>
    <p:sldId id="535" r:id="rId23"/>
    <p:sldId id="541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40" r:id="rId38"/>
    <p:sldId id="587" r:id="rId39"/>
    <p:sldId id="585" r:id="rId40"/>
    <p:sldId id="586" r:id="rId41"/>
    <p:sldId id="588" r:id="rId42"/>
    <p:sldId id="547" r:id="rId43"/>
    <p:sldId id="551" r:id="rId44"/>
    <p:sldId id="552" r:id="rId45"/>
    <p:sldId id="553" r:id="rId46"/>
    <p:sldId id="554" r:id="rId47"/>
    <p:sldId id="556" r:id="rId48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DBD600"/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43" autoAdjust="0"/>
  </p:normalViewPr>
  <p:slideViewPr>
    <p:cSldViewPr snapToObjects="1">
      <p:cViewPr varScale="1">
        <p:scale>
          <a:sx n="89" d="100"/>
          <a:sy n="89" d="100"/>
        </p:scale>
        <p:origin x="-1243" y="-62"/>
      </p:cViewPr>
      <p:guideLst>
        <p:guide orient="horz" pos="3606"/>
        <p:guide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2893" y="-57"/>
      </p:cViewPr>
      <p:guideLst>
        <p:guide orient="horz" pos="3128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661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932040" y="6202889"/>
            <a:ext cx="409668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rgbClr val="FFFF00"/>
                </a:solidFill>
              </a:defRPr>
            </a:lvl1pPr>
          </a:lstStyle>
          <a:p>
            <a:r>
              <a:rPr lang="fr-FR" dirty="0" smtClean="0"/>
              <a:t>Présentation d’un cas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932040" y="6202889"/>
            <a:ext cx="409668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rgbClr val="FFFF00"/>
                </a:solidFill>
              </a:defRPr>
            </a:lvl1pPr>
          </a:lstStyle>
          <a:p>
            <a:r>
              <a:rPr lang="fr-FR" smtClean="0"/>
              <a:t>Présentation d’un cas</a:t>
            </a:r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13"/>
          <p:cNvSpPr txBox="1">
            <a:spLocks/>
          </p:cNvSpPr>
          <p:nvPr userDrawn="1"/>
        </p:nvSpPr>
        <p:spPr>
          <a:xfrm>
            <a:off x="4932040" y="6202889"/>
            <a:ext cx="4096680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800" b="1" kern="1200" baseline="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mtClean="0"/>
              <a:t>Présentation d’un cas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13"/>
          <p:cNvSpPr txBox="1">
            <a:spLocks/>
          </p:cNvSpPr>
          <p:nvPr userDrawn="1"/>
        </p:nvSpPr>
        <p:spPr>
          <a:xfrm>
            <a:off x="4932040" y="6202889"/>
            <a:ext cx="4096680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800" b="1" kern="1200" baseline="0">
                <a:solidFill>
                  <a:srgbClr val="FFFF00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mtClean="0"/>
              <a:t>Présentation d’un cas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" y="5573450"/>
            <a:ext cx="1494662" cy="8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 descr="http://www.twssa.com/images/ERA17_Envoi1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3699029"/>
            <a:ext cx="5759450" cy="145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9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932040" y="6202889"/>
            <a:ext cx="409668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 baseline="0">
                <a:solidFill>
                  <a:srgbClr val="FFFF00"/>
                </a:solidFill>
              </a:defRPr>
            </a:lvl1pPr>
          </a:lstStyle>
          <a:p>
            <a:r>
              <a:rPr lang="fr-FR" dirty="0" smtClean="0"/>
              <a:t>Présentation d’un cas</a:t>
            </a:r>
            <a:endParaRPr lang="fr-FR" dirty="0"/>
          </a:p>
        </p:txBody>
      </p:sp>
      <p:pic>
        <p:nvPicPr>
          <p:cNvPr id="7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4" y="6354325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8423" b="8824"/>
          <a:stretch/>
        </p:blipFill>
        <p:spPr>
          <a:xfrm>
            <a:off x="131806" y="123567"/>
            <a:ext cx="1035684" cy="65969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8" r:id="rId4"/>
    <p:sldLayoutId id="2147484509" r:id="rId5"/>
    <p:sldLayoutId id="2147484510" r:id="rId6"/>
    <p:sldLayoutId id="2147484515" r:id="rId7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515" y="953725"/>
            <a:ext cx="706578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kumimoji="0" lang="fr-FR" sz="3600" b="1" dirty="0" smtClean="0">
                <a:solidFill>
                  <a:srgbClr val="FFC000"/>
                </a:solidFill>
              </a:rPr>
              <a:t>ERASMUS</a:t>
            </a:r>
          </a:p>
          <a:p>
            <a:pPr algn="r">
              <a:spcBef>
                <a:spcPts val="0"/>
              </a:spcBef>
            </a:pPr>
            <a:endParaRPr kumimoji="0" lang="fr-FR" sz="3600" b="1" dirty="0">
              <a:solidFill>
                <a:schemeClr val="accent6"/>
              </a:solidFill>
            </a:endParaRPr>
          </a:p>
          <a:p>
            <a:pPr algn="l">
              <a:spcBef>
                <a:spcPts val="0"/>
              </a:spcBef>
            </a:pPr>
            <a:r>
              <a:rPr kumimoji="0" lang="fr-FR" sz="3200" b="1" dirty="0" smtClean="0">
                <a:solidFill>
                  <a:schemeClr val="tx2"/>
                </a:solidFill>
              </a:rPr>
              <a:t>Favoriser la conception de chaussées durables</a:t>
            </a:r>
            <a:endParaRPr kumimoji="0" lang="fr-FR" sz="32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790" y="5994285"/>
            <a:ext cx="6165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kumimoji="0" lang="fr-FR" b="1" dirty="0" smtClean="0">
                <a:solidFill>
                  <a:srgbClr val="FFC000"/>
                </a:solidFill>
              </a:rPr>
              <a:t>Décembre 2020</a:t>
            </a:r>
            <a:endParaRPr kumimoji="0"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6644" y="274638"/>
            <a:ext cx="760584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Positionnement des carottes (Cartographie et schéma) </a:t>
            </a:r>
            <a:endParaRPr lang="fr-FR" dirty="0"/>
          </a:p>
        </p:txBody>
      </p:sp>
      <p:pic>
        <p:nvPicPr>
          <p:cNvPr id="3075" name="Picture 3" descr="D:\Documents\DOCUMENTATIONS LOGICIELS\DOCS ERASMUS\Tutoriels\SAAS\Erasmus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0" y="1670428"/>
            <a:ext cx="7830870" cy="44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9415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Une section de chaussée avec plusieurs carottes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Création d’un cas de réhabilitation ERASMUS  sur une carotte moyenne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Résolution et analyse de ce cas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Transformation du cas en une section globale à partir des autres carottes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Résolution et analyse de la section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2253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605" y="2083275"/>
            <a:ext cx="7470830" cy="1828800"/>
          </a:xfrm>
        </p:spPr>
        <p:txBody>
          <a:bodyPr>
            <a:normAutofit/>
          </a:bodyPr>
          <a:lstStyle/>
          <a:p>
            <a:r>
              <a:rPr lang="fr-FR" dirty="0" smtClean="0"/>
              <a:t>Etude d’un cas de réhabilitation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737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Caractérisation du cas de réhabilitation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Décrire </a:t>
            </a:r>
            <a:r>
              <a:rPr lang="fr-FR" sz="3200" dirty="0"/>
              <a:t>la chaussée </a:t>
            </a:r>
            <a:r>
              <a:rPr lang="fr-FR" sz="3200" dirty="0" smtClean="0"/>
              <a:t>selon son schéma </a:t>
            </a:r>
            <a:r>
              <a:rPr lang="fr-FR" sz="3200" dirty="0"/>
              <a:t>théorique </a:t>
            </a:r>
            <a:r>
              <a:rPr lang="fr-FR" sz="3200" dirty="0" smtClean="0"/>
              <a:t>: </a:t>
            </a:r>
            <a:r>
              <a:rPr lang="fr-FR" sz="3200" dirty="0"/>
              <a:t>structure, trafic, </a:t>
            </a:r>
            <a:r>
              <a:rPr lang="fr-FR" sz="3200" dirty="0" smtClean="0"/>
              <a:t>climat, etc</a:t>
            </a:r>
            <a:r>
              <a:rPr lang="fr-FR" sz="3200" dirty="0"/>
              <a:t>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Renseigner une carotte caractéristique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Caractériser les principales dégradations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Indiquer les résultats moyens des essais</a:t>
            </a: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636740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Etude d’un cas de réhabilitation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4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Lancement du diagnostic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ERASMUS analyse le comportement passé de la chaussée pour identifier l’origine des défauts </a:t>
            </a:r>
            <a:r>
              <a:rPr lang="fr-FR" sz="3200" dirty="0" smtClean="0"/>
              <a:t>constatés.</a:t>
            </a: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Etude d’un cas de réhabilitation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0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Lancement de la conception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En fonction du diagnostic obtenu et du cahier des charges,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le module Conception de ERASMUS propose des solutions de travaux variées,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respectant les normes françaises de l’entretien et de la réhabilitation.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Etude d’un cas de réhabilitation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Etude d’un cas de réhabilitation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7" y="1718810"/>
            <a:ext cx="6327880" cy="389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192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Analyse des résultats : Les points de contrôle</a:t>
            </a:r>
            <a:endParaRPr lang="fr-FR" sz="44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Etude d’un cas de réhabilitation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988840"/>
            <a:ext cx="6975775" cy="343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799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Le cas moyen est-il représentatif ?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Comment prendre en considération les autres informations disponibles ?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Les solutions obtenues sont-elles valides sur toute la section ?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Faut-il concevoir des variantes spatiales ?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Etude d’un cas de réhabilitation</a:t>
            </a:r>
          </a:p>
        </p:txBody>
      </p:sp>
    </p:spTree>
    <p:extLst>
      <p:ext uri="{BB962C8B-B14F-4D97-AF65-F5344CB8AC3E}">
        <p14:creationId xmlns:p14="http://schemas.microsoft.com/office/powerpoint/2010/main" val="3339099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Une approche étagée : une section globale et plusieurs sections témoins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Le cas de réhabilitation est utilisé pour initier la démarche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Etude d’un cas de réhabilitation</a:t>
            </a:r>
          </a:p>
        </p:txBody>
      </p:sp>
    </p:spTree>
    <p:extLst>
      <p:ext uri="{BB962C8B-B14F-4D97-AF65-F5344CB8AC3E}">
        <p14:creationId xmlns:p14="http://schemas.microsoft.com/office/powerpoint/2010/main" val="701964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Nouvelle génération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448780"/>
            <a:ext cx="3105345" cy="44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47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6685" y="2083275"/>
            <a:ext cx="5895656" cy="1828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Génération de la section globale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4405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Démarche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Transformation du </a:t>
            </a:r>
            <a:r>
              <a:rPr lang="fr-FR" sz="3200" dirty="0" smtClean="0"/>
              <a:t>cas de réhabilitation,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en une section </a:t>
            </a:r>
            <a:r>
              <a:rPr lang="fr-FR" sz="3200" dirty="0" smtClean="0"/>
              <a:t>globale,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En lui adjoignant les résultats des autres carottes.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Génération d’une section globale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64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605" y="2083275"/>
            <a:ext cx="7470830" cy="1828800"/>
          </a:xfrm>
        </p:spPr>
        <p:txBody>
          <a:bodyPr>
            <a:normAutofit/>
          </a:bodyPr>
          <a:lstStyle/>
          <a:p>
            <a:r>
              <a:rPr lang="fr-FR" dirty="0"/>
              <a:t>un objet </a:t>
            </a:r>
            <a:r>
              <a:rPr lang="fr-FR" dirty="0" smtClean="0"/>
              <a:t>unique : la section globale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994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Une section de chaussée avec plusieurs carottes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 schéma </a:t>
            </a:r>
            <a:r>
              <a:rPr lang="fr-FR" sz="3200" dirty="0"/>
              <a:t>théorique de la chaussée : structure, trafic, </a:t>
            </a:r>
            <a:r>
              <a:rPr lang="fr-FR" sz="3200" dirty="0" smtClean="0"/>
              <a:t>climat, etc</a:t>
            </a:r>
            <a:r>
              <a:rPr lang="fr-FR" sz="3200" dirty="0"/>
              <a:t>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Des </a:t>
            </a:r>
            <a:r>
              <a:rPr lang="fr-FR" sz="3200" dirty="0"/>
              <a:t>hétérogénéités dans le profil en </a:t>
            </a:r>
            <a:r>
              <a:rPr lang="fr-FR" sz="3200" dirty="0" smtClean="0"/>
              <a:t>long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Et dans le profil en travers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Recherche d’une solution globale</a:t>
            </a: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636740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4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Une section globale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2213865"/>
            <a:ext cx="7875875" cy="4095494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 ensemble de sections témoins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Plan de carottages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Conception spatiale de la section globale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391980" y="6202889"/>
            <a:ext cx="4636740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4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Représentation de la section dans ERASMUS-WEB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2" y="1486844"/>
            <a:ext cx="8460000" cy="43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30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Section avec 5 carottes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55" y="1254577"/>
            <a:ext cx="5383532" cy="46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91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Edition de la carotte « C1 »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472881"/>
            <a:ext cx="8460000" cy="42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722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La carotte « C1 »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1773550"/>
            <a:ext cx="2244436" cy="83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50" y="1088740"/>
            <a:ext cx="4720222" cy="50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irage 3"/>
          <p:cNvSpPr/>
          <p:nvPr/>
        </p:nvSpPr>
        <p:spPr>
          <a:xfrm flipV="1">
            <a:off x="1601669" y="3113965"/>
            <a:ext cx="855095" cy="81009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41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Les photos de la carotte </a:t>
            </a:r>
            <a:endParaRPr lang="fr-FR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472881"/>
            <a:ext cx="8460000" cy="42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8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Architecture ERASMUS  dans le SAAS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580" y="1853824"/>
            <a:ext cx="8100899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 environnement propre à chaque utilisateur (Cas, Etudes, Configurations)</a:t>
            </a:r>
            <a:endParaRPr lang="fr-FR" sz="32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Possibilité de partager une configuration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Calculs réalisés sur le poste Client</a:t>
            </a:r>
            <a:endParaRPr lang="fr-FR" sz="3200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Une version ERASMUS toujours à jour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74978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Les 3 photos de la carotte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15157"/>
            <a:ext cx="3600000" cy="509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45" y="1615477"/>
            <a:ext cx="1219200" cy="11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Virage 7"/>
          <p:cNvSpPr/>
          <p:nvPr/>
        </p:nvSpPr>
        <p:spPr>
          <a:xfrm flipV="1">
            <a:off x="2305345" y="3158970"/>
            <a:ext cx="855095" cy="81009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Détail de la carotte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468475"/>
            <a:ext cx="8460000" cy="43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02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Localisation de la carotte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616520"/>
            <a:ext cx="3796145" cy="11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irage 6"/>
          <p:cNvSpPr/>
          <p:nvPr/>
        </p:nvSpPr>
        <p:spPr>
          <a:xfrm rot="16200000" flipH="1" flipV="1">
            <a:off x="5269577" y="2196668"/>
            <a:ext cx="855095" cy="81009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5" y="3429000"/>
            <a:ext cx="6068291" cy="24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49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Détail des caractérisations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472881"/>
            <a:ext cx="8460000" cy="429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La déflexion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1" y="1241630"/>
            <a:ext cx="3796145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irage 6"/>
          <p:cNvSpPr/>
          <p:nvPr/>
        </p:nvSpPr>
        <p:spPr>
          <a:xfrm flipV="1">
            <a:off x="1266330" y="2303875"/>
            <a:ext cx="855095" cy="81009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1853824"/>
            <a:ext cx="5950527" cy="41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2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Le carottage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1" y="1241630"/>
            <a:ext cx="3796145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irage 6"/>
          <p:cNvSpPr/>
          <p:nvPr/>
        </p:nvSpPr>
        <p:spPr>
          <a:xfrm flipV="1">
            <a:off x="1266330" y="2303875"/>
            <a:ext cx="855095" cy="81009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5" y="1915722"/>
            <a:ext cx="5936673" cy="41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80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6635" y="98630"/>
            <a:ext cx="7220145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Les dégradations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Un objet unique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1" y="1241630"/>
            <a:ext cx="3796145" cy="5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Virage 6"/>
          <p:cNvSpPr/>
          <p:nvPr/>
        </p:nvSpPr>
        <p:spPr>
          <a:xfrm flipV="1">
            <a:off x="1266330" y="2303875"/>
            <a:ext cx="855095" cy="810090"/>
          </a:xfrm>
          <a:prstGeom prst="ben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10" y="1988840"/>
            <a:ext cx="5943600" cy="410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96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6685" y="2083275"/>
            <a:ext cx="5895656" cy="1828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résolution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r>
              <a:rPr lang="fr-FR" dirty="0" smtClean="0"/>
              <a:t>et Analyse de la section globale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704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Résolution et analyse de la section globale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82" y="1476164"/>
            <a:ext cx="4362020" cy="13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alerie\Pictures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17" y="2857698"/>
            <a:ext cx="5715857" cy="30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5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Résolution et analyse de la section globale</a:t>
            </a:r>
            <a:endParaRPr lang="fr-FR" dirty="0">
              <a:solidFill>
                <a:srgbClr val="FFC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232976" y="1344354"/>
            <a:ext cx="7440777" cy="4561146"/>
            <a:chOff x="849803" y="2132856"/>
            <a:chExt cx="7440777" cy="4561146"/>
          </a:xfrm>
        </p:grpSpPr>
        <p:grpSp>
          <p:nvGrpSpPr>
            <p:cNvPr id="11" name="Groupe 10"/>
            <p:cNvGrpSpPr/>
            <p:nvPr/>
          </p:nvGrpSpPr>
          <p:grpSpPr>
            <a:xfrm>
              <a:off x="849803" y="4740185"/>
              <a:ext cx="7440777" cy="1953817"/>
              <a:chOff x="155559" y="4740185"/>
              <a:chExt cx="7440777" cy="1953817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59" y="5445035"/>
                <a:ext cx="7440777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59" y="6055827"/>
                <a:ext cx="7440777" cy="638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033" y="4740185"/>
                <a:ext cx="7432303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569" y="2132856"/>
              <a:ext cx="7423011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7"/>
          <p:cNvSpPr txBox="1"/>
          <p:nvPr/>
        </p:nvSpPr>
        <p:spPr>
          <a:xfrm>
            <a:off x="493691" y="5443835"/>
            <a:ext cx="2625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r>
              <a:rPr lang="fr-FR" dirty="0" smtClean="0"/>
              <a:t>4 BBM + 8 GB3</a:t>
            </a:r>
            <a:endParaRPr lang="fr-FR" dirty="0"/>
          </a:p>
        </p:txBody>
      </p:sp>
      <p:sp>
        <p:nvSpPr>
          <p:cNvPr id="9" name="ZoneTexte 1"/>
          <p:cNvSpPr txBox="1"/>
          <p:nvPr/>
        </p:nvSpPr>
        <p:spPr>
          <a:xfrm>
            <a:off x="488011" y="4824407"/>
            <a:ext cx="26257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r>
              <a:rPr lang="fr-FR" dirty="0" smtClean="0"/>
              <a:t>4 BBM + 6 BBSG</a:t>
            </a:r>
            <a:endParaRPr lang="fr-FR" dirty="0"/>
          </a:p>
        </p:txBody>
      </p:sp>
      <p:sp>
        <p:nvSpPr>
          <p:cNvPr id="10" name="ZoneTexte 14"/>
          <p:cNvSpPr txBox="1"/>
          <p:nvPr/>
        </p:nvSpPr>
        <p:spPr>
          <a:xfrm>
            <a:off x="488011" y="4194868"/>
            <a:ext cx="13128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84" charset="-128"/>
                <a:cs typeface="+mn-cs"/>
              </a:defRPr>
            </a:lvl9pPr>
          </a:lstStyle>
          <a:p>
            <a:r>
              <a:rPr lang="fr-FR" dirty="0" smtClean="0"/>
              <a:t>4 BBM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24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Avantages du mode SAAS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580" y="1853824"/>
            <a:ext cx="8100899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Une version ERASMUS toujours à jour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Disponibilité  du système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Sauvegarde automatisée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Un service ERASMUS augmenté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Utilisation sur le terrain ou en télétravail</a:t>
            </a:r>
          </a:p>
        </p:txBody>
      </p:sp>
    </p:spTree>
    <p:extLst>
      <p:ext uri="{BB962C8B-B14F-4D97-AF65-F5344CB8AC3E}">
        <p14:creationId xmlns:p14="http://schemas.microsoft.com/office/powerpoint/2010/main" val="363594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Résolution et analyse de la section globale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/>
          <a:stretch/>
        </p:blipFill>
        <p:spPr bwMode="auto">
          <a:xfrm>
            <a:off x="670302" y="1493785"/>
            <a:ext cx="7878080" cy="440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75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Analyse des résultats</a:t>
            </a:r>
            <a:endParaRPr lang="fr-FR" sz="4400" dirty="0"/>
          </a:p>
        </p:txBody>
      </p:sp>
      <p:sp>
        <p:nvSpPr>
          <p:cNvPr id="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Résolution et analyse de la section globale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/>
          <a:stretch/>
        </p:blipFill>
        <p:spPr>
          <a:xfrm>
            <a:off x="1016605" y="1951142"/>
            <a:ext cx="7290224" cy="377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Objectif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Augmenter la prise en compte des données disponibles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Fiabiliser la conception des solutions de travaux dans l’espace</a:t>
            </a: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Résolution et analyse de la section globale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18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Démarche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Identifier et décrire plusieurs sections témoins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Calculer les solutions sur ces sections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Résolution et analyse de la section globale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5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6685" y="2083275"/>
            <a:ext cx="5895656" cy="1828800"/>
          </a:xfrm>
        </p:spPr>
        <p:txBody>
          <a:bodyPr>
            <a:normAutofit/>
          </a:bodyPr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87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Prendre de la hauteur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Profiter de la puissance de calcul accrue pour diminuer les risques d’erreur liés à la formalisation d’un cas moyen représentatif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Considérer plusieurs sections témoins</a:t>
            </a: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Conclusions et perspectives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9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Affiner et simplifier la conception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Pouvoir concevoir des solutions complémentaires dans l’espace 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Avec un outil plus facile à utiliser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Conclusions et perspectives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19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535180" cy="114300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Augmentation du service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Augmentation sensible des cas traités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Affinement de l’expertise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Meilleure prise en compte des données d’auscultation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Une nouvelle dimension au service du concepteur de </a:t>
            </a:r>
            <a:r>
              <a:rPr lang="fr-FR" sz="3200" dirty="0" smtClean="0"/>
              <a:t>chaussées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FR" sz="3200" dirty="0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3626895" y="6202889"/>
            <a:ext cx="5401825" cy="476250"/>
          </a:xfrm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Conclusions et perspectives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59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Le projet « Serveur partagé en SAAS »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6604" y="1853824"/>
            <a:ext cx="787587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Réalisation : Septembre et Octobre 2020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Tests opérationnels : Novembre 2020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4 utilisateurs, 4 configurations, des milliers de cas de réhabilitation, plusieurs centaines de cas d’études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1671474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620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Mise en place du mode SAAS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580" y="1853824"/>
            <a:ext cx="778586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Récupération des cas </a:t>
            </a:r>
            <a:r>
              <a:rPr lang="fr-FR" sz="3200" dirty="0" smtClean="0"/>
              <a:t>par </a:t>
            </a:r>
            <a:r>
              <a:rPr lang="fr-FR" sz="3200" dirty="0" smtClean="0"/>
              <a:t>exportation et de l’environnement par copie</a:t>
            </a:r>
            <a:endParaRPr lang="fr-FR" sz="3200" dirty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Création et paramétrage des logins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Association des logins aux cas et à l’environnement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/>
              <a:t>Procédure de validation et </a:t>
            </a:r>
            <a:r>
              <a:rPr lang="fr-FR" sz="3200" dirty="0" smtClean="0"/>
              <a:t>tests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5572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660" y="274638"/>
            <a:ext cx="7155795" cy="1143000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Service ERASMUS </a:t>
            </a:r>
            <a:r>
              <a:rPr lang="fr-FR" sz="4400" dirty="0" smtClean="0"/>
              <a:t>en       </a:t>
            </a:r>
            <a:r>
              <a:rPr lang="fr-FR" sz="4400" dirty="0" smtClean="0"/>
              <a:t>mode SAAS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1580" y="1853824"/>
            <a:ext cx="7785865" cy="4455535"/>
          </a:xfrm>
        </p:spPr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Gage de qualité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Qualité des études ERASMUS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FR" sz="3200" dirty="0" smtClean="0"/>
              <a:t>Productivité avec ERASMUS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7286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6644" y="274638"/>
            <a:ext cx="7310155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Création d’environnements</a:t>
            </a:r>
            <a:endParaRPr lang="fr-FR" dirty="0"/>
          </a:p>
        </p:txBody>
      </p:sp>
      <p:pic>
        <p:nvPicPr>
          <p:cNvPr id="1026" name="Picture 2" descr="D:\Documents\DOCUMENTATIONS LOGICIELS\DOCS ERASMUS\Tutoriels\SAAS\Erasmus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3" y="1659198"/>
            <a:ext cx="8075240" cy="45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557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6644" y="274638"/>
            <a:ext cx="751583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Modification d’environnement</a:t>
            </a:r>
            <a:endParaRPr lang="fr-FR" dirty="0"/>
          </a:p>
        </p:txBody>
      </p:sp>
      <p:pic>
        <p:nvPicPr>
          <p:cNvPr id="2050" name="Picture 2" descr="D:\Documents\DOCUMENTATIONS LOGICIELS\DOCS ERASMUS\Tutoriels\SAAS\Erasmu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781980"/>
            <a:ext cx="8010889" cy="45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6900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7605</TotalTime>
  <Words>772</Words>
  <Application>Microsoft Office PowerPoint</Application>
  <PresentationFormat>Affichage à l'écran (4:3)</PresentationFormat>
  <Paragraphs>144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Apex</vt:lpstr>
      <vt:lpstr>Présentation PowerPoint</vt:lpstr>
      <vt:lpstr>Nouvelle génération</vt:lpstr>
      <vt:lpstr>Architecture ERASMUS  dans le SAAS</vt:lpstr>
      <vt:lpstr>Avantages du mode SAAS</vt:lpstr>
      <vt:lpstr>Le projet « Serveur partagé en SAAS »</vt:lpstr>
      <vt:lpstr>Mise en place du mode SAAS</vt:lpstr>
      <vt:lpstr>Service ERASMUS en       mode SAAS</vt:lpstr>
      <vt:lpstr>Création d’environnements</vt:lpstr>
      <vt:lpstr>Modification d’environnement</vt:lpstr>
      <vt:lpstr>Positionnement des carottes (Cartographie et schéma) </vt:lpstr>
      <vt:lpstr>Une section de chaussée avec plusieurs carottes</vt:lpstr>
      <vt:lpstr>Etude d’un cas de réhabilitation</vt:lpstr>
      <vt:lpstr>Caractérisation du cas de réhabilitation</vt:lpstr>
      <vt:lpstr>Lancement du diagnostic</vt:lpstr>
      <vt:lpstr>Lancement de la conception</vt:lpstr>
      <vt:lpstr>Analyse des résultats</vt:lpstr>
      <vt:lpstr>Analyse des résultats : Les points de contrôle</vt:lpstr>
      <vt:lpstr>Analyse des résultats</vt:lpstr>
      <vt:lpstr>Analyse des résultats</vt:lpstr>
      <vt:lpstr>Génération de la section globale</vt:lpstr>
      <vt:lpstr>Démarche</vt:lpstr>
      <vt:lpstr>un objet unique : la section globale</vt:lpstr>
      <vt:lpstr>Une section de chaussée avec plusieurs carottes</vt:lpstr>
      <vt:lpstr>Une section globale</vt:lpstr>
      <vt:lpstr>Représentation de la section dans ERASMUS-WEB</vt:lpstr>
      <vt:lpstr>Section avec 5 carottes</vt:lpstr>
      <vt:lpstr>Edition de la carotte « C1 »</vt:lpstr>
      <vt:lpstr>La carotte « C1 »</vt:lpstr>
      <vt:lpstr>Les photos de la carotte </vt:lpstr>
      <vt:lpstr>Les 3 photos de la carotte</vt:lpstr>
      <vt:lpstr>Détail de la carotte</vt:lpstr>
      <vt:lpstr>Localisation de la carotte</vt:lpstr>
      <vt:lpstr>Détail des caractérisations</vt:lpstr>
      <vt:lpstr>La déflexion</vt:lpstr>
      <vt:lpstr>Le carottage</vt:lpstr>
      <vt:lpstr>Les dégradations</vt:lpstr>
      <vt:lpstr>résolution  et Analyse de la section globale</vt:lpstr>
      <vt:lpstr>Analyse des résultats</vt:lpstr>
      <vt:lpstr>Analyse des résultats</vt:lpstr>
      <vt:lpstr>Analyse des résultats</vt:lpstr>
      <vt:lpstr>Analyse des résultats</vt:lpstr>
      <vt:lpstr>Objectif</vt:lpstr>
      <vt:lpstr>Démarche</vt:lpstr>
      <vt:lpstr>Conclusions et perspectives</vt:lpstr>
      <vt:lpstr>Prendre de la hauteur</vt:lpstr>
      <vt:lpstr>Affiner et simplifier la conception</vt:lpstr>
      <vt:lpstr>Augmentation du service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454</cp:revision>
  <cp:lastPrinted>2015-03-24T09:13:13Z</cp:lastPrinted>
  <dcterms:created xsi:type="dcterms:W3CDTF">2004-03-22T09:00:28Z</dcterms:created>
  <dcterms:modified xsi:type="dcterms:W3CDTF">2020-12-08T15:22:19Z</dcterms:modified>
</cp:coreProperties>
</file>