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62" r:id="rId1"/>
  </p:sldMasterIdLst>
  <p:notesMasterIdLst>
    <p:notesMasterId r:id="rId97"/>
  </p:notesMasterIdLst>
  <p:handoutMasterIdLst>
    <p:handoutMasterId r:id="rId98"/>
  </p:handoutMasterIdLst>
  <p:sldIdLst>
    <p:sldId id="299" r:id="rId2"/>
    <p:sldId id="616" r:id="rId3"/>
    <p:sldId id="704" r:id="rId4"/>
    <p:sldId id="618" r:id="rId5"/>
    <p:sldId id="768" r:id="rId6"/>
    <p:sldId id="769" r:id="rId7"/>
    <p:sldId id="773" r:id="rId8"/>
    <p:sldId id="774" r:id="rId9"/>
    <p:sldId id="808" r:id="rId10"/>
    <p:sldId id="809" r:id="rId11"/>
    <p:sldId id="810" r:id="rId12"/>
    <p:sldId id="775" r:id="rId13"/>
    <p:sldId id="776" r:id="rId14"/>
    <p:sldId id="770" r:id="rId15"/>
    <p:sldId id="811" r:id="rId16"/>
    <p:sldId id="771" r:id="rId17"/>
    <p:sldId id="772" r:id="rId18"/>
    <p:sldId id="812" r:id="rId19"/>
    <p:sldId id="813" r:id="rId20"/>
    <p:sldId id="777" r:id="rId21"/>
    <p:sldId id="778" r:id="rId22"/>
    <p:sldId id="779" r:id="rId23"/>
    <p:sldId id="814" r:id="rId24"/>
    <p:sldId id="780" r:id="rId25"/>
    <p:sldId id="781" r:id="rId26"/>
    <p:sldId id="782" r:id="rId27"/>
    <p:sldId id="815" r:id="rId28"/>
    <p:sldId id="816" r:id="rId29"/>
    <p:sldId id="783" r:id="rId30"/>
    <p:sldId id="817" r:id="rId31"/>
    <p:sldId id="784" r:id="rId32"/>
    <p:sldId id="785" r:id="rId33"/>
    <p:sldId id="818" r:id="rId34"/>
    <p:sldId id="786" r:id="rId35"/>
    <p:sldId id="787" r:id="rId36"/>
    <p:sldId id="819" r:id="rId37"/>
    <p:sldId id="820" r:id="rId38"/>
    <p:sldId id="788" r:id="rId39"/>
    <p:sldId id="789" r:id="rId40"/>
    <p:sldId id="821" r:id="rId41"/>
    <p:sldId id="790" r:id="rId42"/>
    <p:sldId id="791" r:id="rId43"/>
    <p:sldId id="822" r:id="rId44"/>
    <p:sldId id="792" r:id="rId45"/>
    <p:sldId id="793" r:id="rId46"/>
    <p:sldId id="794" r:id="rId47"/>
    <p:sldId id="823" r:id="rId48"/>
    <p:sldId id="795" r:id="rId49"/>
    <p:sldId id="796" r:id="rId50"/>
    <p:sldId id="797" r:id="rId51"/>
    <p:sldId id="798" r:id="rId52"/>
    <p:sldId id="799" r:id="rId53"/>
    <p:sldId id="800" r:id="rId54"/>
    <p:sldId id="801" r:id="rId55"/>
    <p:sldId id="802" r:id="rId56"/>
    <p:sldId id="803" r:id="rId57"/>
    <p:sldId id="804" r:id="rId58"/>
    <p:sldId id="806" r:id="rId59"/>
    <p:sldId id="739" r:id="rId60"/>
    <p:sldId id="824" r:id="rId61"/>
    <p:sldId id="825" r:id="rId62"/>
    <p:sldId id="827" r:id="rId63"/>
    <p:sldId id="828" r:id="rId64"/>
    <p:sldId id="637" r:id="rId65"/>
    <p:sldId id="468" r:id="rId66"/>
    <p:sldId id="741" r:id="rId67"/>
    <p:sldId id="829" r:id="rId68"/>
    <p:sldId id="830" r:id="rId69"/>
    <p:sldId id="831" r:id="rId70"/>
    <p:sldId id="854" r:id="rId71"/>
    <p:sldId id="837" r:id="rId72"/>
    <p:sldId id="855" r:id="rId73"/>
    <p:sldId id="836" r:id="rId74"/>
    <p:sldId id="859" r:id="rId75"/>
    <p:sldId id="861" r:id="rId76"/>
    <p:sldId id="862" r:id="rId77"/>
    <p:sldId id="860" r:id="rId78"/>
    <p:sldId id="835" r:id="rId79"/>
    <p:sldId id="731" r:id="rId80"/>
    <p:sldId id="832" r:id="rId81"/>
    <p:sldId id="833" r:id="rId82"/>
    <p:sldId id="834" r:id="rId83"/>
    <p:sldId id="838" r:id="rId84"/>
    <p:sldId id="839" r:id="rId85"/>
    <p:sldId id="840" r:id="rId86"/>
    <p:sldId id="841" r:id="rId87"/>
    <p:sldId id="842" r:id="rId88"/>
    <p:sldId id="843" r:id="rId89"/>
    <p:sldId id="851" r:id="rId90"/>
    <p:sldId id="863" r:id="rId91"/>
    <p:sldId id="852" r:id="rId92"/>
    <p:sldId id="857" r:id="rId93"/>
    <p:sldId id="856" r:id="rId94"/>
    <p:sldId id="858" r:id="rId95"/>
    <p:sldId id="864" r:id="rId96"/>
  </p:sldIdLst>
  <p:sldSz cx="9144000" cy="6858000" type="screen4x3"/>
  <p:notesSz cx="6797675" cy="9929813"/>
  <p:defaultTextStyle>
    <a:defPPr>
      <a:defRPr lang="fr-FR"/>
    </a:defPPr>
    <a:lvl1pPr algn="ctr" rtl="0" fontAlgn="base">
      <a:spcBef>
        <a:spcPct val="50000"/>
      </a:spcBef>
      <a:spcAft>
        <a:spcPct val="0"/>
      </a:spcAft>
      <a:defRPr kumimoji="1" sz="2400" kern="1200">
        <a:solidFill>
          <a:schemeClr val="bg2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50000"/>
      </a:spcBef>
      <a:spcAft>
        <a:spcPct val="0"/>
      </a:spcAft>
      <a:defRPr kumimoji="1" sz="2400" kern="1200">
        <a:solidFill>
          <a:schemeClr val="bg2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50000"/>
      </a:spcBef>
      <a:spcAft>
        <a:spcPct val="0"/>
      </a:spcAft>
      <a:defRPr kumimoji="1" sz="2400" kern="1200">
        <a:solidFill>
          <a:schemeClr val="bg2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50000"/>
      </a:spcBef>
      <a:spcAft>
        <a:spcPct val="0"/>
      </a:spcAft>
      <a:defRPr kumimoji="1" sz="2400" kern="1200">
        <a:solidFill>
          <a:schemeClr val="bg2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50000"/>
      </a:spcBef>
      <a:spcAft>
        <a:spcPct val="0"/>
      </a:spcAft>
      <a:defRPr kumimoji="1" sz="2400" kern="1200">
        <a:solidFill>
          <a:schemeClr val="bg2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bg2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bg2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bg2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bg2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FFFF"/>
    <a:srgbClr val="FFFF81"/>
    <a:srgbClr val="DBD600"/>
    <a:srgbClr val="339933"/>
    <a:srgbClr val="CCCC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82" autoAdjust="0"/>
    <p:restoredTop sz="92615" autoAdjust="0"/>
  </p:normalViewPr>
  <p:slideViewPr>
    <p:cSldViewPr snapToObjects="1">
      <p:cViewPr>
        <p:scale>
          <a:sx n="86" d="100"/>
          <a:sy n="86" d="100"/>
        </p:scale>
        <p:origin x="-1138" y="331"/>
      </p:cViewPr>
      <p:guideLst>
        <p:guide orient="horz" pos="3634"/>
        <p:guide pos="41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55" d="100"/>
          <a:sy n="55" d="100"/>
        </p:scale>
        <p:origin x="-3341" y="-82"/>
      </p:cViewPr>
      <p:guideLst>
        <p:guide orient="horz" pos="3128"/>
        <p:guide pos="2141"/>
      </p:guideLst>
    </p:cSldViewPr>
  </p:notes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3322"/>
            <a:ext cx="2945659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3322"/>
            <a:ext cx="2945659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FA465200-1046-43E6-8EEF-D0AF437BAABF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30026454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6" y="0"/>
            <a:ext cx="2945659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716661"/>
            <a:ext cx="4984962" cy="4468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3322"/>
            <a:ext cx="2945659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6" y="9433322"/>
            <a:ext cx="2945659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5E729A60-027E-40F2-BE3B-97986D52E819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1749767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729A60-027E-40F2-BE3B-97986D52E819}" type="slidenum">
              <a:rPr lang="fr-FR" smtClean="0"/>
              <a:pPr>
                <a:defRPr/>
              </a:pPr>
              <a:t>78</a:t>
            </a:fld>
            <a:endParaRPr lang="fr-F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/>
          <p:cNvSpPr>
            <a:spLocks noGrp="1"/>
          </p:cNvSpPr>
          <p:nvPr>
            <p:ph type="ctrTitle"/>
          </p:nvPr>
        </p:nvSpPr>
        <p:spPr>
          <a:xfrm>
            <a:off x="1430637" y="1085055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fr-FR" dirty="0" smtClean="0"/>
              <a:t>Modifiez le style du titre</a:t>
            </a:r>
            <a:endParaRPr kumimoji="0" lang="en-US" dirty="0"/>
          </a:p>
        </p:txBody>
      </p:sp>
      <p:sp>
        <p:nvSpPr>
          <p:cNvPr id="22" name="Sous-titre 21"/>
          <p:cNvSpPr>
            <a:spLocks noGrp="1"/>
          </p:cNvSpPr>
          <p:nvPr>
            <p:ph type="subTitle" idx="1"/>
          </p:nvPr>
        </p:nvSpPr>
        <p:spPr>
          <a:xfrm>
            <a:off x="1430637" y="2575221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dirty="0" smtClean="0"/>
              <a:t>Modifiez le style des sous-titres du masque</a:t>
            </a:r>
            <a:endParaRPr kumimoji="0" lang="en-US" dirty="0"/>
          </a:p>
        </p:txBody>
      </p:sp>
      <p:sp>
        <p:nvSpPr>
          <p:cNvPr id="20" name="Espace réservé du pied de page 19"/>
          <p:cNvSpPr>
            <a:spLocks noGrp="1"/>
          </p:cNvSpPr>
          <p:nvPr>
            <p:ph type="ftr" sz="quarter" idx="11"/>
          </p:nvPr>
        </p:nvSpPr>
        <p:spPr>
          <a:xfrm>
            <a:off x="5714999" y="6305550"/>
            <a:ext cx="3222485" cy="476250"/>
          </a:xfrm>
        </p:spPr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8" name="Ellipse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Ellipse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pic>
        <p:nvPicPr>
          <p:cNvPr id="12" name="Image 11" descr="http://www.twssa.com/images/ERA17_Envoi1.png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790" y="4315732"/>
            <a:ext cx="5759450" cy="145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9" descr="Sans titre 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184" y="188640"/>
            <a:ext cx="1494662" cy="8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1FC063-5EA9-49AF-AFAF-D68C9E82B23B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1FC063-5EA9-49AF-AFAF-D68C9E82B23B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1FC063-5EA9-49AF-AFAF-D68C9E82B23B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0"/>
            <a:ext cx="6858000" cy="6857999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1FC063-5EA9-49AF-AFAF-D68C9E82B23B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Ellipse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Ellipse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227" y="143635"/>
            <a:ext cx="1235632" cy="9001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1FC063-5EA9-49AF-AFAF-D68C9E82B23B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1FC063-5EA9-49AF-AFAF-D68C9E82B23B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1FC063-5EA9-49AF-AFAF-D68C9E82B23B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5F31215-B8D0-488E-B465-39B5494216DA}" type="datetimeFigureOut">
              <a:rPr lang="fr-FR" smtClean="0"/>
              <a:pPr/>
              <a:t>26/01/2022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D6C8D77-CD4B-400E-B5CE-9E361AD59E5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088136" y="0"/>
            <a:ext cx="8052754" cy="6857999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964" y="143635"/>
            <a:ext cx="1450895" cy="900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1FC063-5EA9-49AF-AFAF-D68C9E82B23B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1FC063-5EA9-49AF-AFAF-D68C9E82B23B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fr-FR" dirty="0" smtClean="0"/>
              <a:t>Cliquez sur l'icône pour ajouter une image</a:t>
            </a:r>
            <a:endParaRPr kumimoji="0" lang="en-US" dirty="0"/>
          </a:p>
        </p:txBody>
      </p:sp>
      <p:sp>
        <p:nvSpPr>
          <p:cNvPr id="9" name="Organigramme : Processu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Organigramme : Processu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cteurs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Ellipse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Bouée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" name="Espace réservé du titre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9" name="Espace réservé du texte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24" name="Espace réservé de la date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endParaRPr lang="fr-FR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fr-FR" dirty="0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651FC063-5EA9-49AF-AFAF-D68C9E82B23B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227" y="143635"/>
            <a:ext cx="1235632" cy="900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63" r:id="rId1"/>
    <p:sldLayoutId id="2147484664" r:id="rId2"/>
    <p:sldLayoutId id="2147484665" r:id="rId3"/>
    <p:sldLayoutId id="2147484666" r:id="rId4"/>
    <p:sldLayoutId id="2147484667" r:id="rId5"/>
    <p:sldLayoutId id="2147484668" r:id="rId6"/>
    <p:sldLayoutId id="2147484669" r:id="rId7"/>
    <p:sldLayoutId id="2147484670" r:id="rId8"/>
    <p:sldLayoutId id="2147484671" r:id="rId9"/>
    <p:sldLayoutId id="2147484672" r:id="rId10"/>
    <p:sldLayoutId id="2147484673" r:id="rId11"/>
  </p:sldLayoutIdLst>
  <p:transition spd="slow">
    <p:wip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30637" y="1085055"/>
            <a:ext cx="7406640" cy="813775"/>
          </a:xfrm>
        </p:spPr>
        <p:txBody>
          <a:bodyPr/>
          <a:lstStyle/>
          <a:p>
            <a:pPr algn="ctr"/>
            <a:r>
              <a:rPr lang="fr-FR" dirty="0" smtClean="0"/>
              <a:t>ERASMUS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30637" y="2033844"/>
            <a:ext cx="7406640" cy="2025225"/>
          </a:xfrm>
        </p:spPr>
        <p:txBody>
          <a:bodyPr>
            <a:normAutofit fontScale="85000" lnSpcReduction="20000"/>
          </a:bodyPr>
          <a:lstStyle/>
          <a:p>
            <a:r>
              <a:rPr lang="fr-FR" sz="3200" b="1" dirty="0" smtClean="0"/>
              <a:t>DIR Massif-Central</a:t>
            </a:r>
          </a:p>
          <a:p>
            <a:r>
              <a:rPr lang="fr-FR" sz="3200" b="1" dirty="0" smtClean="0"/>
              <a:t>Département de Haute-Loire </a:t>
            </a:r>
          </a:p>
          <a:p>
            <a:endParaRPr lang="fr-FR" sz="3200" b="1" dirty="0" smtClean="0"/>
          </a:p>
          <a:p>
            <a:r>
              <a:rPr lang="fr-FR" sz="3200" b="1" dirty="0" smtClean="0"/>
              <a:t>Entretien de la RN 102 entre </a:t>
            </a:r>
            <a:r>
              <a:rPr lang="fr-FR" sz="3200" b="1" dirty="0" err="1" smtClean="0"/>
              <a:t>Coublandour</a:t>
            </a:r>
            <a:r>
              <a:rPr lang="fr-FR" sz="3200" b="1" dirty="0" smtClean="0"/>
              <a:t> et </a:t>
            </a:r>
            <a:r>
              <a:rPr lang="fr-FR" sz="3200" b="1" dirty="0" err="1" smtClean="0"/>
              <a:t>Fix</a:t>
            </a:r>
            <a:r>
              <a:rPr lang="fr-FR" sz="3200" b="1" dirty="0" smtClean="0"/>
              <a:t>-Saint-</a:t>
            </a:r>
            <a:r>
              <a:rPr lang="fr-FR" sz="3200" b="1" dirty="0" err="1" smtClean="0"/>
              <a:t>Geneys</a:t>
            </a:r>
            <a:r>
              <a:rPr lang="fr-FR" sz="3200" b="1" dirty="0" smtClean="0"/>
              <a:t> </a:t>
            </a:r>
            <a:endParaRPr lang="fr-FR" sz="3200" b="1" dirty="0"/>
          </a:p>
        </p:txBody>
      </p:sp>
    </p:spTree>
    <p:extLst>
      <p:ext uri="{BB962C8B-B14F-4D97-AF65-F5344CB8AC3E}">
        <p14:creationId xmlns="" xmlns:p14="http://schemas.microsoft.com/office/powerpoint/2010/main" val="31022311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   Carottage C5</a:t>
            </a:r>
            <a:endParaRPr lang="fr-F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6585" y="1433744"/>
            <a:ext cx="7917950" cy="5324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rganigramme : Jonction de sommaire 3"/>
          <p:cNvSpPr/>
          <p:nvPr/>
        </p:nvSpPr>
        <p:spPr>
          <a:xfrm>
            <a:off x="2141730" y="4329100"/>
            <a:ext cx="486344" cy="405045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    carottage C6</a:t>
            </a:r>
            <a:endParaRPr lang="fr-F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0353" y="1417638"/>
            <a:ext cx="6668844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rganigramme : Jonction de sommaire 3"/>
          <p:cNvSpPr/>
          <p:nvPr/>
        </p:nvSpPr>
        <p:spPr>
          <a:xfrm>
            <a:off x="6147155" y="4284095"/>
            <a:ext cx="360000" cy="360000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</a:t>
            </a:r>
            <a:endParaRPr lang="fr-F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2070" y="1853825"/>
            <a:ext cx="7922380" cy="4672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</a:t>
            </a:r>
            <a:endParaRPr lang="fr-FR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7214" y="1447799"/>
            <a:ext cx="7795604" cy="5176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</a:t>
            </a:r>
            <a:endParaRPr lang="fr-FR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7397" y="1460526"/>
            <a:ext cx="7827053" cy="4983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  Carottage C7</a:t>
            </a:r>
            <a:endParaRPr lang="fr-F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6635" y="1447800"/>
            <a:ext cx="7457430" cy="5313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rganigramme : Jonction de sommaire 3"/>
          <p:cNvSpPr/>
          <p:nvPr/>
        </p:nvSpPr>
        <p:spPr>
          <a:xfrm>
            <a:off x="2501770" y="4149020"/>
            <a:ext cx="360000" cy="360000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</a:t>
            </a:r>
            <a:endParaRPr lang="fr-FR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4542" y="1447799"/>
            <a:ext cx="7660082" cy="4996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</a:t>
            </a:r>
            <a:endParaRPr lang="fr-FR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8266" y="1488953"/>
            <a:ext cx="7876184" cy="4955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    Carottage C8</a:t>
            </a:r>
            <a:endParaRPr lang="fr-F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0875" y="1417638"/>
            <a:ext cx="6912000" cy="476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rganigramme : Jonction de sommaire 3"/>
          <p:cNvSpPr/>
          <p:nvPr/>
        </p:nvSpPr>
        <p:spPr>
          <a:xfrm>
            <a:off x="7236006" y="3609020"/>
            <a:ext cx="360000" cy="360000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  carottage C9</a:t>
            </a:r>
            <a:endParaRPr lang="fr-FR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6685" y="1417638"/>
            <a:ext cx="6866728" cy="499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rganigramme : Jonction de sommaire 3"/>
          <p:cNvSpPr/>
          <p:nvPr/>
        </p:nvSpPr>
        <p:spPr>
          <a:xfrm>
            <a:off x="2591780" y="3392686"/>
            <a:ext cx="360000" cy="360000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Plan de situation RN 102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3107" y="1527799"/>
            <a:ext cx="7810581" cy="473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lipse 5"/>
          <p:cNvSpPr/>
          <p:nvPr/>
        </p:nvSpPr>
        <p:spPr>
          <a:xfrm rot="2234185">
            <a:off x="2425452" y="2275100"/>
            <a:ext cx="3852579" cy="20252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2205398" y="5004175"/>
            <a:ext cx="6327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tx1"/>
                </a:solidFill>
              </a:rPr>
              <a:t>Fait partie de la Liaison A75 – Le Puy-en-Velay</a:t>
            </a:r>
            <a:endParaRPr lang="fr-FR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  PR 40+000</a:t>
            </a:r>
            <a:endParaRPr lang="fr-FR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9462" y="1447800"/>
            <a:ext cx="7393777" cy="513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</a:t>
            </a:r>
            <a:endParaRPr lang="fr-FR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1630" y="1447799"/>
            <a:ext cx="7560117" cy="5017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</a:t>
            </a:r>
            <a:endParaRPr lang="fr-FR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608" y="1447800"/>
            <a:ext cx="7208512" cy="5001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  Carottage C11</a:t>
            </a:r>
            <a:endParaRPr lang="fr-FR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608" y="1700084"/>
            <a:ext cx="7499350" cy="4285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rganigramme : Jonction de sommaire 3"/>
          <p:cNvSpPr/>
          <p:nvPr/>
        </p:nvSpPr>
        <p:spPr>
          <a:xfrm>
            <a:off x="2366755" y="4058756"/>
            <a:ext cx="360000" cy="360000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</a:t>
            </a:r>
            <a:endParaRPr lang="fr-FR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100" y="1499789"/>
            <a:ext cx="7499350" cy="4696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</a:t>
            </a:r>
            <a:endParaRPr lang="fr-FR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285" y="2099771"/>
            <a:ext cx="8449165" cy="3939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</a:t>
            </a:r>
            <a:endParaRPr lang="fr-FR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1206" y="1447799"/>
            <a:ext cx="7834016" cy="5266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   Carottage C13</a:t>
            </a:r>
            <a:endParaRPr lang="fr-FR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2938" y="1343735"/>
            <a:ext cx="6683674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rganigramme : Jonction de sommaire 3"/>
          <p:cNvSpPr/>
          <p:nvPr/>
        </p:nvSpPr>
        <p:spPr>
          <a:xfrm>
            <a:off x="3905636" y="3744035"/>
            <a:ext cx="360000" cy="360000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   PR 41+000</a:t>
            </a:r>
            <a:endParaRPr lang="fr-FR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8165" y="1447800"/>
            <a:ext cx="7293219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</a:t>
            </a:r>
            <a:endParaRPr lang="fr-FR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100" y="1449033"/>
            <a:ext cx="7499350" cy="4798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Situation de l’étude</a:t>
            </a:r>
            <a:endParaRPr lang="fr-FR" dirty="0"/>
          </a:p>
        </p:txBody>
      </p:sp>
      <p:pic>
        <p:nvPicPr>
          <p:cNvPr id="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545" y="1633978"/>
            <a:ext cx="8298905" cy="4900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lipse 5"/>
          <p:cNvSpPr/>
          <p:nvPr/>
        </p:nvSpPr>
        <p:spPr>
          <a:xfrm rot="1501254">
            <a:off x="2538466" y="2434829"/>
            <a:ext cx="2650897" cy="10304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  Carottage C15</a:t>
            </a:r>
            <a:endParaRPr lang="fr-FR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3545" y="1447800"/>
            <a:ext cx="7122459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rganigramme : Jonction de sommaire 3"/>
          <p:cNvSpPr/>
          <p:nvPr/>
        </p:nvSpPr>
        <p:spPr>
          <a:xfrm>
            <a:off x="4310681" y="4734145"/>
            <a:ext cx="360000" cy="360000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 entre C15 et C16</a:t>
            </a:r>
            <a:endParaRPr lang="fr-FR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9467" y="1723104"/>
            <a:ext cx="7774983" cy="4406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  entre C15 et C16</a:t>
            </a:r>
            <a:endParaRPr lang="fr-FR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608" y="1447800"/>
            <a:ext cx="7129694" cy="5062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  Carottage C16</a:t>
            </a:r>
            <a:endParaRPr lang="fr-FR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9451" y="1447800"/>
            <a:ext cx="6970648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rganigramme : Jonction de sommaire 3"/>
          <p:cNvSpPr/>
          <p:nvPr/>
        </p:nvSpPr>
        <p:spPr>
          <a:xfrm>
            <a:off x="7191001" y="4247801"/>
            <a:ext cx="360000" cy="360000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</a:t>
            </a:r>
            <a:endParaRPr lang="fr-FR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8387" y="1464399"/>
            <a:ext cx="8046063" cy="511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  -  PR 42+000</a:t>
            </a:r>
            <a:endParaRPr lang="fr-FR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100" y="1511434"/>
            <a:ext cx="7499350" cy="4673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  carottage C17</a:t>
            </a:r>
            <a:endParaRPr lang="fr-FR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0199" y="1447800"/>
            <a:ext cx="7129152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rganigramme : Jonction de sommaire 3"/>
          <p:cNvSpPr/>
          <p:nvPr/>
        </p:nvSpPr>
        <p:spPr>
          <a:xfrm>
            <a:off x="3140551" y="5147901"/>
            <a:ext cx="360000" cy="360000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</a:t>
            </a:r>
            <a:endParaRPr lang="fr-FR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4619" y="1447800"/>
            <a:ext cx="6380311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 (section à 3 voies)</a:t>
            </a:r>
            <a:endParaRPr lang="fr-FR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6635" y="1447800"/>
            <a:ext cx="7341647" cy="5117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</a:t>
            </a:r>
            <a:endParaRPr lang="fr-FR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2812" y="1451714"/>
            <a:ext cx="7741638" cy="4947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35608" y="1447799"/>
            <a:ext cx="7498080" cy="4546485"/>
          </a:xfrm>
        </p:spPr>
        <p:txBody>
          <a:bodyPr>
            <a:normAutofit/>
          </a:bodyPr>
          <a:lstStyle/>
          <a:p>
            <a:endParaRPr lang="fr-FR" dirty="0" smtClean="0"/>
          </a:p>
          <a:p>
            <a:r>
              <a:rPr lang="fr-FR" b="1" dirty="0" smtClean="0"/>
              <a:t>RN 102 entre </a:t>
            </a:r>
            <a:r>
              <a:rPr lang="fr-FR" b="1" dirty="0" err="1" smtClean="0"/>
              <a:t>Coublandour</a:t>
            </a:r>
            <a:r>
              <a:rPr lang="fr-FR" b="1" dirty="0" smtClean="0"/>
              <a:t> et </a:t>
            </a:r>
            <a:r>
              <a:rPr lang="fr-FR" b="1" dirty="0" err="1" smtClean="0"/>
              <a:t>Fix</a:t>
            </a:r>
            <a:r>
              <a:rPr lang="fr-FR" b="1" dirty="0" smtClean="0"/>
              <a:t>-Saint-</a:t>
            </a:r>
            <a:r>
              <a:rPr lang="fr-FR" b="1" dirty="0" err="1" smtClean="0"/>
              <a:t>Geneys</a:t>
            </a:r>
            <a:r>
              <a:rPr lang="fr-FR" b="1" dirty="0" smtClean="0"/>
              <a:t> PR 38+859 à 44+799</a:t>
            </a:r>
          </a:p>
          <a:p>
            <a:endParaRPr lang="fr-FR" b="1" dirty="0" smtClean="0"/>
          </a:p>
          <a:p>
            <a:r>
              <a:rPr lang="fr-FR" b="1" dirty="0" smtClean="0"/>
              <a:t>Présentation de l’étude </a:t>
            </a:r>
          </a:p>
          <a:p>
            <a:endParaRPr lang="fr-FR" b="1" dirty="0" smtClean="0"/>
          </a:p>
          <a:p>
            <a:r>
              <a:rPr lang="fr-FR" dirty="0" smtClean="0"/>
              <a:t>Images de l’itinéraire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  Carottage C19</a:t>
            </a:r>
            <a:endParaRPr lang="fr-FR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608" y="1447799"/>
            <a:ext cx="6944391" cy="521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rganigramme : Jonction de sommaire 3"/>
          <p:cNvSpPr/>
          <p:nvPr/>
        </p:nvSpPr>
        <p:spPr>
          <a:xfrm>
            <a:off x="3545596" y="3797751"/>
            <a:ext cx="360000" cy="360000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</a:t>
            </a:r>
            <a:endParaRPr lang="fr-FR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4040" y="1447800"/>
            <a:ext cx="7461469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  - PR 43+000</a:t>
            </a:r>
            <a:endParaRPr lang="fr-FR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8738" y="1447800"/>
            <a:ext cx="7601809" cy="513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  Carottage C20</a:t>
            </a:r>
            <a:endParaRPr lang="fr-FR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5376" y="1417638"/>
            <a:ext cx="7398797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necteur droit avec flèche 5"/>
          <p:cNvCxnSpPr/>
          <p:nvPr/>
        </p:nvCxnSpPr>
        <p:spPr>
          <a:xfrm flipH="1">
            <a:off x="7010941" y="2708920"/>
            <a:ext cx="585065" cy="8100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" name="Organigramme : Jonction de sommaire 4"/>
          <p:cNvSpPr/>
          <p:nvPr/>
        </p:nvSpPr>
        <p:spPr>
          <a:xfrm>
            <a:off x="6650941" y="3338990"/>
            <a:ext cx="360000" cy="360000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  - Carottage C21</a:t>
            </a:r>
            <a:endParaRPr lang="fr-FR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014" y="1417638"/>
            <a:ext cx="8246674" cy="492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rganigramme : Jonction de sommaire 3"/>
          <p:cNvSpPr/>
          <p:nvPr/>
        </p:nvSpPr>
        <p:spPr>
          <a:xfrm>
            <a:off x="2195446" y="4239070"/>
            <a:ext cx="360000" cy="360000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  carottage C22</a:t>
            </a:r>
            <a:endParaRPr lang="fr-FR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1796" y="1447800"/>
            <a:ext cx="7445957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rganigramme : Jonction de sommaire 3"/>
          <p:cNvSpPr/>
          <p:nvPr/>
        </p:nvSpPr>
        <p:spPr>
          <a:xfrm>
            <a:off x="3815626" y="3519010"/>
            <a:ext cx="360000" cy="360000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</a:t>
            </a:r>
            <a:endParaRPr lang="fr-FR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972" y="1742681"/>
            <a:ext cx="8373478" cy="470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  Carottage C23</a:t>
            </a:r>
            <a:endParaRPr lang="fr-FR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6635" y="1624414"/>
            <a:ext cx="7499350" cy="4599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necteur droit avec flèche 5"/>
          <p:cNvCxnSpPr/>
          <p:nvPr/>
        </p:nvCxnSpPr>
        <p:spPr>
          <a:xfrm flipH="1">
            <a:off x="7947375" y="2267581"/>
            <a:ext cx="360041" cy="14851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" name="Organigramme : Jonction de sommaire 4"/>
          <p:cNvSpPr/>
          <p:nvPr/>
        </p:nvSpPr>
        <p:spPr>
          <a:xfrm>
            <a:off x="7776066" y="3752746"/>
            <a:ext cx="324000" cy="324000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 Carottage  C24</a:t>
            </a:r>
            <a:endParaRPr lang="fr-FR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575" y="1417638"/>
            <a:ext cx="8044877" cy="4947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rganigramme : Jonction de sommaire 3"/>
          <p:cNvSpPr/>
          <p:nvPr/>
        </p:nvSpPr>
        <p:spPr>
          <a:xfrm>
            <a:off x="1435608" y="4112786"/>
            <a:ext cx="324000" cy="324000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  Carottage C25</a:t>
            </a:r>
            <a:endParaRPr lang="fr-FR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4057" y="1417638"/>
            <a:ext cx="7967582" cy="513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rganigramme : Jonction de sommaire 3"/>
          <p:cNvSpPr/>
          <p:nvPr/>
        </p:nvSpPr>
        <p:spPr>
          <a:xfrm>
            <a:off x="7236006" y="5417931"/>
            <a:ext cx="324000" cy="324000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</a:t>
            </a:r>
            <a:endParaRPr lang="fr-FR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608" y="1447799"/>
            <a:ext cx="7119601" cy="5070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   -  PR 44+000</a:t>
            </a:r>
            <a:endParaRPr lang="fr-FR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100" y="1548221"/>
            <a:ext cx="7499350" cy="4599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 102  -  Carottage C26</a:t>
            </a:r>
            <a:endParaRPr lang="fr-FR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8920" y="1417638"/>
            <a:ext cx="7210409" cy="5221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rganigramme : Jonction de sommaire 3"/>
          <p:cNvSpPr/>
          <p:nvPr/>
        </p:nvSpPr>
        <p:spPr>
          <a:xfrm>
            <a:off x="2060431" y="3383995"/>
            <a:ext cx="324000" cy="324000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   Carottage C27</a:t>
            </a:r>
            <a:endParaRPr lang="fr-FR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6695" y="1417638"/>
            <a:ext cx="648050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rganigramme : Jonction de sommaire 3"/>
          <p:cNvSpPr/>
          <p:nvPr/>
        </p:nvSpPr>
        <p:spPr>
          <a:xfrm>
            <a:off x="6822250" y="4554125"/>
            <a:ext cx="324000" cy="324000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  Carottage C28</a:t>
            </a:r>
            <a:endParaRPr lang="fr-FR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2051" y="1447800"/>
            <a:ext cx="6965448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rganigramme : Jonction de sommaire 3"/>
          <p:cNvSpPr/>
          <p:nvPr/>
        </p:nvSpPr>
        <p:spPr>
          <a:xfrm>
            <a:off x="2960531" y="4769841"/>
            <a:ext cx="324000" cy="324000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 Carottage C29</a:t>
            </a:r>
            <a:endParaRPr lang="fr-FR" dirty="0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5238" y="1447800"/>
            <a:ext cx="6359074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rganigramme : Jonction de sommaire 3"/>
          <p:cNvSpPr/>
          <p:nvPr/>
        </p:nvSpPr>
        <p:spPr>
          <a:xfrm>
            <a:off x="6020871" y="5184195"/>
            <a:ext cx="324000" cy="324000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    Carottage C30</a:t>
            </a:r>
            <a:endParaRPr lang="fr-FR" dirty="0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9258" y="1447800"/>
            <a:ext cx="6131034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rganigramme : Jonction de sommaire 3"/>
          <p:cNvSpPr/>
          <p:nvPr/>
        </p:nvSpPr>
        <p:spPr>
          <a:xfrm>
            <a:off x="5885856" y="4922876"/>
            <a:ext cx="324000" cy="324000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</a:t>
            </a:r>
            <a:endParaRPr lang="fr-FR" dirty="0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1023" y="1447800"/>
            <a:ext cx="6427504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RN 102</a:t>
            </a:r>
            <a:endParaRPr lang="fr-FR" dirty="0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4207" y="1447800"/>
            <a:ext cx="7061136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Historique des </a:t>
            </a:r>
            <a:r>
              <a:rPr lang="fr-FR" sz="4400" dirty="0" smtClean="0"/>
              <a:t>données</a:t>
            </a:r>
            <a:endParaRPr lang="fr-F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3613" y="2124435"/>
            <a:ext cx="8000837" cy="3329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746576" y="5634245"/>
            <a:ext cx="8187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1"/>
                </a:solidFill>
              </a:rPr>
              <a:t>L’âge est repris à partir de cet historique, la nature des couches du carottage est comparé à ces informations </a:t>
            </a:r>
            <a:endParaRPr lang="fr-FR" sz="12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6576" y="5634245"/>
            <a:ext cx="8187112" cy="4050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 smtClean="0"/>
              <a:t>Historique des données</a:t>
            </a:r>
            <a:endParaRPr lang="fr-FR" sz="4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570" y="1449876"/>
            <a:ext cx="8232880" cy="5265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</a:t>
            </a:r>
            <a:endParaRPr lang="fr-F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1621" y="1417638"/>
            <a:ext cx="6210690" cy="522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Historique des données</a:t>
            </a:r>
            <a:endParaRPr lang="fr-F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569054"/>
            <a:ext cx="8322890" cy="505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Historique des données</a:t>
            </a:r>
            <a:endParaRPr lang="fr-F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53715"/>
            <a:ext cx="8322890" cy="4648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761910" y="4104075"/>
            <a:ext cx="1530170" cy="4950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Historique des données</a:t>
            </a:r>
            <a:endParaRPr lang="fr-F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502" y="3744035"/>
            <a:ext cx="7727944" cy="297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502" y="1538791"/>
            <a:ext cx="7648260" cy="2910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Historique des données</a:t>
            </a:r>
            <a:endParaRPr lang="fr-FR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8020" y="2568068"/>
            <a:ext cx="8586430" cy="293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   trafic 2017</a:t>
            </a:r>
            <a:endParaRPr lang="fr-FR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504" y="2326473"/>
            <a:ext cx="8817184" cy="78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5472100" y="2438890"/>
            <a:ext cx="945105" cy="6750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6376752" cy="99412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RN 102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35608" y="1538790"/>
            <a:ext cx="7498080" cy="5040560"/>
          </a:xfrm>
        </p:spPr>
        <p:txBody>
          <a:bodyPr>
            <a:normAutofit/>
          </a:bodyPr>
          <a:lstStyle/>
          <a:p>
            <a:r>
              <a:rPr lang="fr-FR" sz="2800" dirty="0" smtClean="0"/>
              <a:t>Chaussée à 2 voies , une section à 3 voies : avec affectation des voies</a:t>
            </a:r>
          </a:p>
          <a:p>
            <a:r>
              <a:rPr lang="fr-FR" sz="2800" dirty="0" smtClean="0"/>
              <a:t>Trafic : 9057 v/j dont 14% de PL </a:t>
            </a:r>
            <a:r>
              <a:rPr lang="fr-FR" sz="2400" dirty="0" smtClean="0"/>
              <a:t>(dans les 2 sens)</a:t>
            </a:r>
          </a:p>
          <a:p>
            <a:r>
              <a:rPr lang="fr-FR" sz="2800" dirty="0" smtClean="0"/>
              <a:t>634 PL/j par sens</a:t>
            </a:r>
          </a:p>
          <a:p>
            <a:r>
              <a:rPr lang="fr-FR" sz="2800" dirty="0" smtClean="0"/>
              <a:t>Largeur de 7,60m et 10,50m sur les 3 voies</a:t>
            </a:r>
          </a:p>
          <a:p>
            <a:r>
              <a:rPr lang="fr-FR" sz="2800" dirty="0" smtClean="0"/>
              <a:t>Longueur de la section étudiée 5936 m</a:t>
            </a:r>
          </a:p>
          <a:p>
            <a:r>
              <a:rPr lang="fr-FR" sz="2800" dirty="0" smtClean="0"/>
              <a:t>Accotements stabilisés sur environ 1,50m</a:t>
            </a:r>
          </a:p>
          <a:p>
            <a:r>
              <a:rPr lang="fr-FR" sz="2800" dirty="0" smtClean="0"/>
              <a:t>La section est située à une altitude comprise entre 850 et 1050m </a:t>
            </a:r>
          </a:p>
          <a:p>
            <a:endParaRPr lang="fr-FR" dirty="0" smtClean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366862" cy="994122"/>
          </a:xfrm>
        </p:spPr>
        <p:txBody>
          <a:bodyPr>
            <a:normAutofit/>
          </a:bodyPr>
          <a:lstStyle/>
          <a:p>
            <a:r>
              <a:rPr lang="fr-FR" dirty="0" smtClean="0"/>
              <a:t>RN </a:t>
            </a:r>
            <a:r>
              <a:rPr lang="fr-FR" dirty="0" smtClean="0"/>
              <a:t>102   investigations</a:t>
            </a:r>
            <a:endParaRPr lang="fr-FR" sz="36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1740" y="1088740"/>
            <a:ext cx="3825425" cy="5483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6417205" y="1988840"/>
            <a:ext cx="2025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tx1"/>
                </a:solidFill>
              </a:rPr>
              <a:t>Déflexion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417205" y="3879050"/>
            <a:ext cx="2025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tx1"/>
                </a:solidFill>
              </a:rPr>
              <a:t>Relevé de dégradations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417205" y="5994285"/>
            <a:ext cx="2385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tx1"/>
                </a:solidFill>
              </a:rPr>
              <a:t>Uni transversal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112060" y="3609020"/>
            <a:ext cx="945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tx1"/>
                </a:solidFill>
              </a:rPr>
              <a:t>Voie 2</a:t>
            </a: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247076" y="4509121"/>
            <a:ext cx="8100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tx1"/>
                </a:solidFill>
              </a:rPr>
              <a:t>Voie 1</a:t>
            </a: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061610" y="1628800"/>
            <a:ext cx="945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tx1"/>
                </a:solidFill>
              </a:rPr>
              <a:t>Voie 2</a:t>
            </a: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061610" y="2798930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tx1"/>
                </a:solidFill>
              </a:rPr>
              <a:t>Voie 1</a:t>
            </a:r>
            <a:endParaRPr lang="fr-FR" sz="1600" dirty="0">
              <a:solidFill>
                <a:schemeClr val="tx1"/>
              </a:solidFill>
            </a:endParaRPr>
          </a:p>
        </p:txBody>
      </p:sp>
      <p:cxnSp>
        <p:nvCxnSpPr>
          <p:cNvPr id="12" name="Connecteur droit 11"/>
          <p:cNvCxnSpPr/>
          <p:nvPr/>
        </p:nvCxnSpPr>
        <p:spPr>
          <a:xfrm flipH="1">
            <a:off x="1241630" y="2573905"/>
            <a:ext cx="900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</a:t>
            </a:r>
            <a:endParaRPr lang="fr-FR" dirty="0"/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86835" y="1133745"/>
            <a:ext cx="4002710" cy="5655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</a:t>
            </a:r>
            <a:endParaRPr lang="fr-FR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8444" y="1301528"/>
            <a:ext cx="3798821" cy="5457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572000" y="4824155"/>
            <a:ext cx="1125125" cy="900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4436985" y="2753925"/>
            <a:ext cx="315035" cy="10351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7137285" y="4104075"/>
            <a:ext cx="17964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tx1"/>
                </a:solidFill>
              </a:rPr>
              <a:t>Absence de dégradations </a:t>
            </a:r>
            <a:endParaRPr lang="fr-FR" sz="2000" dirty="0">
              <a:solidFill>
                <a:schemeClr val="tx1"/>
              </a:solidFill>
            </a:endParaRPr>
          </a:p>
        </p:txBody>
      </p:sp>
      <p:cxnSp>
        <p:nvCxnSpPr>
          <p:cNvPr id="8" name="Connecteur droit avec flèche 7"/>
          <p:cNvCxnSpPr>
            <a:stCxn id="6" idx="1"/>
          </p:cNvCxnSpPr>
          <p:nvPr/>
        </p:nvCxnSpPr>
        <p:spPr>
          <a:xfrm flipH="1">
            <a:off x="5697125" y="4458018"/>
            <a:ext cx="1440160" cy="3539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7137285" y="1673805"/>
            <a:ext cx="14401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tx1"/>
                </a:solidFill>
              </a:rPr>
              <a:t>Déflexion au PR 41+400 : 75/100 pris en compte sur </a:t>
            </a:r>
            <a:r>
              <a:rPr lang="fr-FR" sz="2000" dirty="0" smtClean="0">
                <a:solidFill>
                  <a:schemeClr val="tx1"/>
                </a:solidFill>
              </a:rPr>
              <a:t>C16bis</a:t>
            </a:r>
            <a:endParaRPr lang="fr-FR" sz="2000" dirty="0">
              <a:solidFill>
                <a:schemeClr val="tx1"/>
              </a:solidFill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 flipH="1">
            <a:off x="4752020" y="2753925"/>
            <a:ext cx="2385265" cy="5400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</a:t>
            </a:r>
            <a:endParaRPr lang="fr-FR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86834" y="1223755"/>
            <a:ext cx="3931387" cy="5627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962088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RN 102  PR 38+892 Carottage C1</a:t>
            </a:r>
            <a:endParaRPr lang="fr-F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123855"/>
            <a:ext cx="3965218" cy="3629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6985" y="2123855"/>
            <a:ext cx="4331342" cy="3618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rganigramme : Jonction de sommaire 4"/>
          <p:cNvSpPr/>
          <p:nvPr/>
        </p:nvSpPr>
        <p:spPr>
          <a:xfrm>
            <a:off x="1871701" y="3293985"/>
            <a:ext cx="360000" cy="360040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RN 102 </a:t>
            </a:r>
            <a:r>
              <a:rPr lang="fr-FR" sz="3100" dirty="0" smtClean="0"/>
              <a:t>saisie des déflexions dans Erasmus</a:t>
            </a:r>
            <a:endParaRPr lang="fr-FR" sz="31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6615" y="1417638"/>
            <a:ext cx="5670630" cy="4958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rganigramme : Connecteur 5"/>
          <p:cNvSpPr/>
          <p:nvPr/>
        </p:nvSpPr>
        <p:spPr>
          <a:xfrm flipH="1">
            <a:off x="2636785" y="5454225"/>
            <a:ext cx="270030" cy="270029"/>
          </a:xfrm>
          <a:prstGeom prst="flowChartConnec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Organigramme : Connecteur 7"/>
          <p:cNvSpPr/>
          <p:nvPr/>
        </p:nvSpPr>
        <p:spPr>
          <a:xfrm flipH="1">
            <a:off x="2366755" y="2393887"/>
            <a:ext cx="270030" cy="270029"/>
          </a:xfrm>
          <a:prstGeom prst="flowChartConnec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Organigramme : Connecteur 8"/>
          <p:cNvSpPr/>
          <p:nvPr/>
        </p:nvSpPr>
        <p:spPr>
          <a:xfrm>
            <a:off x="2906815" y="2393887"/>
            <a:ext cx="252000" cy="252000"/>
          </a:xfrm>
          <a:prstGeom prst="flowChartConnec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Organigramme : Connecteur 9"/>
          <p:cNvSpPr/>
          <p:nvPr/>
        </p:nvSpPr>
        <p:spPr>
          <a:xfrm>
            <a:off x="3581889" y="5454225"/>
            <a:ext cx="225025" cy="252000"/>
          </a:xfrm>
          <a:prstGeom prst="flowChartConnec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7002270" y="1628800"/>
            <a:ext cx="19314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tx1"/>
                </a:solidFill>
              </a:rPr>
              <a:t>La saisie de la déflexion dans Erasmus correspond aux valeurs observées au droit du carottage considéré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231740" y="2078850"/>
            <a:ext cx="5400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solidFill>
                  <a:schemeClr val="tx1"/>
                </a:solidFill>
              </a:rPr>
              <a:t>C1</a:t>
            </a:r>
            <a:endParaRPr lang="fr-FR" sz="1100" b="1" dirty="0">
              <a:solidFill>
                <a:schemeClr val="tx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906815" y="2078850"/>
            <a:ext cx="4050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solidFill>
                  <a:schemeClr val="tx1"/>
                </a:solidFill>
              </a:rPr>
              <a:t>C3</a:t>
            </a:r>
            <a:endParaRPr lang="fr-FR" sz="1100" b="1" dirty="0">
              <a:solidFill>
                <a:schemeClr val="tx1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231740" y="5274205"/>
            <a:ext cx="405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1"/>
                </a:solidFill>
              </a:rPr>
              <a:t>C2</a:t>
            </a:r>
            <a:endParaRPr lang="fr-FR" sz="1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wip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déflexion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 smtClean="0"/>
              <a:t>Réalisée par le </a:t>
            </a:r>
            <a:r>
              <a:rPr lang="fr-FR" dirty="0" err="1" smtClean="0"/>
              <a:t>Cerema</a:t>
            </a:r>
            <a:endParaRPr lang="fr-FR" dirty="0" smtClean="0"/>
          </a:p>
          <a:p>
            <a:r>
              <a:rPr lang="fr-FR" dirty="0" smtClean="0"/>
              <a:t>Matériel utilisé : </a:t>
            </a:r>
            <a:r>
              <a:rPr lang="fr-FR" sz="2800" dirty="0" err="1" smtClean="0"/>
              <a:t>déflectographe</a:t>
            </a:r>
            <a:r>
              <a:rPr lang="fr-FR" sz="2800" dirty="0" smtClean="0"/>
              <a:t> Lacroix 03</a:t>
            </a:r>
          </a:p>
          <a:p>
            <a:r>
              <a:rPr lang="fr-FR" dirty="0" smtClean="0"/>
              <a:t>Température de la chaussée :</a:t>
            </a:r>
          </a:p>
          <a:p>
            <a:pPr lvl="1"/>
            <a:r>
              <a:rPr lang="fr-FR" dirty="0" smtClean="0"/>
              <a:t> 8°C de C1 à  C15  du PR 38+859 à 41+406 </a:t>
            </a:r>
          </a:p>
          <a:p>
            <a:pPr lvl="1"/>
            <a:r>
              <a:rPr lang="fr-FR" dirty="0" smtClean="0"/>
              <a:t>20°C de C16 à C30 du PR 41+406 à 44+799</a:t>
            </a:r>
          </a:p>
          <a:p>
            <a:r>
              <a:rPr lang="fr-FR" dirty="0" smtClean="0"/>
              <a:t>L’étude est faite avec une température de </a:t>
            </a:r>
            <a:r>
              <a:rPr lang="fr-FR" dirty="0" smtClean="0"/>
              <a:t>8°c</a:t>
            </a:r>
            <a:endParaRPr lang="fr-FR" dirty="0" smtClean="0"/>
          </a:p>
          <a:p>
            <a:r>
              <a:rPr lang="fr-FR" dirty="0" smtClean="0"/>
              <a:t>Si nécessaire l’étude peut être complétée en faisant 2 cas pour tenir compte de la correction effectuée par le système entre 8°c et 20°c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 </a:t>
            </a:r>
            <a:r>
              <a:rPr lang="fr-FR" sz="3600" dirty="0" smtClean="0"/>
              <a:t>saisie des dégradations</a:t>
            </a:r>
            <a:endParaRPr lang="fr-FR" sz="3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695" y="1417638"/>
            <a:ext cx="1797045" cy="2471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6755" y="1417638"/>
            <a:ext cx="4544600" cy="1012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0855" y="2635861"/>
            <a:ext cx="4500500" cy="906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96825" y="3542391"/>
            <a:ext cx="3600400" cy="1730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1151620" y="5454225"/>
            <a:ext cx="70207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tx1"/>
                </a:solidFill>
              </a:rPr>
              <a:t>La méthode a consisté à saisir par voie, chaque type de dégradations relevées, à partir des tableaux de récapitulation des 4  zones avec le pourcentage correspondant </a:t>
            </a:r>
            <a:endParaRPr lang="fr-FR" sz="20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17005" y="1898830"/>
            <a:ext cx="2294350" cy="5315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4481990" y="3023955"/>
            <a:ext cx="2429365" cy="5184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3446875" y="4149080"/>
            <a:ext cx="3150350" cy="6750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avec flèche 14"/>
          <p:cNvCxnSpPr/>
          <p:nvPr/>
        </p:nvCxnSpPr>
        <p:spPr>
          <a:xfrm flipV="1">
            <a:off x="5202070" y="4689140"/>
            <a:ext cx="90010" cy="2700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V="1">
            <a:off x="2051720" y="2430363"/>
            <a:ext cx="810090" cy="111202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6376752" cy="859107"/>
          </a:xfrm>
        </p:spPr>
        <p:txBody>
          <a:bodyPr/>
          <a:lstStyle/>
          <a:p>
            <a:r>
              <a:rPr lang="fr-FR" dirty="0" smtClean="0"/>
              <a:t>Les dégradations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35608" y="1538790"/>
            <a:ext cx="7498080" cy="5040560"/>
          </a:xfrm>
        </p:spPr>
        <p:txBody>
          <a:bodyPr>
            <a:normAutofit/>
          </a:bodyPr>
          <a:lstStyle/>
          <a:p>
            <a:r>
              <a:rPr lang="fr-FR" dirty="0" smtClean="0"/>
              <a:t>On observe :</a:t>
            </a:r>
          </a:p>
          <a:p>
            <a:r>
              <a:rPr lang="fr-FR" dirty="0" smtClean="0"/>
              <a:t>Faïençage généralisé en surface </a:t>
            </a:r>
          </a:p>
          <a:p>
            <a:r>
              <a:rPr lang="fr-FR" dirty="0" smtClean="0"/>
              <a:t>Fissuration longitudinale</a:t>
            </a:r>
          </a:p>
          <a:p>
            <a:r>
              <a:rPr lang="fr-FR" dirty="0" smtClean="0"/>
              <a:t>Fissures transversales sur les zones en Grave pouzzolane </a:t>
            </a:r>
          </a:p>
          <a:p>
            <a:r>
              <a:rPr lang="fr-FR" dirty="0" smtClean="0"/>
              <a:t>Pas d’orniérage</a:t>
            </a:r>
          </a:p>
          <a:p>
            <a:r>
              <a:rPr lang="fr-FR" dirty="0" smtClean="0"/>
              <a:t>Les revêtements ont plus de 10ans</a:t>
            </a:r>
          </a:p>
          <a:p>
            <a:endParaRPr lang="fr-FR" dirty="0" smtClean="0"/>
          </a:p>
          <a:p>
            <a:endParaRPr lang="fr-FR" dirty="0" smtClean="0"/>
          </a:p>
          <a:p>
            <a:pPr>
              <a:buNone/>
            </a:pPr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pPr lvl="1"/>
            <a:endParaRPr lang="fr-FR" dirty="0" smtClean="0"/>
          </a:p>
          <a:p>
            <a:endParaRPr lang="fr-FR" dirty="0" smtClean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RN 102   Saisie des carottages dans Erasmus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fr-FR" dirty="0" smtClean="0"/>
              <a:t>La couche de grave traitée est composée d’une grave pouzzolane chaux</a:t>
            </a:r>
          </a:p>
          <a:p>
            <a:pPr lvl="2"/>
            <a:r>
              <a:rPr lang="fr-FR" dirty="0" smtClean="0"/>
              <a:t>Ce matériau n’existe pas dans la base de données Erasmus</a:t>
            </a:r>
          </a:p>
          <a:p>
            <a:pPr lvl="2"/>
            <a:r>
              <a:rPr lang="fr-FR" dirty="0" smtClean="0"/>
              <a:t>Pour avancer dans l’étude, ce matériau a été saisi en grave laitier aux performances proches</a:t>
            </a:r>
          </a:p>
          <a:p>
            <a:pPr lvl="2"/>
            <a:r>
              <a:rPr lang="fr-FR" dirty="0" smtClean="0"/>
              <a:t>Le </a:t>
            </a:r>
            <a:r>
              <a:rPr lang="fr-FR" dirty="0" err="1" smtClean="0"/>
              <a:t>Cerema</a:t>
            </a:r>
            <a:r>
              <a:rPr lang="fr-FR" dirty="0" smtClean="0"/>
              <a:t> a confirmé pour la </a:t>
            </a:r>
            <a:r>
              <a:rPr lang="fr-FR" dirty="0" err="1" smtClean="0"/>
              <a:t>GPZc</a:t>
            </a:r>
            <a:r>
              <a:rPr lang="fr-FR" dirty="0" smtClean="0"/>
              <a:t> :</a:t>
            </a:r>
          </a:p>
          <a:p>
            <a:pPr lvl="3"/>
            <a:r>
              <a:rPr lang="fr-FR" dirty="0" smtClean="0"/>
              <a:t>Module :  20 000 </a:t>
            </a:r>
            <a:r>
              <a:rPr lang="fr-FR" dirty="0" err="1" smtClean="0"/>
              <a:t>Mpa</a:t>
            </a:r>
            <a:endParaRPr lang="fr-FR" dirty="0" smtClean="0"/>
          </a:p>
          <a:p>
            <a:pPr lvl="1"/>
            <a:r>
              <a:rPr lang="fr-FR" dirty="0" smtClean="0"/>
              <a:t>Il peut être envisagé de modéliser la </a:t>
            </a:r>
            <a:r>
              <a:rPr lang="fr-FR" dirty="0" err="1" smtClean="0"/>
              <a:t>GPZc</a:t>
            </a:r>
            <a:r>
              <a:rPr lang="fr-FR" dirty="0" smtClean="0"/>
              <a:t> et de rentrer ce matériau dans la base de données</a:t>
            </a:r>
            <a:endParaRPr lang="fr-FR" dirty="0"/>
          </a:p>
        </p:txBody>
      </p:sp>
    </p:spTree>
  </p:cSld>
  <p:clrMapOvr>
    <a:masterClrMapping/>
  </p:clrMapOvr>
  <p:transition spd="slow">
    <p:wip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 sol support </a:t>
            </a:r>
            <a:endParaRPr lang="fr-F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1670" y="1417638"/>
            <a:ext cx="329946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30" y="2303875"/>
            <a:ext cx="3640958" cy="422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  Sol</a:t>
            </a:r>
            <a:endParaRPr lang="fr-F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515" y="1417638"/>
            <a:ext cx="3685277" cy="5135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9246" y="1898830"/>
            <a:ext cx="5374754" cy="3947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necteur droit 6"/>
          <p:cNvCxnSpPr/>
          <p:nvPr/>
        </p:nvCxnSpPr>
        <p:spPr>
          <a:xfrm flipH="1" flipV="1">
            <a:off x="5562110" y="2888940"/>
            <a:ext cx="810090" cy="31503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4662010" y="5499230"/>
            <a:ext cx="36904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 smtClean="0">
                <a:solidFill>
                  <a:srgbClr val="FF0000"/>
                </a:solidFill>
              </a:rPr>
              <a:t>Le sol support a été considéré :  R6</a:t>
            </a:r>
            <a:endParaRPr lang="fr-FR" sz="1400" b="1" u="sng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97025" y="5499230"/>
            <a:ext cx="3420380" cy="6300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6192180" y="1417638"/>
            <a:ext cx="1575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tx1"/>
                </a:solidFill>
              </a:rPr>
              <a:t>RN 102</a:t>
            </a:r>
            <a:endParaRPr lang="fr-FR" sz="2000" dirty="0">
              <a:solidFill>
                <a:schemeClr val="tx1"/>
              </a:solidFill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 flipH="1">
            <a:off x="6057165" y="1817748"/>
            <a:ext cx="720080" cy="120620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30 carottages en Ø 150</a:t>
            </a:r>
          </a:p>
          <a:p>
            <a:pPr lvl="1">
              <a:buFont typeface="Arial" pitchFamily="34" charset="0"/>
              <a:buChar char="•"/>
            </a:pPr>
            <a:r>
              <a:rPr lang="fr-FR" dirty="0" smtClean="0"/>
              <a:t>15 dans le sens +</a:t>
            </a:r>
          </a:p>
          <a:p>
            <a:pPr lvl="1">
              <a:buFont typeface="Arial" pitchFamily="34" charset="0"/>
              <a:buChar char="•"/>
            </a:pPr>
            <a:r>
              <a:rPr lang="fr-FR" dirty="0" smtClean="0"/>
              <a:t>15 dans le sens </a:t>
            </a:r>
            <a:r>
              <a:rPr lang="fr-FR" dirty="0" smtClean="0"/>
              <a:t>–</a:t>
            </a:r>
          </a:p>
          <a:p>
            <a:pPr lvl="1">
              <a:buFont typeface="Arial" pitchFamily="34" charset="0"/>
              <a:buChar char="•"/>
            </a:pPr>
            <a:endParaRPr lang="fr-FR" dirty="0" smtClean="0"/>
          </a:p>
          <a:p>
            <a:pPr lvl="1">
              <a:buFont typeface="Arial" pitchFamily="34" charset="0"/>
              <a:buChar char="•"/>
            </a:pPr>
            <a:r>
              <a:rPr lang="fr-FR" dirty="0" smtClean="0"/>
              <a:t>1 carotte n°16bis fictive a été ajoutée pour intégrer la déflexion élevée au droit du PR 41+400</a:t>
            </a:r>
            <a:endParaRPr lang="fr-FR" dirty="0"/>
          </a:p>
        </p:txBody>
      </p:sp>
    </p:spTree>
  </p:cSld>
  <p:clrMapOvr>
    <a:masterClrMapping/>
  </p:clrMapOvr>
  <p:transition spd="slow">
    <p:wip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RN 102 </a:t>
            </a:r>
            <a:r>
              <a:rPr lang="fr-FR" sz="3600" dirty="0" smtClean="0"/>
              <a:t>Implantation des carottages</a:t>
            </a:r>
            <a:endParaRPr lang="fr-FR" sz="3600" dirty="0"/>
          </a:p>
        </p:txBody>
      </p:sp>
      <p:sp>
        <p:nvSpPr>
          <p:cNvPr id="5" name="ZoneTexte 4"/>
          <p:cNvSpPr txBox="1"/>
          <p:nvPr/>
        </p:nvSpPr>
        <p:spPr>
          <a:xfrm>
            <a:off x="521549" y="2663916"/>
            <a:ext cx="1125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tx1"/>
                </a:solidFill>
              </a:rPr>
              <a:t>Voie 1 sens+</a:t>
            </a:r>
            <a:endParaRPr lang="fr-FR" sz="1200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348880"/>
            <a:ext cx="8755839" cy="3060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3131840" y="3248980"/>
            <a:ext cx="6750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 smtClean="0">
                <a:solidFill>
                  <a:schemeClr val="tx1"/>
                </a:solidFill>
              </a:rPr>
              <a:t>Voie 1</a:t>
            </a:r>
            <a:endParaRPr lang="fr-FR" sz="1050" dirty="0">
              <a:solidFill>
                <a:schemeClr val="tx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131840" y="3068960"/>
            <a:ext cx="6750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 smtClean="0">
                <a:solidFill>
                  <a:schemeClr val="tx1"/>
                </a:solidFill>
              </a:rPr>
              <a:t>Voie 2</a:t>
            </a:r>
            <a:endParaRPr lang="fr-FR" sz="105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RN 102 </a:t>
            </a:r>
            <a:r>
              <a:rPr lang="fr-FR" sz="2700" dirty="0" smtClean="0"/>
              <a:t>sections identifiées dans les carottages</a:t>
            </a:r>
            <a:endParaRPr lang="fr-FR" sz="2700" dirty="0"/>
          </a:p>
        </p:txBody>
      </p:sp>
      <p:sp>
        <p:nvSpPr>
          <p:cNvPr id="8" name="ZoneTexte 7"/>
          <p:cNvSpPr txBox="1"/>
          <p:nvPr/>
        </p:nvSpPr>
        <p:spPr>
          <a:xfrm>
            <a:off x="1781691" y="1313765"/>
            <a:ext cx="6570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1  - Du PR 38+859 au PR 40+019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41530" y="2708920"/>
            <a:ext cx="16201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tx1"/>
                </a:solidFill>
              </a:rPr>
              <a:t>Structure avec </a:t>
            </a:r>
            <a:r>
              <a:rPr lang="fr-FR" sz="2000" dirty="0" err="1" smtClean="0">
                <a:solidFill>
                  <a:schemeClr val="tx1"/>
                </a:solidFill>
              </a:rPr>
              <a:t>GPZc</a:t>
            </a:r>
            <a:r>
              <a:rPr lang="fr-FR" sz="2000" dirty="0" smtClean="0">
                <a:solidFill>
                  <a:schemeClr val="tx1"/>
                </a:solidFill>
              </a:rPr>
              <a:t> et BB</a:t>
            </a:r>
            <a:endParaRPr lang="fr-FR" sz="20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6696" y="1713874"/>
            <a:ext cx="6905763" cy="5064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llipse 9"/>
          <p:cNvSpPr/>
          <p:nvPr/>
        </p:nvSpPr>
        <p:spPr>
          <a:xfrm>
            <a:off x="2861810" y="5409220"/>
            <a:ext cx="360040" cy="2700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    PR 39+000</a:t>
            </a:r>
            <a:endParaRPr lang="fr-F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113" y="1920329"/>
            <a:ext cx="8274337" cy="425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RN 102 </a:t>
            </a:r>
            <a:r>
              <a:rPr lang="fr-FR" sz="3100" dirty="0" smtClean="0"/>
              <a:t>sections identifiées dans les carottages</a:t>
            </a:r>
            <a:endParaRPr lang="fr-FR" sz="31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1820" y="1718810"/>
            <a:ext cx="4314095" cy="5052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1781690" y="1313765"/>
            <a:ext cx="63457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2  -  Du PR 40+019 au PR 41+300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01570" y="2258870"/>
            <a:ext cx="19802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tx1"/>
                </a:solidFill>
              </a:rPr>
              <a:t>Structure GNT + BB + EME</a:t>
            </a:r>
            <a:endParaRPr lang="fr-FR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RN 102 </a:t>
            </a:r>
            <a:r>
              <a:rPr lang="fr-FR" sz="2700" dirty="0" smtClean="0"/>
              <a:t>sections identifiées dans les carottages</a:t>
            </a:r>
            <a:endParaRPr lang="fr-FR" sz="2700" dirty="0"/>
          </a:p>
        </p:txBody>
      </p:sp>
      <p:sp>
        <p:nvSpPr>
          <p:cNvPr id="5" name="ZoneTexte 4"/>
          <p:cNvSpPr txBox="1"/>
          <p:nvPr/>
        </p:nvSpPr>
        <p:spPr>
          <a:xfrm>
            <a:off x="1435608" y="1417638"/>
            <a:ext cx="6736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3  - Du PR 41+300 au PR 43+600 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881590" y="2258870"/>
            <a:ext cx="17101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tx1"/>
                </a:solidFill>
              </a:rPr>
              <a:t>Structure GNT  + BB</a:t>
            </a:r>
            <a:endParaRPr lang="fr-FR" sz="2000" dirty="0">
              <a:solidFill>
                <a:schemeClr val="tx1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3176845" y="5499230"/>
            <a:ext cx="225025" cy="1800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6755" y="1817747"/>
            <a:ext cx="5492777" cy="5005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Ellipse 10"/>
          <p:cNvSpPr/>
          <p:nvPr/>
        </p:nvSpPr>
        <p:spPr>
          <a:xfrm>
            <a:off x="2816805" y="5544235"/>
            <a:ext cx="360040" cy="2700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2366755" y="1817748"/>
            <a:ext cx="1170130" cy="26110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RN 102 </a:t>
            </a:r>
            <a:r>
              <a:rPr lang="fr-FR" sz="2700" dirty="0" smtClean="0"/>
              <a:t>sections identifiées dans les carottages</a:t>
            </a:r>
            <a:endParaRPr lang="fr-FR" sz="27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1710" y="1943835"/>
            <a:ext cx="6088418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1435608" y="1417638"/>
            <a:ext cx="68718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4  - Du PR 43+600 au PR 44+799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41530" y="2348880"/>
            <a:ext cx="14401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tx1"/>
                </a:solidFill>
              </a:rPr>
              <a:t>Structure avec </a:t>
            </a:r>
            <a:r>
              <a:rPr lang="fr-FR" sz="2000" dirty="0" err="1" smtClean="0">
                <a:solidFill>
                  <a:schemeClr val="tx1"/>
                </a:solidFill>
              </a:rPr>
              <a:t>GPZc</a:t>
            </a:r>
            <a:r>
              <a:rPr lang="fr-FR" sz="2000" dirty="0" smtClean="0">
                <a:solidFill>
                  <a:schemeClr val="tx1"/>
                </a:solidFill>
              </a:rPr>
              <a:t> et BB</a:t>
            </a:r>
            <a:endParaRPr lang="fr-FR" sz="2000" dirty="0">
              <a:solidFill>
                <a:schemeClr val="tx1"/>
              </a:solidFill>
            </a:endParaRPr>
          </a:p>
        </p:txBody>
      </p:sp>
      <p:sp>
        <p:nvSpPr>
          <p:cNvPr id="7" name="Organigramme : Connecteur 6"/>
          <p:cNvSpPr/>
          <p:nvPr/>
        </p:nvSpPr>
        <p:spPr>
          <a:xfrm>
            <a:off x="2771800" y="5679249"/>
            <a:ext cx="360039" cy="180021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   Carottage C1</a:t>
            </a:r>
            <a:endParaRPr lang="fr-FR" dirty="0"/>
          </a:p>
        </p:txBody>
      </p:sp>
      <p:sp>
        <p:nvSpPr>
          <p:cNvPr id="17" name="Rectangle 16"/>
          <p:cNvSpPr/>
          <p:nvPr/>
        </p:nvSpPr>
        <p:spPr>
          <a:xfrm>
            <a:off x="6012160" y="3474005"/>
            <a:ext cx="1035115" cy="1800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25" y="1417638"/>
            <a:ext cx="8696325" cy="4891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Connecteur droit avec flèche 8"/>
          <p:cNvCxnSpPr/>
          <p:nvPr/>
        </p:nvCxnSpPr>
        <p:spPr>
          <a:xfrm>
            <a:off x="3761910" y="4644135"/>
            <a:ext cx="810090" cy="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926595" y="3789040"/>
            <a:ext cx="630070" cy="5400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  diagnostic C1</a:t>
            </a:r>
            <a:endParaRPr lang="fr-F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87" y="1915434"/>
            <a:ext cx="8699463" cy="448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Modélisation C1</a:t>
            </a:r>
            <a:endParaRPr lang="fr-FR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573" y="2348880"/>
            <a:ext cx="3654193" cy="3707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1930" y="2348880"/>
            <a:ext cx="4991758" cy="3875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Connecteur droit avec flèche 9"/>
          <p:cNvCxnSpPr/>
          <p:nvPr/>
        </p:nvCxnSpPr>
        <p:spPr>
          <a:xfrm flipV="1">
            <a:off x="3813766" y="4059070"/>
            <a:ext cx="1208284" cy="67507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  Carottage C2</a:t>
            </a:r>
            <a:endParaRPr lang="fr-F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555" y="1223755"/>
            <a:ext cx="8093999" cy="5471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 diagnostic C2</a:t>
            </a:r>
            <a:endParaRPr lang="fr-F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003453"/>
            <a:ext cx="8682930" cy="4271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366755" y="2213865"/>
            <a:ext cx="720080" cy="40611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4617005" y="2213865"/>
            <a:ext cx="720080" cy="22502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6867255" y="4014065"/>
            <a:ext cx="720080" cy="4500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 modélisation C2</a:t>
            </a:r>
            <a:endParaRPr lang="fr-FR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504" y="2078849"/>
            <a:ext cx="3506593" cy="3461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3097" y="2078849"/>
            <a:ext cx="5300808" cy="3780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Connecteur droit avec flèche 10"/>
          <p:cNvCxnSpPr/>
          <p:nvPr/>
        </p:nvCxnSpPr>
        <p:spPr>
          <a:xfrm flipH="1">
            <a:off x="296525" y="3293985"/>
            <a:ext cx="4500500" cy="11251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H="1">
            <a:off x="2456765" y="3609020"/>
            <a:ext cx="2340260" cy="13051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Chaque carottage est ainsi modélisé en prenant en compte :</a:t>
            </a:r>
          </a:p>
          <a:p>
            <a:pPr lvl="1"/>
            <a:r>
              <a:rPr lang="fr-FR" dirty="0" smtClean="0"/>
              <a:t>La nature et l’épaisseur du matériau</a:t>
            </a:r>
          </a:p>
          <a:p>
            <a:pPr lvl="1"/>
            <a:r>
              <a:rPr lang="fr-FR" dirty="0" smtClean="0"/>
              <a:t>L’année de mise en œuvre de la couche</a:t>
            </a:r>
          </a:p>
          <a:p>
            <a:pPr lvl="1"/>
            <a:r>
              <a:rPr lang="fr-FR" dirty="0" smtClean="0"/>
              <a:t>L’état du matériau décrit par l’opérateur </a:t>
            </a:r>
          </a:p>
          <a:p>
            <a:pPr lvl="1"/>
            <a:r>
              <a:rPr lang="fr-FR" dirty="0" smtClean="0"/>
              <a:t>La qualité des interfaces</a:t>
            </a:r>
            <a:endParaRPr lang="fr-FR" dirty="0"/>
          </a:p>
        </p:txBody>
      </p:sp>
    </p:spTree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  Carottage C3</a:t>
            </a:r>
            <a:endParaRPr lang="fr-F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9751" y="1447800"/>
            <a:ext cx="6870048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rganigramme : Jonction de sommaire 3"/>
          <p:cNvSpPr/>
          <p:nvPr/>
        </p:nvSpPr>
        <p:spPr>
          <a:xfrm>
            <a:off x="3311861" y="5229201"/>
            <a:ext cx="360000" cy="360000"/>
          </a:xfrm>
          <a:prstGeom prst="flowChartSummingJunction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Recherche de solutions conformes au cahier des charges</a:t>
            </a:r>
          </a:p>
          <a:p>
            <a:pPr lvl="1"/>
            <a:r>
              <a:rPr lang="fr-FR" dirty="0" smtClean="0"/>
              <a:t>Durée de vie calculée &gt; 20 ans</a:t>
            </a:r>
          </a:p>
          <a:p>
            <a:pPr lvl="1"/>
            <a:r>
              <a:rPr lang="fr-FR" dirty="0" smtClean="0"/>
              <a:t>Remise à niveau en matériaux bitumineux </a:t>
            </a:r>
          </a:p>
          <a:p>
            <a:pPr lvl="1"/>
            <a:r>
              <a:rPr lang="fr-FR" dirty="0" smtClean="0"/>
              <a:t>Seuil actuel à maintenir </a:t>
            </a:r>
          </a:p>
          <a:p>
            <a:pPr lvl="1"/>
            <a:r>
              <a:rPr lang="fr-FR" dirty="0" smtClean="0"/>
              <a:t>Couche de roulement en BBSG (6cm)</a:t>
            </a:r>
            <a:endParaRPr lang="fr-FR" dirty="0"/>
          </a:p>
        </p:txBody>
      </p:sp>
    </p:spTree>
  </p:cSld>
  <p:clrMapOvr>
    <a:masterClrMapping/>
  </p:clrMapOvr>
  <p:transition spd="slow">
    <p:wip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   Solutions zone 1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961710" y="6174305"/>
            <a:ext cx="6390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tx1"/>
                </a:solidFill>
              </a:rPr>
              <a:t>C1 à C9 du PR 38+859 au PR 40+019 </a:t>
            </a:r>
            <a:endParaRPr lang="fr-FR" sz="20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6565" y="1178750"/>
            <a:ext cx="8277123" cy="3657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6565" y="2393885"/>
            <a:ext cx="8278393" cy="344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656565" y="4059070"/>
            <a:ext cx="8277123" cy="13051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6585" y="274638"/>
            <a:ext cx="7875875" cy="1039127"/>
          </a:xfrm>
        </p:spPr>
        <p:txBody>
          <a:bodyPr/>
          <a:lstStyle/>
          <a:p>
            <a:r>
              <a:rPr lang="fr-FR" dirty="0" smtClean="0"/>
              <a:t>RN 102   zone 2 en GNT +EME</a:t>
            </a:r>
            <a:endParaRPr lang="fr-F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6686" y="2445018"/>
            <a:ext cx="5085564" cy="426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6686" y="1417639"/>
            <a:ext cx="5085564" cy="247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4469" y="3895499"/>
            <a:ext cx="1512217" cy="2962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6912259" y="1628800"/>
            <a:ext cx="19352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tx1"/>
                </a:solidFill>
              </a:rPr>
              <a:t>C10 à C15</a:t>
            </a:r>
          </a:p>
          <a:p>
            <a:r>
              <a:rPr lang="fr-FR" sz="2000" dirty="0" smtClean="0">
                <a:solidFill>
                  <a:schemeClr val="tx1"/>
                </a:solidFill>
              </a:rPr>
              <a:t>   PR 40+019   au                PR 41+300</a:t>
            </a:r>
            <a:endParaRPr lang="fr-FR" sz="20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4469" y="3895499"/>
            <a:ext cx="6597781" cy="7036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639"/>
            <a:ext cx="6871807" cy="36405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RN 102  zone 3 en BB</a:t>
            </a:r>
            <a:endParaRPr lang="fr-FR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626" y="3669350"/>
            <a:ext cx="1619959" cy="2810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7722351" y="1448780"/>
            <a:ext cx="12151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tx1"/>
                </a:solidFill>
              </a:rPr>
              <a:t>C16 à C21</a:t>
            </a:r>
          </a:p>
          <a:p>
            <a:endParaRPr lang="fr-FR" sz="2000" dirty="0" smtClean="0">
              <a:solidFill>
                <a:schemeClr val="tx1"/>
              </a:solidFill>
            </a:endParaRPr>
          </a:p>
          <a:p>
            <a:r>
              <a:rPr lang="fr-FR" sz="2000" dirty="0" smtClean="0">
                <a:solidFill>
                  <a:schemeClr val="tx1"/>
                </a:solidFill>
              </a:rPr>
              <a:t>  PR 41+300 au       PR 43+600</a:t>
            </a:r>
            <a:endParaRPr lang="fr-FR" sz="20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2585" y="1043735"/>
            <a:ext cx="6014780" cy="4319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42585" y="3669350"/>
            <a:ext cx="6014780" cy="298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222626" y="4464115"/>
            <a:ext cx="7634739" cy="15301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RN 102  zone 4 en </a:t>
            </a:r>
            <a:r>
              <a:rPr lang="fr-FR" dirty="0" err="1" smtClean="0"/>
              <a:t>GPZc</a:t>
            </a:r>
            <a:endParaRPr lang="fr-F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1580" y="2464885"/>
            <a:ext cx="8142870" cy="4263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1580" y="1073140"/>
            <a:ext cx="8142108" cy="2792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559" y="3865500"/>
            <a:ext cx="1564268" cy="2713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0" y="1341500"/>
            <a:ext cx="128663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tx1"/>
                </a:solidFill>
              </a:rPr>
              <a:t>C22</a:t>
            </a:r>
          </a:p>
          <a:p>
            <a:r>
              <a:rPr lang="fr-FR" sz="2000" dirty="0" smtClean="0">
                <a:solidFill>
                  <a:schemeClr val="tx1"/>
                </a:solidFill>
              </a:rPr>
              <a:t>à C30 </a:t>
            </a:r>
          </a:p>
          <a:p>
            <a:r>
              <a:rPr lang="fr-FR" sz="2000" dirty="0" smtClean="0">
                <a:solidFill>
                  <a:schemeClr val="tx1"/>
                </a:solidFill>
              </a:rPr>
              <a:t>  PR 43+600 à PR 44+799</a:t>
            </a:r>
            <a:endParaRPr lang="fr-FR" sz="20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9559" y="5409220"/>
            <a:ext cx="8943247" cy="13191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86635" y="1447800"/>
            <a:ext cx="7647053" cy="4800600"/>
          </a:xfrm>
        </p:spPr>
        <p:txBody>
          <a:bodyPr>
            <a:normAutofit/>
          </a:bodyPr>
          <a:lstStyle/>
          <a:p>
            <a:r>
              <a:rPr lang="fr-FR" dirty="0" smtClean="0"/>
              <a:t>La qualité des données collectées a été essentielle dans cette étude</a:t>
            </a:r>
          </a:p>
          <a:p>
            <a:r>
              <a:rPr lang="fr-FR" dirty="0" smtClean="0"/>
              <a:t>Les </a:t>
            </a:r>
            <a:r>
              <a:rPr lang="fr-FR" dirty="0" smtClean="0"/>
              <a:t>solutions de conception proposées sont encadrées en rouge sur les quatre </a:t>
            </a:r>
            <a:r>
              <a:rPr lang="fr-FR" dirty="0" smtClean="0"/>
              <a:t>zones</a:t>
            </a:r>
          </a:p>
          <a:p>
            <a:r>
              <a:rPr lang="fr-FR" dirty="0" smtClean="0"/>
              <a:t>L’étude </a:t>
            </a:r>
            <a:r>
              <a:rPr lang="fr-FR" dirty="0" smtClean="0"/>
              <a:t>permet d’avoir un dialogue constructif avec le maître d’œuvre en fonction de sa stratégie sur cet </a:t>
            </a:r>
            <a:r>
              <a:rPr lang="fr-FR" dirty="0" smtClean="0"/>
              <a:t>itinéraire et ainsi de choisir la solution appropriée</a:t>
            </a:r>
          </a:p>
        </p:txBody>
      </p:sp>
    </p:spTree>
  </p:cSld>
  <p:clrMapOvr>
    <a:masterClrMapping/>
  </p:clrMapOvr>
  <p:transition spd="slow">
    <p:wip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spDef>
      <a:spPr>
        <a:noFill/>
        <a:ln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26326</TotalTime>
  <Words>965</Words>
  <Application>Microsoft Office PowerPoint</Application>
  <PresentationFormat>Affichage à l'écran (4:3)</PresentationFormat>
  <Paragraphs>195</Paragraphs>
  <Slides>95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95</vt:i4>
      </vt:variant>
    </vt:vector>
  </HeadingPairs>
  <TitlesOfParts>
    <vt:vector size="96" baseType="lpstr">
      <vt:lpstr>Solstice</vt:lpstr>
      <vt:lpstr>ERASMUS</vt:lpstr>
      <vt:lpstr>Plan de situation RN 102</vt:lpstr>
      <vt:lpstr>Situation de l’étude</vt:lpstr>
      <vt:lpstr>RN 102</vt:lpstr>
      <vt:lpstr>RN 102</vt:lpstr>
      <vt:lpstr>RN 102</vt:lpstr>
      <vt:lpstr>RN 102  PR 38+892 Carottage C1</vt:lpstr>
      <vt:lpstr>RN 102    PR 39+000</vt:lpstr>
      <vt:lpstr>RN 102  Carottage C3</vt:lpstr>
      <vt:lpstr>RN 102   Carottage C5</vt:lpstr>
      <vt:lpstr>RN 102    carottage C6</vt:lpstr>
      <vt:lpstr>RN 102</vt:lpstr>
      <vt:lpstr>RN 102</vt:lpstr>
      <vt:lpstr>RN 102</vt:lpstr>
      <vt:lpstr>RN 102  Carottage C7</vt:lpstr>
      <vt:lpstr>RN 102</vt:lpstr>
      <vt:lpstr>RN 102</vt:lpstr>
      <vt:lpstr>RN 102    Carottage C8</vt:lpstr>
      <vt:lpstr>RN 102  carottage C9</vt:lpstr>
      <vt:lpstr>RN 102  PR 40+000</vt:lpstr>
      <vt:lpstr>RN 102</vt:lpstr>
      <vt:lpstr>RN 102</vt:lpstr>
      <vt:lpstr>RN 102  Carottage C11</vt:lpstr>
      <vt:lpstr>RN 102</vt:lpstr>
      <vt:lpstr>RN 102</vt:lpstr>
      <vt:lpstr>RN 102</vt:lpstr>
      <vt:lpstr>RN 102   Carottage C13</vt:lpstr>
      <vt:lpstr>RN 102   PR 41+000</vt:lpstr>
      <vt:lpstr>RN 102</vt:lpstr>
      <vt:lpstr>RN 102  Carottage C15</vt:lpstr>
      <vt:lpstr>RN 102 entre C15 et C16</vt:lpstr>
      <vt:lpstr>RN 102  entre C15 et C16</vt:lpstr>
      <vt:lpstr>RN 102  Carottage C16</vt:lpstr>
      <vt:lpstr>RN 102</vt:lpstr>
      <vt:lpstr>RN 102  -  PR 42+000</vt:lpstr>
      <vt:lpstr>RN 102  carottage C17</vt:lpstr>
      <vt:lpstr>RN 102</vt:lpstr>
      <vt:lpstr>RN 102 (section à 3 voies)</vt:lpstr>
      <vt:lpstr>RN 102</vt:lpstr>
      <vt:lpstr>RN 102  Carottage C19</vt:lpstr>
      <vt:lpstr>RN 102</vt:lpstr>
      <vt:lpstr>RN 102  - PR 43+000</vt:lpstr>
      <vt:lpstr>RN 102  Carottage C20</vt:lpstr>
      <vt:lpstr>RN 102  - Carottage C21</vt:lpstr>
      <vt:lpstr>RN 102  carottage C22</vt:lpstr>
      <vt:lpstr>RN 102</vt:lpstr>
      <vt:lpstr>RN 102  Carottage C23</vt:lpstr>
      <vt:lpstr>RN 102 Carottage  C24</vt:lpstr>
      <vt:lpstr>RN 102  Carottage C25</vt:lpstr>
      <vt:lpstr>RN 102   -  PR 44+000</vt:lpstr>
      <vt:lpstr>RN  102  -  Carottage C26</vt:lpstr>
      <vt:lpstr>RN 102   Carottage C27</vt:lpstr>
      <vt:lpstr>RN 102  Carottage C28</vt:lpstr>
      <vt:lpstr>RN 102 Carottage C29</vt:lpstr>
      <vt:lpstr>RN 102    Carottage C30</vt:lpstr>
      <vt:lpstr>RN 102</vt:lpstr>
      <vt:lpstr>RN 102</vt:lpstr>
      <vt:lpstr>Historique des données</vt:lpstr>
      <vt:lpstr>Historique des données</vt:lpstr>
      <vt:lpstr>Historique des données</vt:lpstr>
      <vt:lpstr>Historique des données</vt:lpstr>
      <vt:lpstr>Historique des données</vt:lpstr>
      <vt:lpstr>Historique des données</vt:lpstr>
      <vt:lpstr>RN 102   trafic 2017</vt:lpstr>
      <vt:lpstr>RN 102 </vt:lpstr>
      <vt:lpstr>RN 102   investigations</vt:lpstr>
      <vt:lpstr>RN 102</vt:lpstr>
      <vt:lpstr>RN 102</vt:lpstr>
      <vt:lpstr>RN 102</vt:lpstr>
      <vt:lpstr>RN 102 saisie des déflexions dans Erasmus</vt:lpstr>
      <vt:lpstr>La déflexion</vt:lpstr>
      <vt:lpstr>RN 102 saisie des dégradations</vt:lpstr>
      <vt:lpstr>Les dégradations</vt:lpstr>
      <vt:lpstr>RN 102   Saisie des carottages dans Erasmus</vt:lpstr>
      <vt:lpstr>RN 102 sol support </vt:lpstr>
      <vt:lpstr>RN 102  Sol</vt:lpstr>
      <vt:lpstr>RN 102</vt:lpstr>
      <vt:lpstr>RN 102 Implantation des carottages</vt:lpstr>
      <vt:lpstr>RN 102 sections identifiées dans les carottages</vt:lpstr>
      <vt:lpstr>RN 102 sections identifiées dans les carottages</vt:lpstr>
      <vt:lpstr>RN 102 sections identifiées dans les carottages</vt:lpstr>
      <vt:lpstr>RN 102 sections identifiées dans les carottages</vt:lpstr>
      <vt:lpstr>RN 102   Carottage C1</vt:lpstr>
      <vt:lpstr>RN 102  diagnostic C1</vt:lpstr>
      <vt:lpstr>Modélisation C1</vt:lpstr>
      <vt:lpstr>RN 102  Carottage C2</vt:lpstr>
      <vt:lpstr>RN 102 diagnostic C2</vt:lpstr>
      <vt:lpstr>RN 102 modélisation C2</vt:lpstr>
      <vt:lpstr>RN 102</vt:lpstr>
      <vt:lpstr>RN 102 </vt:lpstr>
      <vt:lpstr>RN 102   Solutions zone 1</vt:lpstr>
      <vt:lpstr>RN 102   zone 2 en GNT +EME</vt:lpstr>
      <vt:lpstr>RN 102  zone 3 en BB</vt:lpstr>
      <vt:lpstr>RN 102  zone 4 en GPZc</vt:lpstr>
      <vt:lpstr>Conclusions </vt:lpstr>
    </vt:vector>
  </TitlesOfParts>
  <Company>Conseil Général du Finistère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Valerie</dc:creator>
  <cp:lastModifiedBy>Pierre  GOURLIN</cp:lastModifiedBy>
  <cp:revision>911</cp:revision>
  <cp:lastPrinted>2015-03-24T09:13:13Z</cp:lastPrinted>
  <dcterms:created xsi:type="dcterms:W3CDTF">2004-03-22T09:00:28Z</dcterms:created>
  <dcterms:modified xsi:type="dcterms:W3CDTF">2022-01-26T11:28:44Z</dcterms:modified>
</cp:coreProperties>
</file>