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1" r:id="rId3"/>
    <p:sldId id="422" r:id="rId4"/>
    <p:sldId id="577" r:id="rId5"/>
    <p:sldId id="560" r:id="rId6"/>
    <p:sldId id="424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78" r:id="rId16"/>
    <p:sldId id="569" r:id="rId17"/>
    <p:sldId id="579" r:id="rId18"/>
    <p:sldId id="570" r:id="rId19"/>
    <p:sldId id="571" r:id="rId20"/>
    <p:sldId id="580" r:id="rId21"/>
    <p:sldId id="576" r:id="rId22"/>
    <p:sldId id="549" r:id="rId23"/>
    <p:sldId id="479" r:id="rId24"/>
    <p:sldId id="480" r:id="rId25"/>
    <p:sldId id="481" r:id="rId26"/>
    <p:sldId id="482" r:id="rId27"/>
    <p:sldId id="483" r:id="rId28"/>
    <p:sldId id="484" r:id="rId29"/>
    <p:sldId id="478" r:id="rId30"/>
    <p:sldId id="426" r:id="rId31"/>
    <p:sldId id="485" r:id="rId32"/>
    <p:sldId id="486" r:id="rId33"/>
    <p:sldId id="487" r:id="rId34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936" y="67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22799" y="1178750"/>
            <a:ext cx="63905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Présentation des principes d’utilisation du système expert ERASMUS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Avec notamment la prise en compte des trafics de la norme NFP98-086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trafic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5" y="3698900"/>
            <a:ext cx="710605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système interprète les essais normalisés français : déflexion, modules, caractérisation des matériaux, carottage …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essais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3994395"/>
            <a:ext cx="6586633" cy="15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Pour les laboratoires, le carottage est un élément indispensable pour analyser, confirmer et concevoir la chaussée.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essais</a:t>
            </a:r>
            <a:endParaRPr lang="fr-FR" dirty="0"/>
          </a:p>
        </p:txBody>
      </p:sp>
      <p:pic>
        <p:nvPicPr>
          <p:cNvPr id="8" name="Picture 2" descr="C:\Users\Valerie\Documents Valérie\FORUMS\ERASMUS\ERASMUS 13 (Déc 2014)\Images\Anim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30" y="3879050"/>
            <a:ext cx="6055246" cy="14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>
          <a:xfrm>
            <a:off x="914400" y="1673805"/>
            <a:ext cx="7772400" cy="4345995"/>
          </a:xfrm>
        </p:spPr>
        <p:txBody>
          <a:bodyPr/>
          <a:lstStyle/>
          <a:p>
            <a:r>
              <a:rPr lang="fr-FR" dirty="0" smtClean="0"/>
              <a:t>La prise en compte des dégradations permet d’optimiser et de fiabiliser les solutions de travaux qui seront proposées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Les dégradations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43" y="3203975"/>
            <a:ext cx="5400000" cy="27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ERASMUS analyse le comportement passé de la chaussée pour identifier l’origine des défauts constatés.</a:t>
            </a: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diagnostic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74" y="2674215"/>
            <a:ext cx="5013849" cy="3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conception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En fonction du diagnostic obtenu et du cahier des charges, 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le module Conception d’ERASMUS propose des solutions de travaux variées,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respectant les normes françaises de l’entretien et de la réhabilitation.</a:t>
            </a: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conception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/>
          <a:stretch/>
        </p:blipFill>
        <p:spPr bwMode="auto">
          <a:xfrm>
            <a:off x="1421650" y="2618911"/>
            <a:ext cx="6300700" cy="346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8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section d’étude: Concept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83567" y="2888940"/>
            <a:ext cx="7983888" cy="2736626"/>
          </a:xfrm>
        </p:spPr>
        <p:txBody>
          <a:bodyPr/>
          <a:lstStyle/>
          <a:p>
            <a:r>
              <a:rPr lang="fr-FR" dirty="0" smtClean="0"/>
              <a:t>Prendre en compte l’hétérogénéité longitudinale et transversale des structures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Faire des carottes (points de contrôle) bien implantés : représentatives de la section</a:t>
            </a:r>
          </a:p>
          <a:p>
            <a:endParaRPr lang="fr-FR" sz="3200" dirty="0" smtClean="0"/>
          </a:p>
          <a:p>
            <a:r>
              <a:rPr lang="fr-FR" sz="3200" dirty="0" smtClean="0"/>
              <a:t>Prendre en compte toutes les carottes</a:t>
            </a:r>
          </a:p>
          <a:p>
            <a:endParaRPr lang="fr-FR" sz="3200" dirty="0" smtClean="0"/>
          </a:p>
          <a:p>
            <a:r>
              <a:rPr lang="fr-FR" sz="3200" dirty="0" smtClean="0"/>
              <a:t>Faire le lien entre carotte (Structure et son état), dégradations et déflexion.</a:t>
            </a:r>
            <a:endParaRPr lang="fr-FR" sz="28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16705" y="274638"/>
            <a:ext cx="6840760" cy="114300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Les données de la section d’étude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521550" y="603386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 anchorCtr="0"/>
          <a:lstStyle>
            <a:defPPr>
              <a:defRPr lang="fr-FR"/>
            </a:defPPr>
            <a:lvl1pPr algn="ct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Les sections d’étude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8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\\TWS-SERVEUR\documents\valerie.cambert\FORUMS\ERASMUS\ERASMUS 12 (Juin 2014)\ER12_Envo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3676918"/>
            <a:ext cx="4455495" cy="13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 peu d’histoire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202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Principe d’analyse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521550" y="603386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 anchorCtr="0"/>
          <a:lstStyle>
            <a:defPPr>
              <a:defRPr lang="fr-FR"/>
            </a:defPPr>
            <a:lvl1pPr algn="ct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Les sections d’étude </a:t>
            </a:r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705340" y="1583794"/>
            <a:ext cx="7560320" cy="409545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200" dirty="0" smtClean="0"/>
              <a:t>Définir des solutions de travaux de façon automatique ou manuelle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200" dirty="0" smtClean="0"/>
              <a:t>Analyser ces solutions sur chaque point de contrôle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200" dirty="0" smtClean="0"/>
              <a:t>Exploiter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36860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521550" y="1313765"/>
            <a:ext cx="8165250" cy="470603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Choisir la/les solution(s) le(s) plus adaptée(s)</a:t>
            </a:r>
          </a:p>
          <a:p>
            <a:r>
              <a:rPr lang="fr-FR" sz="2800" b="1" dirty="0" smtClean="0"/>
              <a:t>Détecter les points singuliers</a:t>
            </a:r>
            <a:endParaRPr lang="fr-FR" sz="2800" b="1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Exploitation des résultats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521550" y="603386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 anchorCtr="0"/>
          <a:lstStyle>
            <a:defPPr>
              <a:defRPr lang="fr-FR"/>
            </a:defPPr>
            <a:lvl1pPr algn="ct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/>
              <a:t>Les sections d’étude</a:t>
            </a:r>
            <a:endParaRPr lang="fr-FR" dirty="0"/>
          </a:p>
        </p:txBody>
      </p:sp>
      <p:pic>
        <p:nvPicPr>
          <p:cNvPr id="9" name="Picture 3" descr="C:\Users\Valerie\Documents Valérie\FORUMS\ERASMUS\ERASMUS 13 (Déc 2014)\Illustrations\SEG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/>
          <a:stretch/>
        </p:blipFill>
        <p:spPr bwMode="auto">
          <a:xfrm>
            <a:off x="1466655" y="2393880"/>
            <a:ext cx="6974815" cy="36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modules techniques : E-</a:t>
            </a:r>
            <a:r>
              <a:rPr lang="fr-FR" dirty="0" err="1" smtClean="0"/>
              <a:t>tools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3994395"/>
            <a:ext cx="6586633" cy="15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E-Tools : La base Climat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E-Tools : La base Matériau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8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E-Tools : La base Technique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E-Tools : La base Trafic – Volumes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E-Tools : La base Trafic – Types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4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E-Tools : La base Trafic – Essieux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5" y="274638"/>
            <a:ext cx="7101789" cy="1143000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E-Tools : Les bases de paramétrage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05685"/>
            <a:ext cx="5600700" cy="1238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flipH="1">
            <a:off x="4752021" y="2753925"/>
            <a:ext cx="810090" cy="12601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2638673" y="3254670"/>
            <a:ext cx="2188026" cy="226975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Nommer</a:t>
            </a:r>
          </a:p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Ajouter</a:t>
            </a:r>
          </a:p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Supprimer</a:t>
            </a:r>
          </a:p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Exporter</a:t>
            </a:r>
          </a:p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Importer</a:t>
            </a:r>
          </a:p>
          <a:p>
            <a:pPr algn="r"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Editer</a:t>
            </a:r>
            <a:endParaRPr lang="fr-FR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752021" y="2753925"/>
            <a:ext cx="1080120" cy="171019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4760846" y="2753925"/>
            <a:ext cx="1296319" cy="211523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4760846" y="2753925"/>
            <a:ext cx="1566349" cy="252028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4752021" y="2753925"/>
            <a:ext cx="1800200" cy="297033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760846" y="2732435"/>
            <a:ext cx="126189" cy="81009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611559" y="1718810"/>
            <a:ext cx="8415936" cy="396044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accent2"/>
                </a:solidFill>
              </a:rPr>
              <a:t>1968 : </a:t>
            </a:r>
            <a:r>
              <a:rPr lang="fr-FR" sz="3200" dirty="0" smtClean="0">
                <a:solidFill>
                  <a:schemeClr val="accent2"/>
                </a:solidFill>
              </a:rPr>
              <a:t>Mise en place du dimensionnement rationnel des chaussées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accent2"/>
                </a:solidFill>
              </a:rPr>
              <a:t>1978 : </a:t>
            </a:r>
            <a:r>
              <a:rPr lang="fr-FR" sz="3200" dirty="0" smtClean="0">
                <a:solidFill>
                  <a:schemeClr val="accent2"/>
                </a:solidFill>
              </a:rPr>
              <a:t>Guide technique de «Dimensionnement des renforcements des chaussées souples»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accent2"/>
                </a:solidFill>
              </a:rPr>
              <a:t>1985 : </a:t>
            </a:r>
            <a:r>
              <a:rPr lang="fr-FR" sz="3200" dirty="0" smtClean="0">
                <a:solidFill>
                  <a:schemeClr val="accent2"/>
                </a:solidFill>
              </a:rPr>
              <a:t>Note pour l’utilisation du programme ALIZE et </a:t>
            </a:r>
            <a:r>
              <a:rPr lang="fr-FR" sz="3200" dirty="0" smtClean="0"/>
              <a:t>premiers pas d’ERASMUS</a:t>
            </a:r>
            <a:endParaRPr lang="fr-FR" sz="32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Un peu d’histoire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E-Tools : Les référentiels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23755"/>
            <a:ext cx="83883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E-Tools : Le référentiel courant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La configuration d’Erasmus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01800"/>
            <a:ext cx="73215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Les bases de prix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configuration d’Erasmus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900"/>
            <a:ext cx="5275837" cy="40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617366" y="2168860"/>
            <a:ext cx="3410129" cy="216023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Définir les prix</a:t>
            </a:r>
          </a:p>
          <a:p>
            <a:pPr fontAlgn="auto">
              <a:spcAft>
                <a:spcPts val="0"/>
              </a:spcAft>
            </a:pPr>
            <a:endParaRPr lang="fr-FR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Choisir les techniques à utiliser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09600" y="3744035"/>
            <a:ext cx="5007766" cy="360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113483" y="2483895"/>
            <a:ext cx="2583642" cy="69246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Les bases de prix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configuration d’Erasmus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900"/>
            <a:ext cx="5275837" cy="40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617366" y="2168860"/>
            <a:ext cx="3410129" cy="216023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</a:rPr>
              <a:t>Choisir la base de prix à utiliser</a:t>
            </a:r>
          </a:p>
          <a:p>
            <a:pPr fontAlgn="auto">
              <a:spcAft>
                <a:spcPts val="0"/>
              </a:spcAft>
            </a:pPr>
            <a:endParaRPr lang="fr-FR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Ajouter/Supprimer</a:t>
            </a:r>
          </a:p>
          <a:p>
            <a:pPr fontAlgn="auto">
              <a:spcAft>
                <a:spcPts val="0"/>
              </a:spcAft>
            </a:pPr>
            <a:r>
              <a:rPr lang="fr-F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Une base de prix</a:t>
            </a:r>
          </a:p>
          <a:p>
            <a:pPr fontAlgn="auto">
              <a:spcAft>
                <a:spcPts val="0"/>
              </a:spcAft>
            </a:pPr>
            <a:endParaRPr lang="fr-FR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536885" y="1988840"/>
            <a:ext cx="2080481" cy="175519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405304" y="1988840"/>
            <a:ext cx="1291821" cy="49505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611559" y="1718810"/>
            <a:ext cx="8415936" cy="4572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2"/>
                </a:solidFill>
              </a:rPr>
              <a:t>1986 : </a:t>
            </a:r>
            <a:r>
              <a:rPr lang="fr-FR" sz="2800" dirty="0" smtClean="0">
                <a:solidFill>
                  <a:schemeClr val="accent2"/>
                </a:solidFill>
              </a:rPr>
              <a:t>ERASMUS-CS pour les chaussées souples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2"/>
                </a:solidFill>
              </a:rPr>
              <a:t>1990 : </a:t>
            </a:r>
            <a:r>
              <a:rPr lang="fr-FR" sz="2800" dirty="0" smtClean="0">
                <a:solidFill>
                  <a:schemeClr val="accent2"/>
                </a:solidFill>
              </a:rPr>
              <a:t>ERASMUS-GB pour les chaussées bitumineuses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2"/>
                </a:solidFill>
              </a:rPr>
              <a:t>1996 : </a:t>
            </a:r>
            <a:r>
              <a:rPr lang="fr-FR" sz="2800" dirty="0" smtClean="0">
                <a:solidFill>
                  <a:schemeClr val="accent2"/>
                </a:solidFill>
              </a:rPr>
              <a:t>ERASMUS-GH pour les chaussées hydrauliques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2"/>
                </a:solidFill>
              </a:rPr>
              <a:t>2011 : </a:t>
            </a:r>
            <a:r>
              <a:rPr lang="fr-FR" sz="2800" dirty="0" smtClean="0">
                <a:solidFill>
                  <a:schemeClr val="accent2"/>
                </a:solidFill>
              </a:rPr>
              <a:t>ERASMUS-CONSTRUCTION norme  NF 98-086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2"/>
                </a:solidFill>
              </a:rPr>
              <a:t>2014 </a:t>
            </a:r>
            <a:r>
              <a:rPr lang="fr-FR" sz="2800" b="1" dirty="0">
                <a:solidFill>
                  <a:schemeClr val="accent2"/>
                </a:solidFill>
              </a:rPr>
              <a:t>: </a:t>
            </a:r>
            <a:r>
              <a:rPr lang="fr-FR" sz="2800" dirty="0" smtClean="0">
                <a:solidFill>
                  <a:schemeClr val="accent2"/>
                </a:solidFill>
              </a:rPr>
              <a:t>ERASMUS-ETUDE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Un peu d’histoire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principes d’ERASMUS</a:t>
            </a:r>
            <a:endParaRPr lang="fr-F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3519010"/>
            <a:ext cx="4664079" cy="11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3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11660" y="274638"/>
            <a:ext cx="7175140" cy="10841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L’architecture d’ERASMUS: Logiciels de calcul et Connaissance des experts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/>
          <a:stretch/>
        </p:blipFill>
        <p:spPr bwMode="auto">
          <a:xfrm>
            <a:off x="1577848" y="1493785"/>
            <a:ext cx="6912587" cy="436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Les principes d’ERASMUS</a:t>
            </a:r>
          </a:p>
        </p:txBody>
      </p:sp>
    </p:spTree>
    <p:extLst>
      <p:ext uri="{BB962C8B-B14F-4D97-AF65-F5344CB8AC3E}">
        <p14:creationId xmlns:p14="http://schemas.microsoft.com/office/powerpoint/2010/main" val="38718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>
          <a:xfrm>
            <a:off x="914400" y="2393884"/>
            <a:ext cx="7772400" cy="3625915"/>
          </a:xfrm>
        </p:spPr>
        <p:txBody>
          <a:bodyPr/>
          <a:lstStyle/>
          <a:p>
            <a:r>
              <a:rPr lang="fr-FR" b="1" dirty="0" smtClean="0"/>
              <a:t>Description</a:t>
            </a:r>
            <a:r>
              <a:rPr lang="fr-FR" dirty="0" smtClean="0"/>
              <a:t> de la chaussée et de son environnement</a:t>
            </a:r>
          </a:p>
          <a:p>
            <a:r>
              <a:rPr lang="fr-FR" b="1" dirty="0" smtClean="0"/>
              <a:t>Diagnostic</a:t>
            </a:r>
            <a:r>
              <a:rPr lang="fr-FR" dirty="0" smtClean="0"/>
              <a:t> de l’état de la chaussée</a:t>
            </a:r>
          </a:p>
          <a:p>
            <a:r>
              <a:rPr lang="fr-FR" b="1" dirty="0" smtClean="0"/>
              <a:t>Conception</a:t>
            </a:r>
            <a:r>
              <a:rPr lang="fr-FR" dirty="0" smtClean="0"/>
              <a:t> des solutions de remise en état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étapes séquentielles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8" y="836712"/>
            <a:ext cx="8116671" cy="1362075"/>
          </a:xfrm>
        </p:spPr>
        <p:txBody>
          <a:bodyPr>
            <a:normAutofit/>
          </a:bodyPr>
          <a:lstStyle/>
          <a:p>
            <a:r>
              <a:rPr lang="fr-FR" dirty="0" smtClean="0"/>
              <a:t>	  </a:t>
            </a:r>
            <a:r>
              <a:rPr lang="fr-FR" b="1" dirty="0" smtClean="0"/>
              <a:t>La description de la chaussée : l’étape primordiale</a:t>
            </a:r>
            <a:endParaRPr lang="fr-FR" b="1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933945"/>
            <a:ext cx="7161112" cy="24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/>
          <p:cNvSpPr>
            <a:spLocks noGrp="1"/>
          </p:cNvSpPr>
          <p:nvPr>
            <p:ph sz="quarter" idx="1"/>
          </p:nvPr>
        </p:nvSpPr>
        <p:spPr>
          <a:xfrm>
            <a:off x="914400" y="1223755"/>
            <a:ext cx="7772400" cy="4796046"/>
          </a:xfrm>
        </p:spPr>
        <p:txBody>
          <a:bodyPr/>
          <a:lstStyle/>
          <a:p>
            <a:r>
              <a:rPr lang="fr-FR" dirty="0" smtClean="0"/>
              <a:t>Parce que son traitement sera différent selon qu’elle se compose de matériaux souples, bitumineux ou hydrauliques.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La structure de la chaussée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729020"/>
            <a:ext cx="6120000" cy="247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2909040"/>
            <a:ext cx="6120000" cy="289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3234677"/>
            <a:ext cx="6120000" cy="28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principes d’ERASMUS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7854</TotalTime>
  <Words>539</Words>
  <Application>Microsoft Office PowerPoint</Application>
  <PresentationFormat>Affichage à l'écran (4:3)</PresentationFormat>
  <Paragraphs>109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Capitaux</vt:lpstr>
      <vt:lpstr>Présentation PowerPoint</vt:lpstr>
      <vt:lpstr>Un peu d’histoire</vt:lpstr>
      <vt:lpstr>Historique</vt:lpstr>
      <vt:lpstr>Historique</vt:lpstr>
      <vt:lpstr>Les principes d’ERASMUS</vt:lpstr>
      <vt:lpstr>L’architecture d’ERASMUS: Logiciels de calcul et Connaissance des experts</vt:lpstr>
      <vt:lpstr>3 étapes séquentielles</vt:lpstr>
      <vt:lpstr>   La description de la chaussée : l’étape primordiale</vt:lpstr>
      <vt:lpstr>La structure de la chaussée</vt:lpstr>
      <vt:lpstr>Le trafic</vt:lpstr>
      <vt:lpstr>Les essais</vt:lpstr>
      <vt:lpstr>Les essais</vt:lpstr>
      <vt:lpstr>Les dégradations</vt:lpstr>
      <vt:lpstr>Le diagnostic</vt:lpstr>
      <vt:lpstr>Le diagnostic</vt:lpstr>
      <vt:lpstr>La conception</vt:lpstr>
      <vt:lpstr>La conception</vt:lpstr>
      <vt:lpstr>La section d’étude: Concept</vt:lpstr>
      <vt:lpstr>Les données de la section d’étude</vt:lpstr>
      <vt:lpstr>Principe d’analyse</vt:lpstr>
      <vt:lpstr>Exploitation des résultats</vt:lpstr>
      <vt:lpstr>Les modules techniques : E-tools</vt:lpstr>
      <vt:lpstr>E-Tools : La base Climat</vt:lpstr>
      <vt:lpstr>E-Tools : La base Matériau</vt:lpstr>
      <vt:lpstr>E-Tools : La base Technique</vt:lpstr>
      <vt:lpstr>E-Tools : La base Trafic – Volumes</vt:lpstr>
      <vt:lpstr>E-Tools : La base Trafic – Types</vt:lpstr>
      <vt:lpstr>E-Tools : La base Trafic – Essieux</vt:lpstr>
      <vt:lpstr>E-Tools : Les bases de paramétrage</vt:lpstr>
      <vt:lpstr>E-Tools : Les référentiels</vt:lpstr>
      <vt:lpstr>E-Tools : Le référentiel courant</vt:lpstr>
      <vt:lpstr>Les bases de prix</vt:lpstr>
      <vt:lpstr>Les bases de prix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426</cp:revision>
  <dcterms:created xsi:type="dcterms:W3CDTF">2004-03-22T09:00:28Z</dcterms:created>
  <dcterms:modified xsi:type="dcterms:W3CDTF">2021-07-30T10:00:37Z</dcterms:modified>
</cp:coreProperties>
</file>