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64" r:id="rId1"/>
  </p:sldMasterIdLst>
  <p:notesMasterIdLst>
    <p:notesMasterId r:id="rId37"/>
  </p:notesMasterIdLst>
  <p:handoutMasterIdLst>
    <p:handoutMasterId r:id="rId38"/>
  </p:handoutMasterIdLst>
  <p:sldIdLst>
    <p:sldId id="256" r:id="rId2"/>
    <p:sldId id="296" r:id="rId3"/>
    <p:sldId id="287" r:id="rId4"/>
    <p:sldId id="290" r:id="rId5"/>
    <p:sldId id="291" r:id="rId6"/>
    <p:sldId id="288" r:id="rId7"/>
    <p:sldId id="289" r:id="rId8"/>
    <p:sldId id="257" r:id="rId9"/>
    <p:sldId id="293" r:id="rId10"/>
    <p:sldId id="294" r:id="rId11"/>
    <p:sldId id="258" r:id="rId12"/>
    <p:sldId id="295" r:id="rId13"/>
    <p:sldId id="301" r:id="rId14"/>
    <p:sldId id="268" r:id="rId15"/>
    <p:sldId id="260" r:id="rId16"/>
    <p:sldId id="261" r:id="rId17"/>
    <p:sldId id="262" r:id="rId18"/>
    <p:sldId id="269" r:id="rId19"/>
    <p:sldId id="264" r:id="rId20"/>
    <p:sldId id="265" r:id="rId21"/>
    <p:sldId id="266" r:id="rId22"/>
    <p:sldId id="263" r:id="rId23"/>
    <p:sldId id="267" r:id="rId24"/>
    <p:sldId id="270" r:id="rId25"/>
    <p:sldId id="272" r:id="rId26"/>
    <p:sldId id="274" r:id="rId27"/>
    <p:sldId id="273" r:id="rId28"/>
    <p:sldId id="275" r:id="rId29"/>
    <p:sldId id="271" r:id="rId30"/>
    <p:sldId id="297" r:id="rId31"/>
    <p:sldId id="298" r:id="rId32"/>
    <p:sldId id="299" r:id="rId33"/>
    <p:sldId id="300" r:id="rId34"/>
    <p:sldId id="302" r:id="rId35"/>
    <p:sldId id="303" r:id="rId36"/>
  </p:sldIdLst>
  <p:sldSz cx="9144000" cy="6858000" type="screen4x3"/>
  <p:notesSz cx="6797675" cy="9928225"/>
  <p:defaultTextStyle>
    <a:defPPr>
      <a:defRPr lang="fr-FR"/>
    </a:defPPr>
    <a:lvl1pPr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993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5" autoAdjust="0"/>
    <p:restoredTop sz="94643" autoAdjust="0"/>
  </p:normalViewPr>
  <p:slideViewPr>
    <p:cSldViewPr snapToObjects="1">
      <p:cViewPr varScale="1">
        <p:scale>
          <a:sx n="89" d="100"/>
          <a:sy n="89" d="100"/>
        </p:scale>
        <p:origin x="-1114" y="-62"/>
      </p:cViewPr>
      <p:guideLst>
        <p:guide orient="horz" pos="301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0"/>
    </p:cViewPr>
  </p:sorterViewPr>
  <p:notesViewPr>
    <p:cSldViewPr snapToObjects="1">
      <p:cViewPr varScale="1">
        <p:scale>
          <a:sx n="86" d="100"/>
          <a:sy n="86" d="100"/>
        </p:scale>
        <p:origin x="-1890" y="-84"/>
      </p:cViewPr>
      <p:guideLst>
        <p:guide orient="horz" pos="3127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8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8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A465200-1046-43E6-8EEF-D0AF437BAA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2645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8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8" y="4715908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8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E729A60-027E-40F2-BE3B-97986D52E8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9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5" indent="-28573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1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02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75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47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19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792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64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89B1E7-B8A5-48B2-9D37-49098E6DF041}" type="slidenum">
              <a:rPr lang="fr-FR" altLang="fr-FR" smtClean="0"/>
              <a:pPr algn="r" eaLnBrk="1" hangingPunct="1">
                <a:spcBef>
                  <a:spcPct val="0"/>
                </a:spcBef>
              </a:pPr>
              <a:t>1</a:t>
            </a:fld>
            <a:endParaRPr lang="fr-FR" altLang="fr-FR" dirty="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401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4509120"/>
            <a:ext cx="6400800" cy="109158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dirty="0" smtClean="0"/>
              <a:t>Modifiez le style des sous-titres du masque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61230" y="236769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230" y="2315110"/>
            <a:ext cx="9021537" cy="120580"/>
          </a:xfrm>
          <a:prstGeom prst="rect">
            <a:avLst/>
          </a:prstGeom>
          <a:solidFill>
            <a:schemeClr val="accent6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230" y="3895039"/>
            <a:ext cx="9021537" cy="1105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5499" y="242432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pic>
        <p:nvPicPr>
          <p:cNvPr id="17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341530" y="447178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>
            <a:lvl1pPr marL="274320" indent="-274320">
              <a:buFont typeface="Wingdings" panose="05000000000000000000" pitchFamily="2" charset="2"/>
              <a:buChar char="Ø"/>
              <a:defRPr/>
            </a:lvl1pPr>
          </a:lstStyle>
          <a:p>
            <a:pPr lvl="0" eaLnBrk="1" latinLnBrk="0" hangingPunct="1"/>
            <a:r>
              <a:rPr lang="fr-FR" dirty="0" smtClean="0"/>
              <a:t>Modifiez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 baseline="0">
                <a:solidFill>
                  <a:schemeClr val="accent6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7441"/>
            <a:ext cx="9013515" cy="45720"/>
          </a:xfrm>
          <a:prstGeom prst="rect">
            <a:avLst/>
          </a:prstGeom>
          <a:solidFill>
            <a:schemeClr val="accent6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423161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60320" cy="2736626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 indent="-288000">
              <a:buSzPct val="80000"/>
              <a:defRPr sz="28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 baseline="0">
                <a:solidFill>
                  <a:schemeClr val="accent6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1979712" y="3356992"/>
            <a:ext cx="6408638" cy="576263"/>
          </a:xfrm>
        </p:spPr>
        <p:txBody>
          <a:bodyPr>
            <a:normAutofit/>
          </a:bodyPr>
          <a:lstStyle>
            <a:lvl1pPr marL="0" indent="0">
              <a:buSzPct val="120000"/>
              <a:buFont typeface="Wingdings 3" panose="05040102010807070707" pitchFamily="18" charset="2"/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3"/>
          </p:nvPr>
        </p:nvSpPr>
        <p:spPr>
          <a:xfrm>
            <a:off x="1979613" y="4221163"/>
            <a:ext cx="6408737" cy="64799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2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3712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000" y="273050"/>
            <a:ext cx="6781800" cy="1143000"/>
          </a:xfrm>
        </p:spPr>
        <p:txBody>
          <a:bodyPr anchor="b" anchorCtr="0"/>
          <a:lstStyle>
            <a:lvl1pPr algn="l">
              <a:buNone/>
              <a:defRPr sz="4000" b="0" baseline="0">
                <a:solidFill>
                  <a:schemeClr val="accent6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dirty="0" smtClean="0"/>
              <a:t>Modifiez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e la date 13"/>
          <p:cNvSpPr>
            <a:spLocks noGrp="1"/>
          </p:cNvSpPr>
          <p:nvPr>
            <p:ph type="dt" sz="half" idx="10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169936" y="172164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ag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138"/>
            <a:ext cx="9144000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Sans titre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229225"/>
            <a:ext cx="20891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/>
          <p:cNvSpPr>
            <a:spLocks noChangeArrowheads="1"/>
          </p:cNvSpPr>
          <p:nvPr userDrawn="1"/>
        </p:nvSpPr>
        <p:spPr bwMode="auto">
          <a:xfrm>
            <a:off x="3276600" y="4876800"/>
            <a:ext cx="27432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 smtClean="0"/>
          </a:p>
        </p:txBody>
      </p:sp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1371600"/>
            <a:ext cx="6629400" cy="3733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15" y="422275"/>
            <a:ext cx="2398660" cy="15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3626481"/>
            <a:ext cx="6563014" cy="147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06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dirty="0" smtClean="0"/>
              <a:t>Modifiez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169936" y="172164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77" r:id="rId4"/>
    <p:sldLayoutId id="2147484168" r:id="rId5"/>
    <p:sldLayoutId id="2147484171" r:id="rId6"/>
    <p:sldLayoutId id="2147484172" r:id="rId7"/>
    <p:sldLayoutId id="2147484176" r:id="rId8"/>
  </p:sldLayoutIdLst>
  <p:transition spd="slow">
    <p:wipe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000" kern="12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0000"/>
        <a:buFont typeface="Wingdings" panose="05000000000000000000" pitchFamily="2" charset="2"/>
        <a:buChar char="Ø"/>
        <a:defRPr kumimoji="0" sz="2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6"/>
        </a:buClr>
        <a:buSzPct val="85000"/>
        <a:buFont typeface="Wingdings" panose="05000000000000000000" pitchFamily="2" charset="2"/>
        <a:buChar char="Ø"/>
        <a:defRPr kumimoji="0"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5"/>
        </a:buClr>
        <a:buSzPct val="80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5"/>
        </a:buClr>
        <a:buSzPct val="70000"/>
        <a:buFontTx/>
        <a:buChar char="o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6635" y="1223755"/>
            <a:ext cx="6905734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fr-FR" sz="3600" b="1" dirty="0" smtClean="0">
                <a:solidFill>
                  <a:schemeClr val="accent6"/>
                </a:solidFill>
              </a:rPr>
              <a:t>OASIS-OKAPI</a:t>
            </a:r>
          </a:p>
          <a:p>
            <a:pPr>
              <a:spcBef>
                <a:spcPts val="600"/>
              </a:spcBef>
            </a:pPr>
            <a:r>
              <a:rPr kumimoji="0" lang="fr-FR" sz="3200" i="1" dirty="0" smtClean="0">
                <a:solidFill>
                  <a:schemeClr val="tx2"/>
                </a:solidFill>
              </a:rPr>
              <a:t>Constituer le SGOA à partir des visites réalisées par les prestataires</a:t>
            </a:r>
            <a:endParaRPr kumimoji="0" lang="fr-FR" sz="3200" i="1" dirty="0">
              <a:solidFill>
                <a:schemeClr val="tx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899185" y="5949280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Février 2020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17204" y="413665"/>
            <a:ext cx="2655295" cy="148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 des prestataires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visites téléchargées sont vérifiées puis validées par le COP du domaine.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OKAPI garantit une totale autonomie au prestataire.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444968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1" y="274638"/>
            <a:ext cx="6867763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Les visites des </a:t>
            </a:r>
            <a:r>
              <a:rPr lang="fr-FR" dirty="0"/>
              <a:t>prestataires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26895" y="6202889"/>
            <a:ext cx="5401825" cy="476250"/>
          </a:xfrm>
        </p:spPr>
        <p:txBody>
          <a:bodyPr/>
          <a:lstStyle/>
          <a:p>
            <a:r>
              <a:rPr lang="fr-FR" dirty="0" smtClean="0"/>
              <a:t>Les visites téléchargées dans l’interface OASIS-WEB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1673805"/>
            <a:ext cx="7560000" cy="42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0706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196625" y="2424320"/>
            <a:ext cx="6300700" cy="1470025"/>
          </a:xfrm>
        </p:spPr>
        <p:txBody>
          <a:bodyPr>
            <a:normAutofit/>
          </a:bodyPr>
          <a:lstStyle/>
          <a:p>
            <a:r>
              <a:rPr lang="fr-FR" dirty="0"/>
              <a:t>Constituer le SGOA à partir des visites </a:t>
            </a:r>
            <a:r>
              <a:rPr lang="fr-FR" dirty="0" smtClean="0"/>
              <a:t>réalisées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215086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Démarche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visites réalisées et leurs ouvrages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tableaux des visites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désordres répertoriés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L’identification </a:t>
            </a:r>
            <a:r>
              <a:rPr lang="fr-FR" dirty="0"/>
              <a:t>et la programmation des </a:t>
            </a:r>
            <a:r>
              <a:rPr lang="fr-FR" dirty="0" smtClean="0"/>
              <a:t>actions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Constituer le SGOA à partir des visites réalisées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439835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Les ouvrages visités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36081635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ouvrages visités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vus en fonction de leur IG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808820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2940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ouvrages visités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64 ouvrages avec un IG supérieur à « 2E »</a:t>
            </a:r>
            <a:endParaRPr lang="fr-F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65" y="1628800"/>
            <a:ext cx="75628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96371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ouvrages visités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Détail d’un ouvrage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673805"/>
            <a:ext cx="75533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47516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Les visites réalisées par les prestataires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212390487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vues en fonction de l’IG calculé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0" y="1710039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941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Flux de données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861714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8 visites dont l’IG est supérieur à « 3 »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673805"/>
            <a:ext cx="755332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92670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Détail d’une visite</a:t>
            </a: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80" y="1718810"/>
            <a:ext cx="7562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23459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Le PV de visite</a:t>
            </a:r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521800"/>
            <a:ext cx="75628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7060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Déroulement du PV de visite</a:t>
            </a:r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535639"/>
            <a:ext cx="75628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37102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Les désordres répertoriés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212390487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Les désordres d’un ouvrage</a:t>
            </a:r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718810"/>
            <a:ext cx="75628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34453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356865" y="6202889"/>
            <a:ext cx="5671856" cy="476250"/>
          </a:xfrm>
        </p:spPr>
        <p:txBody>
          <a:bodyPr/>
          <a:lstStyle/>
          <a:p>
            <a:r>
              <a:rPr lang="fr-FR" dirty="0" smtClean="0"/>
              <a:t>Les désordres des 8 visites dont l’IG est supérieur à « 3 »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795678"/>
            <a:ext cx="7560000" cy="4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9359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Vue des désordres</a:t>
            </a:r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718810"/>
            <a:ext cx="75533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12307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désordres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désordres</a:t>
            </a:r>
            <a:endParaRPr lang="fr-F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718810"/>
            <a:ext cx="7562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488681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Connaissance des désordres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Elle permet le suivi des ouvrages dans le temps et la programmation des actions.</a:t>
            </a:r>
          </a:p>
          <a:p>
            <a:r>
              <a:rPr lang="fr-FR" dirty="0" smtClean="0"/>
              <a:t>Elle est utilisée par le </a:t>
            </a:r>
            <a:r>
              <a:rPr lang="fr-FR" dirty="0" err="1" smtClean="0"/>
              <a:t>Big</a:t>
            </a:r>
            <a:r>
              <a:rPr lang="fr-FR" dirty="0" smtClean="0"/>
              <a:t> Data : analyses croisées avec d’autres données, …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41065214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initial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Tableau de données initiales pour OASIS</a:t>
            </a:r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Données SIG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4593486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désordres par catégorie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5" y="1898830"/>
            <a:ext cx="7560000" cy="4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790680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désordres par infrastructure</a:t>
            </a:r>
            <a:endParaRPr lang="fr-FR" dirty="0"/>
          </a:p>
        </p:txBody>
      </p:sp>
      <p:pic>
        <p:nvPicPr>
          <p:cNvPr id="3074" name="Picture 2" descr="\\TWS-SERVEUR\AncienDisque\documents\valerie.cambert\Transfert VTC-FA\Vaucluse (20200113)\Illustrations\les desordres\Photos associes aux desordr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08820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420246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désordres par note</a:t>
            </a:r>
            <a:endParaRPr lang="fr-FR" dirty="0"/>
          </a:p>
        </p:txBody>
      </p:sp>
      <p:pic>
        <p:nvPicPr>
          <p:cNvPr id="2050" name="Picture 2" descr="\\TWS-SERVEUR\AncienDisque\documents\valerie.cambert\Transfert VTC-FA\Vaucluse (20200113)\Illustrations\les desordres\Tableau - Desordres Note avec zoo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5" y="1763815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64777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0659911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 (1)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683567" y="3068638"/>
            <a:ext cx="7983887" cy="273662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visites réalisées </a:t>
            </a:r>
            <a:r>
              <a:rPr lang="fr-FR" dirty="0" smtClean="0"/>
              <a:t>par les prestataires permettent de connaître et de suivre les désordres des ouvrages.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Constituer le SGOA à partir des visites réalisées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255403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 (2)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683567" y="3068638"/>
            <a:ext cx="7983887" cy="2736626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La connaissance des désordres permet le suivi de l’évolution des ouvrages dans le </a:t>
            </a:r>
            <a:r>
              <a:rPr lang="fr-FR" dirty="0" smtClean="0"/>
              <a:t>temps et la programmation des actions.</a:t>
            </a:r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La connaissance des désordres constitue une source d’information très utile au </a:t>
            </a:r>
            <a:r>
              <a:rPr lang="fr-FR" dirty="0" err="1" smtClean="0"/>
              <a:t>Big</a:t>
            </a:r>
            <a:r>
              <a:rPr lang="fr-FR" dirty="0" smtClean="0"/>
              <a:t> Data.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Constituer le SGOA à partir des visites réalisées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619590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Flux de données initial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Représentation dans l’interface OASIS-WEB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00" y="1853825"/>
            <a:ext cx="7560000" cy="4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69335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OASIS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Modèles d’objets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Modèles de visites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129458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Visites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Visites réalisées par les prestataires</a:t>
            </a:r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Visites réalisées en interne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491152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8251686" cy="1362075"/>
          </a:xfrm>
        </p:spPr>
        <p:txBody>
          <a:bodyPr/>
          <a:lstStyle/>
          <a:p>
            <a:r>
              <a:rPr lang="fr-FR" dirty="0"/>
              <a:t>Les visites réalisées par les prestataires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Ces visites constituent le centre du système.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La qualité du système est directement liée à celle des visites.</a:t>
            </a:r>
          </a:p>
        </p:txBody>
      </p:sp>
    </p:spTree>
    <p:extLst>
      <p:ext uri="{BB962C8B-B14F-4D97-AF65-F5344CB8AC3E}">
        <p14:creationId xmlns:p14="http://schemas.microsoft.com/office/powerpoint/2010/main" val="323317950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1" y="274638"/>
            <a:ext cx="6867763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Les visites des prestataires</a:t>
            </a:r>
            <a:endParaRPr lang="fr-FR" dirty="0"/>
          </a:p>
        </p:txBody>
      </p:sp>
      <p:sp>
        <p:nvSpPr>
          <p:cNvPr id="8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Les visites OKAPI sur la tablette OKAPI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1" y="1418658"/>
            <a:ext cx="75533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81183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 des prestataires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paquets sont préparés et contrôlés par le COP du domaine.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visites sont réalisées par les prestataires et téléchargées dans OASIS-WEB au fur et à mesure de leur réalisation.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3846596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8451</TotalTime>
  <Words>468</Words>
  <Application>Microsoft Office PowerPoint</Application>
  <PresentationFormat>Affichage à l'écran (4:3)</PresentationFormat>
  <Paragraphs>84</Paragraphs>
  <Slides>35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Capitaux</vt:lpstr>
      <vt:lpstr>Présentation PowerPoint</vt:lpstr>
      <vt:lpstr>Flux de données</vt:lpstr>
      <vt:lpstr>Flux de données initial</vt:lpstr>
      <vt:lpstr>Flux de données initial </vt:lpstr>
      <vt:lpstr>Flux de données OASIS</vt:lpstr>
      <vt:lpstr>Flux de données Visites</vt:lpstr>
      <vt:lpstr>Les visites réalisées par les prestataires</vt:lpstr>
      <vt:lpstr>Les visites des prestataires</vt:lpstr>
      <vt:lpstr>Les visites des prestataires</vt:lpstr>
      <vt:lpstr>Les visites des prestataires</vt:lpstr>
      <vt:lpstr>Les visites des prestataires</vt:lpstr>
      <vt:lpstr>Constituer le SGOA à partir des visites réalisées</vt:lpstr>
      <vt:lpstr>Démarche</vt:lpstr>
      <vt:lpstr>La démarche</vt:lpstr>
      <vt:lpstr>Les ouvrages visités</vt:lpstr>
      <vt:lpstr>Les ouvrages visités</vt:lpstr>
      <vt:lpstr>Les ouvrages visités</vt:lpstr>
      <vt:lpstr>La démarche</vt:lpstr>
      <vt:lpstr>Les visites</vt:lpstr>
      <vt:lpstr>Les visites</vt:lpstr>
      <vt:lpstr>Les visites</vt:lpstr>
      <vt:lpstr>Les visites</vt:lpstr>
      <vt:lpstr>Les visites</vt:lpstr>
      <vt:lpstr>La démarche</vt:lpstr>
      <vt:lpstr>Les désordres</vt:lpstr>
      <vt:lpstr>Les désordres</vt:lpstr>
      <vt:lpstr>Les désordres</vt:lpstr>
      <vt:lpstr>Les désordres</vt:lpstr>
      <vt:lpstr>Connaissance des désordres</vt:lpstr>
      <vt:lpstr>Les désordres par catégorie</vt:lpstr>
      <vt:lpstr>Les désordres par infrastructure</vt:lpstr>
      <vt:lpstr>Les désordres par note</vt:lpstr>
      <vt:lpstr>Conclusions</vt:lpstr>
      <vt:lpstr>Conclusions (1)</vt:lpstr>
      <vt:lpstr>Conclusions (2)</vt:lpstr>
    </vt:vector>
  </TitlesOfParts>
  <Company>Conseil Général du Finistère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Valerie</dc:creator>
  <cp:lastModifiedBy>Valerie Cambert</cp:lastModifiedBy>
  <cp:revision>556</cp:revision>
  <cp:lastPrinted>2019-11-04T10:39:38Z</cp:lastPrinted>
  <dcterms:created xsi:type="dcterms:W3CDTF">2004-03-22T09:00:28Z</dcterms:created>
  <dcterms:modified xsi:type="dcterms:W3CDTF">2020-02-03T11:12:02Z</dcterms:modified>
</cp:coreProperties>
</file>