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15"/>
  </p:notesMasterIdLst>
  <p:handoutMasterIdLst>
    <p:handoutMasterId r:id="rId16"/>
  </p:handoutMasterIdLst>
  <p:sldIdLst>
    <p:sldId id="256" r:id="rId5"/>
    <p:sldId id="420" r:id="rId6"/>
    <p:sldId id="421" r:id="rId7"/>
    <p:sldId id="422" r:id="rId8"/>
    <p:sldId id="424" r:id="rId9"/>
    <p:sldId id="426" r:id="rId10"/>
    <p:sldId id="427" r:id="rId11"/>
    <p:sldId id="428" r:id="rId12"/>
    <p:sldId id="423" r:id="rId13"/>
    <p:sldId id="425" r:id="rId1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6B749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4" autoAdjust="0"/>
    <p:restoredTop sz="94600" autoAdjust="0"/>
  </p:normalViewPr>
  <p:slideViewPr>
    <p:cSldViewPr>
      <p:cViewPr varScale="1">
        <p:scale>
          <a:sx n="84" d="100"/>
          <a:sy n="84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B03C915C-FECE-45FD-A065-52EBAF078A5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3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16/07/96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126296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16/07/96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Modifiez le style du titre</a:t>
            </a:r>
            <a:endParaRPr lang="en-US" noProof="0" dirty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noProof="0" dirty="0"/>
              <a:t>Modifiez le style des sous-titres du masque</a:t>
            </a:r>
            <a:endParaRPr lang="en-US" noProof="0" dirty="0"/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1C0BE46-DD30-72FA-D90B-08489817C3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219" y="120101"/>
            <a:ext cx="2851949" cy="1523582"/>
          </a:xfrm>
          <a:prstGeom prst="rect">
            <a:avLst/>
          </a:prstGeom>
        </p:spPr>
      </p:pic>
      <p:pic>
        <p:nvPicPr>
          <p:cNvPr id="5" name="Image 4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F4D2CC73-5297-CEDD-42CE-6BDE7F1705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3" t="12398" r="7596" b="25495"/>
          <a:stretch/>
        </p:blipFill>
        <p:spPr>
          <a:xfrm>
            <a:off x="243910" y="5627678"/>
            <a:ext cx="1817231" cy="9133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E78B3F-359C-4EC0-B3D0-460938BA80A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2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76" y="62068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DA64B5-1E89-4230-BD4D-3DF416E0A98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D37B32-7DFE-4276-B48F-6D615B6A317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8FAC51-DB8F-4653-9339-768FB043CD1A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A5FFB-E110-D3BB-A18F-A8D8BC1E1E37}"/>
              </a:ext>
            </a:extLst>
          </p:cNvPr>
          <p:cNvSpPr/>
          <p:nvPr userDrawn="1"/>
        </p:nvSpPr>
        <p:spPr bwMode="auto">
          <a:xfrm>
            <a:off x="17748" y="764704"/>
            <a:ext cx="91085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3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 style du </a:t>
            </a:r>
            <a:r>
              <a:rPr lang="en-US" dirty="0" err="1"/>
              <a:t>titre</a:t>
            </a:r>
            <a:r>
              <a:rPr lang="en-US" dirty="0"/>
              <a:t> du masque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15A0467-08D2-42F9-1934-ADF739393FB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7" y="6268080"/>
            <a:ext cx="923931" cy="4935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75656" y="1676400"/>
            <a:ext cx="7488832" cy="1462088"/>
          </a:xfrm>
        </p:spPr>
        <p:txBody>
          <a:bodyPr/>
          <a:lstStyle/>
          <a:p>
            <a:r>
              <a:rPr lang="fr-FR" sz="3600" dirty="0"/>
              <a:t>Pourquoi et comment passer en mode SAAS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Forum OASIS-OKAPI – Session 9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16C8F75-A8B2-685C-5739-A02E9C9C3D3F}"/>
              </a:ext>
            </a:extLst>
          </p:cNvPr>
          <p:cNvSpPr txBox="1"/>
          <p:nvPr/>
        </p:nvSpPr>
        <p:spPr>
          <a:xfrm>
            <a:off x="5148064" y="620184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accent2"/>
                </a:solidFill>
              </a:rPr>
              <a:t>Vendredi 23 mai 2025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0EC31C-3EC8-B9CE-94E4-E0980C6E0992}"/>
              </a:ext>
            </a:extLst>
          </p:cNvPr>
          <p:cNvSpPr txBox="1"/>
          <p:nvPr/>
        </p:nvSpPr>
        <p:spPr>
          <a:xfrm>
            <a:off x="362400" y="692696"/>
            <a:ext cx="500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/>
                </a:solidFill>
              </a:rPr>
              <a:t>21-23 mai 2025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FE205-A1B9-28EF-450F-27580DBDD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A46E0-C1A0-7632-5CBF-7A28B7CF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Passage en SAAS en 6 étapes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BFF8B9-BB28-1443-500F-BC669EE5B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 lnSpcReduction="10000"/>
          </a:bodyPr>
          <a:lstStyle/>
          <a:p>
            <a:pPr marL="514350" indent="-514350">
              <a:buSzPct val="90000"/>
              <a:buFont typeface="+mj-lt"/>
              <a:buAutoNum type="arabicPeriod" startAt="4"/>
            </a:pPr>
            <a:r>
              <a:rPr lang="fr-FR" dirty="0"/>
              <a:t>Fin du basculement :</a:t>
            </a:r>
          </a:p>
          <a:p>
            <a:pPr lvl="1"/>
            <a:r>
              <a:rPr lang="fr-FR" dirty="0"/>
              <a:t>Vérifications du fonctionnement et des données par TWS</a:t>
            </a:r>
          </a:p>
          <a:p>
            <a:pPr lvl="1"/>
            <a:r>
              <a:rPr lang="fr-FR" dirty="0"/>
              <a:t>Mise à disposition du serveur SAAS</a:t>
            </a:r>
          </a:p>
          <a:p>
            <a:pPr>
              <a:buSzPct val="90000"/>
              <a:buFont typeface="+mj-lt"/>
              <a:buAutoNum type="arabicPeriod" startAt="4"/>
            </a:pPr>
            <a:r>
              <a:rPr lang="fr-FR" dirty="0"/>
              <a:t>Vérifications du fonctionnement et des données par les utilisateurs</a:t>
            </a:r>
          </a:p>
          <a:p>
            <a:pPr>
              <a:buFont typeface="+mj-lt"/>
              <a:buAutoNum type="arabicPeriod" startAt="4"/>
            </a:pPr>
            <a:r>
              <a:rPr lang="fr-FR" dirty="0"/>
              <a:t>Décommissionnement du serveur OASIS local de production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76DBCF-87CF-4BF5-A301-2143D25E4FB2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Comment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6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DCFB0-ECAC-F20D-C8A9-6A517A30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Avantage du mode SAAS (1)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0E6D31-0B4A-1CA1-55B2-FA70F64C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r>
              <a:rPr lang="fr-FR" dirty="0"/>
              <a:t>Faciliter le dialogue </a:t>
            </a:r>
          </a:p>
          <a:p>
            <a:pPr lvl="1"/>
            <a:r>
              <a:rPr lang="fr-FR" dirty="0"/>
              <a:t>Partage des données</a:t>
            </a:r>
          </a:p>
          <a:p>
            <a:pPr lvl="1"/>
            <a:r>
              <a:rPr lang="fr-FR" dirty="0"/>
              <a:t>Expression des besoins d’évolution</a:t>
            </a:r>
          </a:p>
          <a:p>
            <a:pPr lvl="1"/>
            <a:r>
              <a:rPr lang="fr-FR" dirty="0"/>
              <a:t>Test et mise en place des solutions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6269FA-4F5C-0814-71C8-153B109DFBE6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Pourquoi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AAFA9C6-E6D8-9D8C-AB66-292254AFE52A}"/>
              </a:ext>
            </a:extLst>
          </p:cNvPr>
          <p:cNvSpPr txBox="1"/>
          <p:nvPr/>
        </p:nvSpPr>
        <p:spPr>
          <a:xfrm>
            <a:off x="1376645" y="5029354"/>
            <a:ext cx="602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  <a:latin typeface="+mn-lt"/>
                <a:sym typeface="Wingdings" panose="05000000000000000000" pitchFamily="2" charset="2"/>
              </a:rPr>
              <a:t> </a:t>
            </a:r>
            <a:r>
              <a:rPr lang="fr-FR" b="1" dirty="0">
                <a:solidFill>
                  <a:schemeClr val="accent1"/>
                </a:solidFill>
                <a:latin typeface="+mn-lt"/>
              </a:rPr>
              <a:t>Division par 3 à 10 du facteur temps</a:t>
            </a:r>
          </a:p>
        </p:txBody>
      </p:sp>
    </p:spTree>
    <p:extLst>
      <p:ext uri="{BB962C8B-B14F-4D97-AF65-F5344CB8AC3E}">
        <p14:creationId xmlns:p14="http://schemas.microsoft.com/office/powerpoint/2010/main" val="86254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6814A-A527-DF56-7322-23B5C6327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B3CAB-0CA6-6EF5-70F7-F817BEA4C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Avantage du mode SAAS (2)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23FD62-9AF5-EC60-4C65-323FAD308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r>
              <a:rPr lang="fr-FR" dirty="0"/>
              <a:t>Augmenter la valeur ajoutée OASIS-OKAPI</a:t>
            </a:r>
          </a:p>
          <a:p>
            <a:pPr lvl="1"/>
            <a:r>
              <a:rPr lang="fr-FR" dirty="0"/>
              <a:t>Sécurité des données </a:t>
            </a:r>
          </a:p>
          <a:p>
            <a:pPr lvl="1"/>
            <a:r>
              <a:rPr lang="fr-FR" dirty="0"/>
              <a:t>Environnement cartographique</a:t>
            </a:r>
          </a:p>
          <a:p>
            <a:pPr lvl="1"/>
            <a:r>
              <a:rPr lang="fr-FR" dirty="0"/>
              <a:t>Accès distant : OASIS-WEB depuis terrain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7F5C0A9-188A-0C70-83A2-F28E62BBF510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Pourquoi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817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7847D-2FBC-F6F9-6197-7FD9CFD52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C39B81-5E23-58FE-11E7-51C07F35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Avantage du mode SAAS (3)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A03CD-09C9-22A3-9297-2F5F59CA9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r>
              <a:rPr lang="fr-FR" dirty="0"/>
              <a:t>Administration facilitée </a:t>
            </a:r>
          </a:p>
          <a:p>
            <a:pPr lvl="1"/>
            <a:r>
              <a:rPr lang="fr-FR" dirty="0"/>
              <a:t>Mises à jour logicielles</a:t>
            </a:r>
          </a:p>
          <a:p>
            <a:pPr lvl="1"/>
            <a:r>
              <a:rPr lang="fr-FR" dirty="0"/>
              <a:t>Paramétrages associés à l’évolution</a:t>
            </a:r>
          </a:p>
          <a:p>
            <a:r>
              <a:rPr lang="fr-FR" dirty="0"/>
              <a:t>Disponibilité 7 jours sur 7</a:t>
            </a:r>
          </a:p>
          <a:p>
            <a:r>
              <a:rPr lang="fr-FR" dirty="0"/>
              <a:t>Augmentation du suivi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66906EA-AAA0-839E-FD08-FB707364DD7B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Pourquoi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504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6FBBC-7910-1FC1-4F38-C8855414B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5112B-97F5-395F-32A6-8A87BEE1C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Avantage du mode SAAS (4)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EE384B-3126-CE9E-0E92-DFE940F13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r>
              <a:rPr lang="fr-FR" dirty="0"/>
              <a:t>Service de sauvegarde des données</a:t>
            </a:r>
          </a:p>
          <a:p>
            <a:pPr lvl="1"/>
            <a:r>
              <a:rPr lang="fr-FR" dirty="0"/>
              <a:t>Via un planning à définir </a:t>
            </a:r>
          </a:p>
          <a:p>
            <a:r>
              <a:rPr lang="fr-FR" dirty="0"/>
              <a:t>Gestion centralisée des accès</a:t>
            </a:r>
          </a:p>
          <a:p>
            <a:pPr lvl="1"/>
            <a:r>
              <a:rPr lang="fr-FR" dirty="0"/>
              <a:t>Via AZURE-AD ou équivalent</a:t>
            </a:r>
          </a:p>
          <a:p>
            <a:r>
              <a:rPr lang="fr-FR" dirty="0"/>
              <a:t>Sécurité :</a:t>
            </a:r>
          </a:p>
          <a:p>
            <a:pPr lvl="1"/>
            <a:r>
              <a:rPr lang="fr-FR" dirty="0"/>
              <a:t>Augmentation de la résistance par rapport aux tentatives d’intrusion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6034CFA-8F98-F0B8-FF10-46CDDC31A393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Pourquoi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261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10843B-1003-B500-F591-215DDFC23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EEFC3B-21B0-2C0C-A82B-3929A653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Les mesures de sécurité (1)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44DB4F-FDBD-68C0-92DD-09530F263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r>
              <a:rPr lang="fr-FR" dirty="0"/>
              <a:t>Sécurité des données</a:t>
            </a:r>
          </a:p>
          <a:p>
            <a:r>
              <a:rPr lang="fr-FR" dirty="0"/>
              <a:t>Sauvegarde des données</a:t>
            </a:r>
          </a:p>
          <a:p>
            <a:r>
              <a:rPr lang="fr-FR" dirty="0"/>
              <a:t>Maintien en fonctionnement et performance du service</a:t>
            </a:r>
          </a:p>
          <a:p>
            <a:r>
              <a:rPr lang="fr-FR" dirty="0"/>
              <a:t>Contrôle de l’utilisation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CDD667F-7ADE-E2BD-9B55-DBE5086F2127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Pourquoi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81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66798-9624-4CB5-C2AF-5F34B94F4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5254C0-0D8F-8CF5-FDE2-548B453B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Les mesures de sécurité (2)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39D8A6-901C-1B0A-C363-E36DC6B22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r>
              <a:rPr lang="fr-FR" dirty="0"/>
              <a:t>Assurance professionnelle « Services numériques »</a:t>
            </a:r>
          </a:p>
          <a:p>
            <a:r>
              <a:rPr lang="fr-FR" dirty="0"/>
              <a:t>Serveurs localisés en France et soumis au Droit Français :</a:t>
            </a:r>
          </a:p>
          <a:p>
            <a:pPr lvl="1"/>
            <a:r>
              <a:rPr lang="fr-FR" dirty="0"/>
              <a:t>Gravelines et Strasbourg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29CCC15-378E-9F91-7A2B-AE888C63B7CA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Pourquoi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669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88733-2AA5-D9B3-D9BD-68CD9FABA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C92A4-5453-1DCF-351B-37A83D01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Votre passage en SAAS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96E8E3-DB9C-9AB7-FBB1-119961A05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/>
          </a:bodyPr>
          <a:lstStyle/>
          <a:p>
            <a:pPr>
              <a:buSzPct val="90000"/>
            </a:pPr>
            <a:r>
              <a:rPr lang="fr-FR" dirty="0"/>
              <a:t>Un accompagnement personnalisé via des sessions TEAMS</a:t>
            </a:r>
          </a:p>
          <a:p>
            <a:pPr>
              <a:buSzPct val="90000"/>
            </a:pPr>
            <a:r>
              <a:rPr lang="fr-FR" dirty="0"/>
              <a:t>Des interlocuteurs uniques</a:t>
            </a:r>
          </a:p>
          <a:p>
            <a:pPr>
              <a:buSzPct val="90000"/>
            </a:pPr>
            <a:r>
              <a:rPr lang="fr-FR" dirty="0"/>
              <a:t>Des étapes clairement expliquées</a:t>
            </a:r>
          </a:p>
          <a:p>
            <a:pPr>
              <a:buSzPct val="90000"/>
            </a:pPr>
            <a:r>
              <a:rPr lang="fr-FR" dirty="0"/>
              <a:t>Un planning conjointement établi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B7F4C7D-30C5-17CF-D935-47F8AADF30D5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Comment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46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8FBCDB-81DC-09EC-E89E-5CA6AF0F1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A5E49E-4780-5BF8-7CA8-59B5EED61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dirty="0"/>
              <a:t>Passage en SAAS en 6 étapes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6475EF-CA92-F1A3-0E88-827C55DC7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204863"/>
            <a:ext cx="7772400" cy="3927649"/>
          </a:xfrm>
        </p:spPr>
        <p:txBody>
          <a:bodyPr>
            <a:normAutofit lnSpcReduction="10000"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fr-FR" dirty="0"/>
              <a:t>Mise en place du serveur SAAS</a:t>
            </a:r>
          </a:p>
          <a:p>
            <a:pPr lvl="1"/>
            <a:r>
              <a:rPr lang="fr-FR" dirty="0"/>
              <a:t>Transfert des données DATA + DUMP et documents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fr-FR" dirty="0"/>
              <a:t>Vérifications du bon fonctionnement</a:t>
            </a:r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fr-FR" dirty="0"/>
              <a:t>Début du basculement :</a:t>
            </a:r>
          </a:p>
          <a:p>
            <a:pPr lvl="1"/>
            <a:r>
              <a:rPr lang="fr-FR" dirty="0"/>
              <a:t>Arrêt du serveur OASIS local de production </a:t>
            </a:r>
          </a:p>
          <a:p>
            <a:pPr lvl="1"/>
            <a:r>
              <a:rPr lang="fr-FR" dirty="0"/>
              <a:t>Transfert des données DATA + DUMP et documents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6C510B-3D00-AC20-E0A2-582B97A0114E}"/>
              </a:ext>
            </a:extLst>
          </p:cNvPr>
          <p:cNvSpPr txBox="1"/>
          <p:nvPr/>
        </p:nvSpPr>
        <p:spPr>
          <a:xfrm>
            <a:off x="3203849" y="6301747"/>
            <a:ext cx="577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/>
              <a:t>Comment passer 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mode SAAS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656835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false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false</OpenTemplate>
    <SourceTitle xmlns="6d93d202-47fc-4405-873a-cab67cc5f1b2" xsi:nil="true"/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479932</Value>
      <Value>479875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OfficeOnlineVNext,OfficeOnline</PublishTargets>
    <AcquiredFrom xmlns="6d93d202-47fc-4405-873a-cab67cc5f1b2">Internal MS</AcquiredFrom>
    <AssetStart xmlns="6d93d202-47fc-4405-873a-cab67cc5f1b2">2012-01-27T16:40:00+00:00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 xsi:nil="true"/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TP102821058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814368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false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2365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709F82-DF92-4534-8828-241D478DD3DC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F01F4D33-A420-48E3-AA38-BBFE61060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C1CBE3-6149-442B-BAF2-5FA9A69D79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la formation du personnel</Template>
  <TotalTime>128</TotalTime>
  <Words>339</Words>
  <Application>Microsoft Office PowerPoint</Application>
  <PresentationFormat>Affichage à l'écran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Tahoma</vt:lpstr>
      <vt:lpstr>Verdana</vt:lpstr>
      <vt:lpstr>Wingdings</vt:lpstr>
      <vt:lpstr>Blends</vt:lpstr>
      <vt:lpstr>Pourquoi et comment passer en mode SAAS </vt:lpstr>
      <vt:lpstr>Avantage du mode SAAS (1)</vt:lpstr>
      <vt:lpstr>Avantage du mode SAAS (2)</vt:lpstr>
      <vt:lpstr>Avantage du mode SAAS (3)</vt:lpstr>
      <vt:lpstr>Avantage du mode SAAS (4)</vt:lpstr>
      <vt:lpstr>Les mesures de sécurité (1)</vt:lpstr>
      <vt:lpstr>Les mesures de sécurité (2)</vt:lpstr>
      <vt:lpstr>Votre passage en SAAS</vt:lpstr>
      <vt:lpstr>Passage en SAAS en 6 étapes</vt:lpstr>
      <vt:lpstr>Passage en SAAS en 6 étapes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du personnel</dc:title>
  <dc:subject/>
  <dc:creator>Valerie Cambert</dc:creator>
  <cp:keywords/>
  <dc:description/>
  <cp:lastModifiedBy>Valerie Cambert</cp:lastModifiedBy>
  <cp:revision>43</cp:revision>
  <dcterms:created xsi:type="dcterms:W3CDTF">2024-04-05T09:51:38Z</dcterms:created>
  <dcterms:modified xsi:type="dcterms:W3CDTF">2025-05-22T14:01:47Z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LocalizationTags">
    <vt:lpwstr/>
  </property>
  <property fmtid="{D5CDD505-2E9C-101B-9397-08002B2CF9AE}" pid="6" name="Feature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9712200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