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662" r:id="rId1"/>
  </p:sldMasterIdLst>
  <p:notesMasterIdLst>
    <p:notesMasterId r:id="rId47"/>
  </p:notesMasterIdLst>
  <p:handoutMasterIdLst>
    <p:handoutMasterId r:id="rId48"/>
  </p:handoutMasterIdLst>
  <p:sldIdLst>
    <p:sldId id="299" r:id="rId2"/>
    <p:sldId id="257" r:id="rId3"/>
    <p:sldId id="616" r:id="rId4"/>
    <p:sldId id="767" r:id="rId5"/>
    <p:sldId id="618" r:id="rId6"/>
    <p:sldId id="732" r:id="rId7"/>
    <p:sldId id="468" r:id="rId8"/>
    <p:sldId id="770" r:id="rId9"/>
    <p:sldId id="778" r:id="rId10"/>
    <p:sldId id="779" r:id="rId11"/>
    <p:sldId id="789" r:id="rId12"/>
    <p:sldId id="775" r:id="rId13"/>
    <p:sldId id="777" r:id="rId14"/>
    <p:sldId id="781" r:id="rId15"/>
    <p:sldId id="782" r:id="rId16"/>
    <p:sldId id="784" r:id="rId17"/>
    <p:sldId id="783" r:id="rId18"/>
    <p:sldId id="785" r:id="rId19"/>
    <p:sldId id="786" r:id="rId20"/>
    <p:sldId id="787" r:id="rId21"/>
    <p:sldId id="788" r:id="rId22"/>
    <p:sldId id="793" r:id="rId23"/>
    <p:sldId id="791" r:id="rId24"/>
    <p:sldId id="559" r:id="rId25"/>
    <p:sldId id="470" r:id="rId26"/>
    <p:sldId id="795" r:id="rId27"/>
    <p:sldId id="796" r:id="rId28"/>
    <p:sldId id="794" r:id="rId29"/>
    <p:sldId id="800" r:id="rId30"/>
    <p:sldId id="797" r:id="rId31"/>
    <p:sldId id="799" r:id="rId32"/>
    <p:sldId id="801" r:id="rId33"/>
    <p:sldId id="802" r:id="rId34"/>
    <p:sldId id="803" r:id="rId35"/>
    <p:sldId id="804" r:id="rId36"/>
    <p:sldId id="805" r:id="rId37"/>
    <p:sldId id="806" r:id="rId38"/>
    <p:sldId id="807" r:id="rId39"/>
    <p:sldId id="754" r:id="rId40"/>
    <p:sldId id="752" r:id="rId41"/>
    <p:sldId id="755" r:id="rId42"/>
    <p:sldId id="756" r:id="rId43"/>
    <p:sldId id="808" r:id="rId44"/>
    <p:sldId id="809" r:id="rId45"/>
    <p:sldId id="810" r:id="rId46"/>
  </p:sldIdLst>
  <p:sldSz cx="9144000" cy="6858000" type="screen4x3"/>
  <p:notesSz cx="6797675" cy="9929813"/>
  <p:defaultTextStyle>
    <a:defPPr>
      <a:defRPr lang="fr-FR"/>
    </a:defPPr>
    <a:lvl1pPr algn="ctr" rtl="0" fontAlgn="base">
      <a:spcBef>
        <a:spcPct val="50000"/>
      </a:spcBef>
      <a:spcAft>
        <a:spcPct val="0"/>
      </a:spcAft>
      <a:defRPr kumimoji="1" sz="2400" kern="1200">
        <a:solidFill>
          <a:schemeClr val="bg2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50000"/>
      </a:spcBef>
      <a:spcAft>
        <a:spcPct val="0"/>
      </a:spcAft>
      <a:defRPr kumimoji="1" sz="2400" kern="1200">
        <a:solidFill>
          <a:schemeClr val="bg2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50000"/>
      </a:spcBef>
      <a:spcAft>
        <a:spcPct val="0"/>
      </a:spcAft>
      <a:defRPr kumimoji="1" sz="2400" kern="1200">
        <a:solidFill>
          <a:schemeClr val="bg2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50000"/>
      </a:spcBef>
      <a:spcAft>
        <a:spcPct val="0"/>
      </a:spcAft>
      <a:defRPr kumimoji="1" sz="2400" kern="1200">
        <a:solidFill>
          <a:schemeClr val="bg2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50000"/>
      </a:spcBef>
      <a:spcAft>
        <a:spcPct val="0"/>
      </a:spcAft>
      <a:defRPr kumimoji="1" sz="2400" kern="1200">
        <a:solidFill>
          <a:schemeClr val="bg2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bg2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bg2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bg2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bg2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FF"/>
    <a:srgbClr val="FFFF81"/>
    <a:srgbClr val="DBD600"/>
    <a:srgbClr val="339933"/>
    <a:srgbClr val="CCCC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82" autoAdjust="0"/>
    <p:restoredTop sz="92615" autoAdjust="0"/>
  </p:normalViewPr>
  <p:slideViewPr>
    <p:cSldViewPr snapToObjects="1">
      <p:cViewPr>
        <p:scale>
          <a:sx n="86" d="100"/>
          <a:sy n="86" d="100"/>
        </p:scale>
        <p:origin x="-1147" y="115"/>
      </p:cViewPr>
      <p:guideLst>
        <p:guide orient="horz" pos="3634"/>
        <p:guide pos="4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5" d="100"/>
          <a:sy n="55" d="100"/>
        </p:scale>
        <p:origin x="-3341" y="-82"/>
      </p:cViewPr>
      <p:guideLst>
        <p:guide orient="horz" pos="3128"/>
        <p:guide pos="2141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016" y="0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3322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016" y="9433322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fld id="{FA465200-1046-43E6-8EEF-D0AF437BAABF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30026454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6" y="0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952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6661"/>
            <a:ext cx="4984962" cy="4468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3322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6" y="9433322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fld id="{5E729A60-027E-40F2-BE3B-97986D52E819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749767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/>
          <p:cNvSpPr>
            <a:spLocks noGrp="1"/>
          </p:cNvSpPr>
          <p:nvPr>
            <p:ph type="ctrTitle"/>
          </p:nvPr>
        </p:nvSpPr>
        <p:spPr>
          <a:xfrm>
            <a:off x="1430637" y="1085055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fr-FR" dirty="0" smtClean="0"/>
              <a:t>Modifiez le style du titre</a:t>
            </a:r>
            <a:endParaRPr kumimoji="0" lang="en-US" dirty="0"/>
          </a:p>
        </p:txBody>
      </p:sp>
      <p:sp>
        <p:nvSpPr>
          <p:cNvPr id="22" name="Sous-titre 21"/>
          <p:cNvSpPr>
            <a:spLocks noGrp="1"/>
          </p:cNvSpPr>
          <p:nvPr>
            <p:ph type="subTitle" idx="1"/>
          </p:nvPr>
        </p:nvSpPr>
        <p:spPr>
          <a:xfrm>
            <a:off x="1430637" y="2575221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dirty="0" smtClean="0"/>
              <a:t>Modifiez le style des sous-titres du masque</a:t>
            </a:r>
            <a:endParaRPr kumimoji="0" lang="en-US" dirty="0"/>
          </a:p>
        </p:txBody>
      </p:sp>
      <p:sp>
        <p:nvSpPr>
          <p:cNvPr id="20" name="Espace réservé du pied de page 19"/>
          <p:cNvSpPr>
            <a:spLocks noGrp="1"/>
          </p:cNvSpPr>
          <p:nvPr>
            <p:ph type="ftr" sz="quarter" idx="11"/>
          </p:nvPr>
        </p:nvSpPr>
        <p:spPr>
          <a:xfrm>
            <a:off x="5714999" y="6305550"/>
            <a:ext cx="3222485" cy="476250"/>
          </a:xfrm>
        </p:spPr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8" name="El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El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pic>
        <p:nvPicPr>
          <p:cNvPr id="12" name="Image 11" descr="http://www.twssa.com/images/ERA17_Envoi1.png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790" y="4315732"/>
            <a:ext cx="5759450" cy="145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9" descr="Sans titre 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184" y="188640"/>
            <a:ext cx="1494662" cy="8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0"/>
            <a:ext cx="6858000" cy="6857999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El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El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227" y="143635"/>
            <a:ext cx="1235632" cy="9001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F31215-B8D0-488E-B465-39B5494216DA}" type="datetimeFigureOut">
              <a:rPr lang="fr-FR" smtClean="0"/>
              <a:pPr/>
              <a:t>03/06/2022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6C8D77-CD4B-400E-B5CE-9E361AD59E5D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088136" y="0"/>
            <a:ext cx="8052754" cy="6857999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964" y="143635"/>
            <a:ext cx="1450895" cy="9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fr-FR" dirty="0" smtClean="0"/>
              <a:t>Cliquez sur l'icône pour ajouter une image</a:t>
            </a:r>
            <a:endParaRPr kumimoji="0" lang="en-US" dirty="0"/>
          </a:p>
        </p:txBody>
      </p:sp>
      <p:sp>
        <p:nvSpPr>
          <p:cNvPr id="9" name="Organigramme : Processu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Organigramme : Processu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cteurs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El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Bouée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Espace réservé du titre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fr-FR" dirty="0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pic>
        <p:nvPicPr>
          <p:cNvPr id="14" name="Image 1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227" y="143635"/>
            <a:ext cx="1235632" cy="9001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63" r:id="rId1"/>
    <p:sldLayoutId id="2147484664" r:id="rId2"/>
    <p:sldLayoutId id="2147484665" r:id="rId3"/>
    <p:sldLayoutId id="2147484666" r:id="rId4"/>
    <p:sldLayoutId id="2147484667" r:id="rId5"/>
    <p:sldLayoutId id="2147484668" r:id="rId6"/>
    <p:sldLayoutId id="2147484669" r:id="rId7"/>
    <p:sldLayoutId id="2147484670" r:id="rId8"/>
    <p:sldLayoutId id="2147484671" r:id="rId9"/>
    <p:sldLayoutId id="2147484672" r:id="rId10"/>
    <p:sldLayoutId id="2147484673" r:id="rId11"/>
  </p:sldLayoutIdLst>
  <p:transition spd="slow">
    <p:wip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430637" y="1085055"/>
            <a:ext cx="7406640" cy="813775"/>
          </a:xfrm>
        </p:spPr>
        <p:txBody>
          <a:bodyPr/>
          <a:lstStyle/>
          <a:p>
            <a:pPr algn="ctr"/>
            <a:r>
              <a:rPr lang="fr-FR" dirty="0" smtClean="0"/>
              <a:t>ERASMUS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430637" y="2575221"/>
            <a:ext cx="7406640" cy="1078804"/>
          </a:xfrm>
        </p:spPr>
        <p:txBody>
          <a:bodyPr>
            <a:normAutofit/>
          </a:bodyPr>
          <a:lstStyle/>
          <a:p>
            <a:r>
              <a:rPr lang="fr-FR" sz="3200" b="1" dirty="0" smtClean="0"/>
              <a:t>Entretien d’une chaussée semi rigide en traversée d’agglomération</a:t>
            </a:r>
            <a:endParaRPr lang="fr-FR" sz="3200" b="1" dirty="0"/>
          </a:p>
        </p:txBody>
      </p:sp>
      <p:sp>
        <p:nvSpPr>
          <p:cNvPr id="4" name="Rectangle 3"/>
          <p:cNvSpPr/>
          <p:nvPr/>
        </p:nvSpPr>
        <p:spPr>
          <a:xfrm>
            <a:off x="3176845" y="6174306"/>
            <a:ext cx="5850649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600"/>
              </a:spcBef>
            </a:pPr>
            <a:r>
              <a:rPr kumimoji="0" lang="fr-FR" b="1" dirty="0" smtClean="0">
                <a:solidFill>
                  <a:schemeClr val="accent4"/>
                </a:solidFill>
                <a:latin typeface="+mj-lt"/>
              </a:rPr>
              <a:t>27ème </a:t>
            </a:r>
            <a:r>
              <a:rPr kumimoji="0" lang="fr-FR" b="1" dirty="0">
                <a:solidFill>
                  <a:schemeClr val="accent4"/>
                </a:solidFill>
                <a:latin typeface="+mj-lt"/>
              </a:rPr>
              <a:t>forum </a:t>
            </a:r>
            <a:r>
              <a:rPr kumimoji="0" lang="fr-FR" b="1" dirty="0" smtClean="0">
                <a:solidFill>
                  <a:schemeClr val="accent4"/>
                </a:solidFill>
                <a:latin typeface="+mj-lt"/>
              </a:rPr>
              <a:t>– 1&amp;3 juin 2022</a:t>
            </a:r>
          </a:p>
          <a:p>
            <a:pPr algn="r">
              <a:spcBef>
                <a:spcPts val="600"/>
              </a:spcBef>
            </a:pPr>
            <a:endParaRPr kumimoji="0" lang="fr-FR" b="1" dirty="0">
              <a:solidFill>
                <a:schemeClr val="accent4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22311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920  </a:t>
            </a:r>
            <a:r>
              <a:rPr lang="fr-FR" dirty="0" err="1" smtClean="0"/>
              <a:t>Ailly-sur-Noye</a:t>
            </a:r>
            <a:endParaRPr lang="fr-FR" dirty="0"/>
          </a:p>
        </p:txBody>
      </p:sp>
      <p:pic>
        <p:nvPicPr>
          <p:cNvPr id="10243" name="Picture 3" descr="D:\Pierre  GOURLIN\Documents\1_Departement_Somme\1_RD920_Ailly_sur_Noye\photos_2nov2021\IMG_39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755034" y="2430431"/>
            <a:ext cx="4612850" cy="3459638"/>
          </a:xfrm>
          <a:prstGeom prst="rect">
            <a:avLst/>
          </a:prstGeom>
          <a:noFill/>
        </p:spPr>
      </p:pic>
      <p:pic>
        <p:nvPicPr>
          <p:cNvPr id="7" name="Picture 2" descr="D:\Pierre  GOURLIN\Documents\1_Departement_Somme\1_RD920_Ailly_sur_Noye\photos_2nov2021\IMG_39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662009" y="2438890"/>
            <a:ext cx="4680520" cy="351039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6625" y="1628800"/>
            <a:ext cx="36004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7085" y="1628799"/>
            <a:ext cx="3596603" cy="4795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920  </a:t>
            </a:r>
            <a:r>
              <a:rPr lang="fr-FR" dirty="0" err="1" smtClean="0"/>
              <a:t>Ailly-sur-Noye</a:t>
            </a:r>
            <a:endParaRPr lang="fr-FR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1610" y="1898830"/>
            <a:ext cx="351039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7055" y="1898829"/>
            <a:ext cx="351039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920  </a:t>
            </a:r>
            <a:r>
              <a:rPr lang="fr-FR" dirty="0" err="1" smtClean="0"/>
              <a:t>Ailly-sur-Noye</a:t>
            </a:r>
            <a:endParaRPr lang="fr-FR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1619" y="1673805"/>
            <a:ext cx="3735465" cy="4980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2060" y="1673805"/>
            <a:ext cx="3611651" cy="4815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920  </a:t>
            </a:r>
            <a:r>
              <a:rPr lang="fr-FR" dirty="0" err="1" smtClean="0"/>
              <a:t>Ailly-sur-Noye</a:t>
            </a:r>
            <a:endParaRPr lang="fr-FR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1610" y="1538789"/>
            <a:ext cx="3686612" cy="4915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029200" y="-9372600"/>
            <a:ext cx="2700000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47075" y="1538789"/>
            <a:ext cx="3686613" cy="4915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920  </a:t>
            </a:r>
            <a:r>
              <a:rPr lang="fr-FR" dirty="0" err="1" smtClean="0"/>
              <a:t>Ailly-sur-Noye</a:t>
            </a:r>
            <a:endParaRPr lang="fr-FR" dirty="0"/>
          </a:p>
        </p:txBody>
      </p:sp>
      <p:pic>
        <p:nvPicPr>
          <p:cNvPr id="1843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1620" y="1628800"/>
            <a:ext cx="3735465" cy="4980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7065" y="1628799"/>
            <a:ext cx="3776623" cy="5035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920  </a:t>
            </a:r>
            <a:r>
              <a:rPr lang="fr-FR" dirty="0" err="1" smtClean="0"/>
              <a:t>Ailly-sur-Noye</a:t>
            </a:r>
            <a:endParaRPr lang="fr-FR" dirty="0"/>
          </a:p>
        </p:txBody>
      </p:sp>
      <p:pic>
        <p:nvPicPr>
          <p:cNvPr id="1945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1620" y="1628800"/>
            <a:ext cx="3679159" cy="4905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7055" y="1628800"/>
            <a:ext cx="3735415" cy="4980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920  </a:t>
            </a:r>
            <a:r>
              <a:rPr lang="fr-FR" dirty="0" err="1" smtClean="0"/>
              <a:t>Ailly-sur-Noye</a:t>
            </a:r>
            <a:endParaRPr lang="fr-FR" dirty="0"/>
          </a:p>
        </p:txBody>
      </p:sp>
      <p:pic>
        <p:nvPicPr>
          <p:cNvPr id="2048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6615" y="1628800"/>
            <a:ext cx="36004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7013" y="1628799"/>
            <a:ext cx="3600451" cy="4800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920  </a:t>
            </a:r>
            <a:r>
              <a:rPr lang="fr-FR" dirty="0" err="1" smtClean="0"/>
              <a:t>Ailly-sur-Noye</a:t>
            </a:r>
            <a:endParaRPr lang="fr-FR" dirty="0"/>
          </a:p>
        </p:txBody>
      </p:sp>
      <p:pic>
        <p:nvPicPr>
          <p:cNvPr id="2150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6615" y="1628800"/>
            <a:ext cx="378042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3266" y="1628799"/>
            <a:ext cx="3780421" cy="5040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920  </a:t>
            </a:r>
            <a:r>
              <a:rPr lang="fr-FR" dirty="0" err="1" smtClean="0"/>
              <a:t>Ailly-sur-Noye</a:t>
            </a:r>
            <a:endParaRPr lang="fr-FR" dirty="0"/>
          </a:p>
        </p:txBody>
      </p:sp>
      <p:pic>
        <p:nvPicPr>
          <p:cNvPr id="2253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1619" y="1628799"/>
            <a:ext cx="3825425" cy="5100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8263" y="1628798"/>
            <a:ext cx="3825425" cy="5100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578392" y="2576511"/>
            <a:ext cx="6400800" cy="2697693"/>
          </a:xfrm>
        </p:spPr>
        <p:txBody>
          <a:bodyPr anchor="ctr"/>
          <a:lstStyle/>
          <a:p>
            <a:pPr algn="ctr"/>
            <a:r>
              <a:rPr lang="fr-FR" sz="3600" dirty="0" smtClean="0"/>
              <a:t>Cas de la RD 920 </a:t>
            </a:r>
            <a:br>
              <a:rPr lang="fr-FR" sz="3600" dirty="0" smtClean="0"/>
            </a:br>
            <a:r>
              <a:rPr lang="fr-FR" sz="3600" dirty="0" smtClean="0"/>
              <a:t> </a:t>
            </a:r>
            <a:r>
              <a:rPr lang="fr-FR" sz="2400" dirty="0" smtClean="0"/>
              <a:t>en traversée d’agglomération d’</a:t>
            </a:r>
            <a:r>
              <a:rPr lang="fr-FR" sz="2400" dirty="0" err="1" smtClean="0"/>
              <a:t>Ailly-sur-noye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sz="2800" dirty="0"/>
          </a:p>
        </p:txBody>
      </p:sp>
      <p:sp>
        <p:nvSpPr>
          <p:cNvPr id="4" name="Sous-titre 3"/>
          <p:cNvSpPr>
            <a:spLocks noGrp="1"/>
          </p:cNvSpPr>
          <p:nvPr>
            <p:ph type="body" idx="1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3600" b="1" dirty="0" smtClean="0">
                <a:solidFill>
                  <a:schemeClr val="accent3"/>
                </a:solidFill>
              </a:rPr>
              <a:t>Département de la Somme</a:t>
            </a:r>
            <a:endParaRPr lang="fr-FR" sz="3600" b="1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920  </a:t>
            </a:r>
            <a:r>
              <a:rPr lang="fr-FR" dirty="0" err="1" smtClean="0"/>
              <a:t>Ailly-sur-Noye</a:t>
            </a:r>
            <a:endParaRPr lang="fr-FR" dirty="0"/>
          </a:p>
        </p:txBody>
      </p:sp>
      <p:pic>
        <p:nvPicPr>
          <p:cNvPr id="2355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1610" y="1628800"/>
            <a:ext cx="378042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2050" y="1628800"/>
            <a:ext cx="378042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46575" y="274638"/>
            <a:ext cx="8187113" cy="1143000"/>
          </a:xfrm>
        </p:spPr>
        <p:txBody>
          <a:bodyPr/>
          <a:lstStyle/>
          <a:p>
            <a:r>
              <a:rPr lang="fr-FR" dirty="0" smtClean="0"/>
              <a:t>RD 920  </a:t>
            </a:r>
            <a:r>
              <a:rPr lang="fr-FR" dirty="0" err="1" smtClean="0"/>
              <a:t>Ailly-sur-Noye</a:t>
            </a:r>
            <a:r>
              <a:rPr lang="fr-FR" dirty="0" smtClean="0"/>
              <a:t> : le guide</a:t>
            </a:r>
            <a:endParaRPr lang="fr-FR" dirty="0"/>
          </a:p>
        </p:txBody>
      </p:sp>
      <p:pic>
        <p:nvPicPr>
          <p:cNvPr id="2457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45246" y="1447799"/>
            <a:ext cx="4297083" cy="531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Connecteur droit avec flèche 7"/>
          <p:cNvCxnSpPr/>
          <p:nvPr/>
        </p:nvCxnSpPr>
        <p:spPr>
          <a:xfrm>
            <a:off x="2321750" y="5814265"/>
            <a:ext cx="108012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smtClean="0"/>
              <a:t>RD 920 relevé de dégradations 2010</a:t>
            </a:r>
            <a:endParaRPr lang="fr-FR" sz="3600" dirty="0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2869" y="1447800"/>
            <a:ext cx="7875871" cy="513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4"/>
          <p:cNvCxnSpPr/>
          <p:nvPr/>
        </p:nvCxnSpPr>
        <p:spPr>
          <a:xfrm>
            <a:off x="3446875" y="1853825"/>
            <a:ext cx="45005" cy="355539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Connecteur droit 6"/>
          <p:cNvCxnSpPr/>
          <p:nvPr/>
        </p:nvCxnSpPr>
        <p:spPr>
          <a:xfrm>
            <a:off x="5652120" y="1853825"/>
            <a:ext cx="0" cy="355539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>
            <a:off x="3491880" y="5409220"/>
            <a:ext cx="216024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26595" y="274638"/>
            <a:ext cx="8007093" cy="1143000"/>
          </a:xfrm>
        </p:spPr>
        <p:txBody>
          <a:bodyPr>
            <a:normAutofit/>
          </a:bodyPr>
          <a:lstStyle/>
          <a:p>
            <a:r>
              <a:rPr lang="fr-FR" sz="3600" dirty="0" smtClean="0"/>
              <a:t>RD 920 relevé de dégradations 2016</a:t>
            </a:r>
            <a:endParaRPr lang="fr-FR" sz="3600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437" y="1838198"/>
            <a:ext cx="8405013" cy="460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4"/>
          <p:cNvCxnSpPr/>
          <p:nvPr/>
        </p:nvCxnSpPr>
        <p:spPr>
          <a:xfrm>
            <a:off x="4977045" y="1793193"/>
            <a:ext cx="0" cy="460613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Connecteur droit 6"/>
          <p:cNvCxnSpPr/>
          <p:nvPr/>
        </p:nvCxnSpPr>
        <p:spPr>
          <a:xfrm>
            <a:off x="6507215" y="1793193"/>
            <a:ext cx="0" cy="460613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4977045" y="2438890"/>
            <a:ext cx="153017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6376752" cy="859107"/>
          </a:xfrm>
        </p:spPr>
        <p:txBody>
          <a:bodyPr/>
          <a:lstStyle/>
          <a:p>
            <a:r>
              <a:rPr lang="fr-FR" dirty="0" smtClean="0"/>
              <a:t>Les dégradations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35608" y="1538790"/>
            <a:ext cx="7498080" cy="5040560"/>
          </a:xfrm>
        </p:spPr>
        <p:txBody>
          <a:bodyPr>
            <a:normAutofit/>
          </a:bodyPr>
          <a:lstStyle/>
          <a:p>
            <a:r>
              <a:rPr lang="fr-FR" dirty="0" smtClean="0"/>
              <a:t>On observe :</a:t>
            </a:r>
          </a:p>
          <a:p>
            <a:r>
              <a:rPr lang="fr-FR" dirty="0" smtClean="0"/>
              <a:t>Fissuration transversale : fissures dédoublées, ramifiées</a:t>
            </a:r>
          </a:p>
          <a:p>
            <a:r>
              <a:rPr lang="fr-FR" dirty="0" smtClean="0"/>
              <a:t>Fissuration longitudinale importante en bandes de roulement ayant évolué en faïençage avec affaissement</a:t>
            </a:r>
          </a:p>
          <a:p>
            <a:r>
              <a:rPr lang="fr-FR" dirty="0" smtClean="0"/>
              <a:t>Les affaissements en bande de roulement droite sont passés de 1cm en 2010 à 2cm en 2016</a:t>
            </a:r>
          </a:p>
          <a:p>
            <a:endParaRPr lang="fr-FR" dirty="0" smtClean="0"/>
          </a:p>
          <a:p>
            <a:pPr>
              <a:buNone/>
            </a:pPr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pPr lvl="1"/>
            <a:endParaRPr lang="fr-FR" dirty="0" smtClean="0"/>
          </a:p>
          <a:p>
            <a:endParaRPr lang="fr-FR" dirty="0" smtClean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déflexion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Réalisée par le laboratoire départemental de la Somme</a:t>
            </a:r>
          </a:p>
          <a:p>
            <a:r>
              <a:rPr lang="fr-FR" dirty="0" smtClean="0"/>
              <a:t>Matériel utilisé : Poutre de </a:t>
            </a:r>
            <a:r>
              <a:rPr lang="fr-FR" dirty="0" err="1" smtClean="0"/>
              <a:t>benkelman</a:t>
            </a:r>
            <a:endParaRPr lang="fr-FR" dirty="0" smtClean="0"/>
          </a:p>
          <a:p>
            <a:r>
              <a:rPr lang="fr-FR" dirty="0" smtClean="0"/>
              <a:t>Température extérieure 14°C</a:t>
            </a:r>
          </a:p>
          <a:p>
            <a:r>
              <a:rPr lang="fr-FR" dirty="0" smtClean="0"/>
              <a:t>Déflexion caractéristique en axe: 110/100</a:t>
            </a:r>
          </a:p>
          <a:p>
            <a:r>
              <a:rPr lang="fr-FR" dirty="0" smtClean="0"/>
              <a:t>Déflexion caractéristique en rive: 176/100</a:t>
            </a:r>
          </a:p>
          <a:p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91580" y="274638"/>
            <a:ext cx="8142108" cy="1143000"/>
          </a:xfrm>
        </p:spPr>
        <p:txBody>
          <a:bodyPr/>
          <a:lstStyle/>
          <a:p>
            <a:r>
              <a:rPr lang="fr-FR" dirty="0" smtClean="0"/>
              <a:t>RD 920  </a:t>
            </a:r>
            <a:r>
              <a:rPr lang="fr-FR" dirty="0" err="1" smtClean="0"/>
              <a:t>Ailly-sur-Noye</a:t>
            </a:r>
            <a:r>
              <a:rPr lang="fr-FR" dirty="0" smtClean="0"/>
              <a:t> : le guide</a:t>
            </a:r>
            <a:endParaRPr lang="fr-FR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464" y="2798929"/>
            <a:ext cx="8197619" cy="1935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5877146" y="2798929"/>
            <a:ext cx="1755194" cy="6750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5877145" y="3924055"/>
            <a:ext cx="1530170" cy="1800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Implantation des carottages</a:t>
            </a:r>
            <a:endParaRPr lang="fr-FR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575" y="1744473"/>
            <a:ext cx="8187875" cy="459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ylindre 5"/>
          <p:cNvSpPr/>
          <p:nvPr/>
        </p:nvSpPr>
        <p:spPr>
          <a:xfrm>
            <a:off x="6597225" y="3474005"/>
            <a:ext cx="144000" cy="36004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Cylindre 6"/>
          <p:cNvSpPr/>
          <p:nvPr/>
        </p:nvSpPr>
        <p:spPr>
          <a:xfrm>
            <a:off x="6052672" y="4329140"/>
            <a:ext cx="144000" cy="360000"/>
          </a:xfrm>
          <a:prstGeom prst="ca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Cylindre 7"/>
          <p:cNvSpPr/>
          <p:nvPr/>
        </p:nvSpPr>
        <p:spPr>
          <a:xfrm>
            <a:off x="7452320" y="3338990"/>
            <a:ext cx="144000" cy="360000"/>
          </a:xfrm>
          <a:prstGeom prst="can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Cylindre 8"/>
          <p:cNvSpPr/>
          <p:nvPr/>
        </p:nvSpPr>
        <p:spPr>
          <a:xfrm>
            <a:off x="6259687" y="3789040"/>
            <a:ext cx="135015" cy="36004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Cylindre 9"/>
          <p:cNvSpPr/>
          <p:nvPr/>
        </p:nvSpPr>
        <p:spPr>
          <a:xfrm>
            <a:off x="4040925" y="3834045"/>
            <a:ext cx="144000" cy="360040"/>
          </a:xfrm>
          <a:prstGeom prst="ca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Cylindre 10"/>
          <p:cNvSpPr/>
          <p:nvPr/>
        </p:nvSpPr>
        <p:spPr>
          <a:xfrm>
            <a:off x="3536885" y="3609020"/>
            <a:ext cx="144000" cy="36004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12"/>
          <p:cNvCxnSpPr/>
          <p:nvPr/>
        </p:nvCxnSpPr>
        <p:spPr>
          <a:xfrm>
            <a:off x="4572000" y="4284095"/>
            <a:ext cx="0" cy="13501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>
            <a:off x="6012160" y="4689140"/>
            <a:ext cx="0" cy="8100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>
            <a:off x="4572000" y="5364215"/>
            <a:ext cx="144016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/>
          <p:cNvSpPr txBox="1"/>
          <p:nvPr/>
        </p:nvSpPr>
        <p:spPr>
          <a:xfrm>
            <a:off x="4752020" y="5094185"/>
            <a:ext cx="10801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 smtClean="0">
                <a:solidFill>
                  <a:schemeClr val="tx1"/>
                </a:solidFill>
              </a:rPr>
              <a:t>Zone aménagée 2020</a:t>
            </a:r>
            <a:endParaRPr lang="fr-FR" sz="1100" dirty="0">
              <a:solidFill>
                <a:schemeClr val="tx1"/>
              </a:solidFill>
            </a:endParaRPr>
          </a:p>
        </p:txBody>
      </p:sp>
      <p:sp>
        <p:nvSpPr>
          <p:cNvPr id="21" name="Cylindre 20"/>
          <p:cNvSpPr/>
          <p:nvPr/>
        </p:nvSpPr>
        <p:spPr>
          <a:xfrm>
            <a:off x="7047275" y="3338990"/>
            <a:ext cx="144000" cy="360000"/>
          </a:xfrm>
          <a:prstGeom prst="ca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Implantation des carottages</a:t>
            </a:r>
            <a:endParaRPr lang="fr-F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4167" y="2804140"/>
            <a:ext cx="8710283" cy="2425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920 sondage  C1</a:t>
            </a:r>
            <a:endParaRPr lang="fr-FR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2145" y="1504867"/>
            <a:ext cx="3089174" cy="4579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Pierre  GOURLIN\Documents\1_Departement_Somme\1_RD920_Ailly_sur_Noye\photos_2nov2021\IMG_39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90319" y="2315126"/>
            <a:ext cx="4770529" cy="3577897"/>
          </a:xfrm>
          <a:prstGeom prst="rect">
            <a:avLst/>
          </a:prstGeom>
          <a:noFill/>
        </p:spPr>
      </p:pic>
      <p:sp>
        <p:nvSpPr>
          <p:cNvPr id="6" name="Cylindre 5"/>
          <p:cNvSpPr/>
          <p:nvPr/>
        </p:nvSpPr>
        <p:spPr>
          <a:xfrm>
            <a:off x="1601669" y="3158970"/>
            <a:ext cx="405045" cy="99011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Plan de situation</a:t>
            </a:r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327" y="1412874"/>
            <a:ext cx="8274240" cy="5076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Ellipse 5"/>
          <p:cNvSpPr/>
          <p:nvPr/>
        </p:nvSpPr>
        <p:spPr>
          <a:xfrm>
            <a:off x="4436986" y="5634245"/>
            <a:ext cx="1800200" cy="6750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Organigramme : Connecteur 6"/>
          <p:cNvSpPr/>
          <p:nvPr/>
        </p:nvSpPr>
        <p:spPr>
          <a:xfrm>
            <a:off x="3626895" y="5994285"/>
            <a:ext cx="405045" cy="315035"/>
          </a:xfrm>
          <a:prstGeom prst="flowChartConnector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920  carottage  C1bis</a:t>
            </a:r>
            <a:endParaRPr lang="fr-FR" dirty="0"/>
          </a:p>
        </p:txBody>
      </p:sp>
      <p:pic>
        <p:nvPicPr>
          <p:cNvPr id="4" name="Picture 2" descr="D:\Pierre  GOURLIN\Documents\1_Departement_Somme\1_RD920_Ailly_sur_Noye\photos_2nov2021\IMG_39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05519" y="1224851"/>
            <a:ext cx="3512127" cy="4680065"/>
          </a:xfrm>
          <a:prstGeom prst="rect">
            <a:avLst/>
          </a:prstGeom>
          <a:noFill/>
        </p:spPr>
      </p:pic>
      <p:sp>
        <p:nvSpPr>
          <p:cNvPr id="5" name="Cylindre 4"/>
          <p:cNvSpPr/>
          <p:nvPr/>
        </p:nvSpPr>
        <p:spPr>
          <a:xfrm>
            <a:off x="2861809" y="3383995"/>
            <a:ext cx="315035" cy="855095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1615" y="2806584"/>
            <a:ext cx="3732073" cy="2280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920 sondage C2</a:t>
            </a:r>
            <a:endParaRPr lang="fr-FR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4775" y="3113965"/>
            <a:ext cx="3535680" cy="224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6615" y="1628799"/>
            <a:ext cx="3596603" cy="4795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ylindre 5"/>
          <p:cNvSpPr/>
          <p:nvPr/>
        </p:nvSpPr>
        <p:spPr>
          <a:xfrm>
            <a:off x="2546774" y="3789040"/>
            <a:ext cx="315035" cy="855095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920 Carottage C3bis</a:t>
            </a:r>
            <a:endParaRPr lang="fr-FR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4775" y="2663915"/>
            <a:ext cx="3543300" cy="174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1619" y="1673805"/>
            <a:ext cx="3735465" cy="4980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ylindre 5"/>
          <p:cNvSpPr/>
          <p:nvPr/>
        </p:nvSpPr>
        <p:spPr>
          <a:xfrm>
            <a:off x="2141730" y="4149080"/>
            <a:ext cx="315035" cy="81009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920 carottage C3 ter</a:t>
            </a:r>
            <a:endParaRPr lang="fr-FR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4775" y="2945130"/>
            <a:ext cx="3573780" cy="1805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6615" y="1628800"/>
            <a:ext cx="378042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ylindre 5"/>
          <p:cNvSpPr/>
          <p:nvPr/>
        </p:nvSpPr>
        <p:spPr>
          <a:xfrm>
            <a:off x="3131840" y="4014065"/>
            <a:ext cx="405045" cy="1125125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920 sondage C4</a:t>
            </a:r>
            <a:endParaRPr lang="fr-FR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97125" y="1802997"/>
            <a:ext cx="2949635" cy="46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1610" y="1628800"/>
            <a:ext cx="378042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ylindre 6"/>
          <p:cNvSpPr/>
          <p:nvPr/>
        </p:nvSpPr>
        <p:spPr>
          <a:xfrm>
            <a:off x="2951819" y="3699030"/>
            <a:ext cx="405045" cy="1215135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61610" y="274638"/>
            <a:ext cx="7872078" cy="1143000"/>
          </a:xfrm>
        </p:spPr>
        <p:txBody>
          <a:bodyPr/>
          <a:lstStyle/>
          <a:p>
            <a:r>
              <a:rPr lang="fr-FR" dirty="0" smtClean="0"/>
              <a:t>RD 920 la structure de chaussée</a:t>
            </a:r>
            <a:endParaRPr lang="fr-FR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8343" y="1447800"/>
            <a:ext cx="6912864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546775" y="1447800"/>
            <a:ext cx="1755195" cy="4800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7857365" y="1447800"/>
            <a:ext cx="783842" cy="4800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4391980" y="1447800"/>
            <a:ext cx="3375375" cy="4800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RD 920 </a:t>
            </a:r>
            <a:r>
              <a:rPr lang="fr-FR" sz="4400" dirty="0" smtClean="0"/>
              <a:t>diagnostic C1 </a:t>
            </a:r>
            <a:r>
              <a:rPr lang="fr-FR" sz="4400" dirty="0" err="1" smtClean="0"/>
              <a:t>Bdr</a:t>
            </a:r>
            <a:r>
              <a:rPr lang="fr-FR" sz="4400" dirty="0" smtClean="0"/>
              <a:t> Gauche</a:t>
            </a:r>
            <a:endParaRPr lang="fr-FR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2656" y="1447800"/>
            <a:ext cx="7464237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506" y="1583794"/>
            <a:ext cx="1718476" cy="4365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Connecteur droit avec flèche 6"/>
          <p:cNvCxnSpPr/>
          <p:nvPr/>
        </p:nvCxnSpPr>
        <p:spPr>
          <a:xfrm>
            <a:off x="1435608" y="3474005"/>
            <a:ext cx="399374" cy="27003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1435608" y="2753925"/>
            <a:ext cx="399374" cy="58506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RD 920 </a:t>
            </a:r>
            <a:r>
              <a:rPr lang="fr-FR" sz="4000" dirty="0" smtClean="0"/>
              <a:t>diagnostic C1bis </a:t>
            </a:r>
            <a:r>
              <a:rPr lang="fr-FR" sz="4000" dirty="0" err="1" smtClean="0"/>
              <a:t>Bdr</a:t>
            </a:r>
            <a:r>
              <a:rPr lang="fr-FR" sz="4000" dirty="0" smtClean="0"/>
              <a:t> droite</a:t>
            </a:r>
            <a:endParaRPr lang="fr-FR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43835"/>
            <a:ext cx="1622727" cy="3510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7916" y="1088740"/>
            <a:ext cx="7525772" cy="4934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Connecteur droit avec flèche 6"/>
          <p:cNvCxnSpPr/>
          <p:nvPr/>
        </p:nvCxnSpPr>
        <p:spPr>
          <a:xfrm>
            <a:off x="1061610" y="2888940"/>
            <a:ext cx="675075" cy="13501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1061610" y="3429000"/>
            <a:ext cx="675075" cy="13501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RD 920 </a:t>
            </a:r>
            <a:r>
              <a:rPr lang="fr-FR" sz="4400" dirty="0" smtClean="0"/>
              <a:t>diagnostic C3 </a:t>
            </a:r>
            <a:r>
              <a:rPr lang="fr-FR" sz="4400" dirty="0" err="1" smtClean="0"/>
              <a:t>Bdr</a:t>
            </a:r>
            <a:r>
              <a:rPr lang="fr-FR" sz="4400" dirty="0" smtClean="0"/>
              <a:t> droite</a:t>
            </a:r>
            <a:endParaRPr lang="fr-FR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509" y="2888940"/>
            <a:ext cx="1437096" cy="2520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9537" y="1988840"/>
            <a:ext cx="7629601" cy="3420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Connecteur droit avec flèche 6"/>
          <p:cNvCxnSpPr/>
          <p:nvPr/>
        </p:nvCxnSpPr>
        <p:spPr>
          <a:xfrm>
            <a:off x="1138597" y="4239090"/>
            <a:ext cx="460008" cy="13501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1138597" y="4869160"/>
            <a:ext cx="460008" cy="18002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920  étude </a:t>
            </a:r>
            <a:r>
              <a:rPr lang="fr-FR" dirty="0" err="1" smtClean="0"/>
              <a:t>Ailly-sur-Noye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Cahier des charges</a:t>
            </a:r>
          </a:p>
          <a:p>
            <a:pPr lvl="1"/>
            <a:r>
              <a:rPr lang="fr-FR" dirty="0" smtClean="0"/>
              <a:t>Techniques en matériaux bitumineux</a:t>
            </a:r>
          </a:p>
          <a:p>
            <a:pPr lvl="1"/>
            <a:r>
              <a:rPr lang="fr-FR" dirty="0" smtClean="0"/>
              <a:t>Durée de vie 20 ans</a:t>
            </a:r>
          </a:p>
          <a:p>
            <a:pPr lvl="1"/>
            <a:r>
              <a:rPr lang="fr-FR" dirty="0" smtClean="0"/>
              <a:t>contrainte de seuil : borné à 0cm</a:t>
            </a:r>
          </a:p>
          <a:p>
            <a:pPr lvl="1"/>
            <a:r>
              <a:rPr lang="fr-FR" dirty="0" smtClean="0"/>
              <a:t>Indice de gel 90°c , pas de barrière de dégel</a:t>
            </a:r>
          </a:p>
          <a:p>
            <a:pPr lvl="1"/>
            <a:r>
              <a:rPr lang="fr-FR" dirty="0" smtClean="0"/>
              <a:t>Longueur étudiée 1300 m</a:t>
            </a:r>
          </a:p>
          <a:p>
            <a:pPr lvl="1"/>
            <a:r>
              <a:rPr lang="fr-FR" dirty="0" smtClean="0"/>
              <a:t>Rappel  Trafic 150 PL/j par sens</a:t>
            </a:r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Situation de l’étude</a:t>
            </a:r>
            <a:endParaRPr lang="fr-FR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6565" y="1744474"/>
            <a:ext cx="8277885" cy="4644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920</a:t>
            </a:r>
            <a:endParaRPr lang="fr-FR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723" y="1477526"/>
            <a:ext cx="8626727" cy="4471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836585" y="2033845"/>
            <a:ext cx="2115235" cy="13501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920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7002270" y="4239091"/>
            <a:ext cx="18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chemeClr val="tx1"/>
                </a:solidFill>
              </a:rPr>
              <a:t>Solution ajoutée </a:t>
            </a:r>
            <a:endParaRPr lang="fr-FR" sz="1400" dirty="0">
              <a:solidFill>
                <a:schemeClr val="tx1"/>
              </a:solidFill>
            </a:endParaRPr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722" y="1853825"/>
            <a:ext cx="8692748" cy="1607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Connecteur droit avec flèche 10"/>
          <p:cNvCxnSpPr>
            <a:stCxn id="7" idx="0"/>
          </p:cNvCxnSpPr>
          <p:nvPr/>
        </p:nvCxnSpPr>
        <p:spPr>
          <a:xfrm flipV="1">
            <a:off x="7902370" y="3461432"/>
            <a:ext cx="0" cy="7776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920 </a:t>
            </a:r>
            <a:endParaRPr lang="fr-FR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580" y="1417638"/>
            <a:ext cx="8337768" cy="3442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580" y="4860243"/>
            <a:ext cx="8337768" cy="114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oneTexte 6"/>
          <p:cNvSpPr txBox="1"/>
          <p:nvPr/>
        </p:nvSpPr>
        <p:spPr>
          <a:xfrm>
            <a:off x="0" y="3338991"/>
            <a:ext cx="9265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dirty="0" smtClean="0">
                <a:solidFill>
                  <a:schemeClr val="tx1"/>
                </a:solidFill>
              </a:rPr>
              <a:t>Fr+8GB+6</a:t>
            </a:r>
            <a:endParaRPr lang="fr-FR" sz="1000" b="1" dirty="0">
              <a:solidFill>
                <a:schemeClr val="tx1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0" y="3969060"/>
            <a:ext cx="9265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dirty="0" smtClean="0">
                <a:solidFill>
                  <a:schemeClr val="tx1"/>
                </a:solidFill>
              </a:rPr>
              <a:t>Fr+11GB+6</a:t>
            </a:r>
            <a:endParaRPr lang="fr-FR" sz="1000" b="1" dirty="0">
              <a:solidFill>
                <a:schemeClr val="tx1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0" y="4554125"/>
            <a:ext cx="9265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dirty="0" smtClean="0">
                <a:solidFill>
                  <a:schemeClr val="tx1"/>
                </a:solidFill>
              </a:rPr>
              <a:t>Fr+12GB+6</a:t>
            </a:r>
            <a:endParaRPr lang="fr-FR" sz="1000" b="1" dirty="0">
              <a:solidFill>
                <a:schemeClr val="tx1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0" y="4959170"/>
            <a:ext cx="9265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dirty="0" smtClean="0">
                <a:solidFill>
                  <a:schemeClr val="tx1"/>
                </a:solidFill>
              </a:rPr>
              <a:t>Fr+16GB+6</a:t>
            </a:r>
            <a:endParaRPr lang="fr-FR" sz="1000" b="1" dirty="0">
              <a:solidFill>
                <a:schemeClr val="tx1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0" y="5544235"/>
            <a:ext cx="9265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dirty="0" smtClean="0">
                <a:solidFill>
                  <a:schemeClr val="tx1"/>
                </a:solidFill>
              </a:rPr>
              <a:t>Fr+18GB+6</a:t>
            </a:r>
            <a:endParaRPr lang="fr-FR" sz="1000" b="1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91580" y="4419110"/>
            <a:ext cx="8337768" cy="103511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920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2 solutions peuvent être retenues :</a:t>
            </a:r>
          </a:p>
          <a:p>
            <a:pPr lvl="1"/>
            <a:r>
              <a:rPr lang="fr-FR" dirty="0" smtClean="0"/>
              <a:t>Fraisage sur 18cm + 12GB + 6 BBSG pour cette solution il sera nécessaire d’approfondir le fraisage sur 350m (C1bis et C2)</a:t>
            </a:r>
          </a:p>
          <a:p>
            <a:pPr lvl="1"/>
            <a:endParaRPr lang="fr-FR" dirty="0" smtClean="0"/>
          </a:p>
          <a:p>
            <a:pPr lvl="1"/>
            <a:r>
              <a:rPr lang="fr-FR" dirty="0" smtClean="0"/>
              <a:t>Fraisage sur 22cm + 16GB + 6 BBSG approfondir le fraisage de 4cm sur 150m au droit du carottage C2</a:t>
            </a:r>
          </a:p>
          <a:p>
            <a:pPr lvl="1"/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La solution 2 permet, avec la réalisation de la GB en 2 couches, de poser les bordures sur la 1</a:t>
            </a:r>
            <a:r>
              <a:rPr lang="fr-FR" baseline="30000" dirty="0" smtClean="0"/>
              <a:t>ère</a:t>
            </a:r>
            <a:r>
              <a:rPr lang="fr-FR" dirty="0" smtClean="0"/>
              <a:t> couche.</a:t>
            </a:r>
          </a:p>
          <a:p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Merci de votre attention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920 Historique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35608" y="1447799"/>
            <a:ext cx="7498080" cy="4546485"/>
          </a:xfrm>
        </p:spPr>
        <p:txBody>
          <a:bodyPr>
            <a:normAutofit/>
          </a:bodyPr>
          <a:lstStyle/>
          <a:p>
            <a:r>
              <a:rPr lang="fr-FR" dirty="0" smtClean="0"/>
              <a:t>Ex RN 320, déclassée du réseau routier national et reclassée dans le réseau routier départemental en 1972</a:t>
            </a:r>
          </a:p>
          <a:p>
            <a:r>
              <a:rPr lang="fr-FR" dirty="0" smtClean="0"/>
              <a:t>Elargie et renforcée dans les années 80 hors agglomération</a:t>
            </a:r>
          </a:p>
          <a:p>
            <a:r>
              <a:rPr lang="fr-FR" dirty="0" smtClean="0"/>
              <a:t>La RD 920 fait partie du réseau de classe 2 du département de la Somme (qui comprend 3 classes)</a:t>
            </a:r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920 – </a:t>
            </a:r>
            <a:r>
              <a:rPr lang="fr-FR" dirty="0" err="1" smtClean="0"/>
              <a:t>Ailly-sur-Noye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241630" y="1447799"/>
            <a:ext cx="7692058" cy="4996535"/>
          </a:xfrm>
        </p:spPr>
        <p:txBody>
          <a:bodyPr>
            <a:normAutofit/>
          </a:bodyPr>
          <a:lstStyle/>
          <a:p>
            <a:r>
              <a:rPr lang="fr-FR" dirty="0" smtClean="0"/>
              <a:t>Les entretiens sont coordonnés avec les projets communaux d’aménagements urbains</a:t>
            </a:r>
          </a:p>
          <a:p>
            <a:r>
              <a:rPr lang="fr-FR" dirty="0" smtClean="0"/>
              <a:t>Les projets de la commune ont pris un peu de retard</a:t>
            </a:r>
          </a:p>
          <a:p>
            <a:r>
              <a:rPr lang="fr-FR" dirty="0" smtClean="0"/>
              <a:t>Les entretiens se sont limités à des enduits superficiels ces dernières années dans la traversée de l’agglomération</a:t>
            </a:r>
          </a:p>
          <a:p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637"/>
            <a:ext cx="6376752" cy="1129137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RD 920 </a:t>
            </a:r>
            <a:br>
              <a:rPr lang="fr-FR" dirty="0" smtClean="0"/>
            </a:br>
            <a:r>
              <a:rPr lang="fr-FR" dirty="0" smtClean="0"/>
              <a:t>Traversée d’</a:t>
            </a:r>
            <a:r>
              <a:rPr lang="fr-FR" dirty="0" err="1" smtClean="0"/>
              <a:t>Ailly-sur-Noye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35608" y="1538790"/>
            <a:ext cx="7498080" cy="5040560"/>
          </a:xfrm>
        </p:spPr>
        <p:txBody>
          <a:bodyPr>
            <a:normAutofit/>
          </a:bodyPr>
          <a:lstStyle/>
          <a:p>
            <a:r>
              <a:rPr lang="fr-FR" sz="2800" dirty="0" smtClean="0"/>
              <a:t>Chaussée à 2 voies du réseau départemental</a:t>
            </a:r>
          </a:p>
          <a:p>
            <a:r>
              <a:rPr lang="fr-FR" sz="2800" dirty="0" smtClean="0"/>
              <a:t>Trafic 150 PL/j par sens</a:t>
            </a:r>
          </a:p>
          <a:p>
            <a:r>
              <a:rPr lang="fr-FR" sz="2800" dirty="0" smtClean="0"/>
              <a:t>Largeur variant de 6,20m à 6,50m</a:t>
            </a:r>
          </a:p>
          <a:p>
            <a:r>
              <a:rPr lang="fr-FR" sz="2800" dirty="0" smtClean="0"/>
              <a:t>Longueur de la section étudiée 1300 m</a:t>
            </a:r>
          </a:p>
          <a:p>
            <a:r>
              <a:rPr lang="fr-FR" sz="2800" dirty="0" smtClean="0"/>
              <a:t>Chaussée bordurée sur toute la section</a:t>
            </a:r>
          </a:p>
          <a:p>
            <a:endParaRPr lang="fr-FR" dirty="0" smtClean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920  </a:t>
            </a:r>
            <a:r>
              <a:rPr lang="fr-FR" dirty="0" err="1" smtClean="0"/>
              <a:t>Ailly-sur-Noye</a:t>
            </a:r>
            <a:endParaRPr lang="fr-FR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6835" y="1447799"/>
            <a:ext cx="3898165" cy="5197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920  </a:t>
            </a:r>
            <a:r>
              <a:rPr lang="fr-FR" dirty="0" err="1" smtClean="0"/>
              <a:t>Ailly-sur-Noye</a:t>
            </a:r>
            <a:endParaRPr lang="fr-FR" dirty="0"/>
          </a:p>
        </p:txBody>
      </p:sp>
      <p:pic>
        <p:nvPicPr>
          <p:cNvPr id="9218" name="Picture 2" descr="D:\Pierre  GOURLIN\Documents\1_Departement_Somme\1_RD920_Ailly_sur_Noye\photos_2nov2021\IMG_39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17185" y="2478268"/>
            <a:ext cx="4635515" cy="3476637"/>
          </a:xfrm>
          <a:prstGeom prst="rect">
            <a:avLst/>
          </a:prstGeom>
          <a:noFill/>
        </p:spPr>
      </p:pic>
      <p:pic>
        <p:nvPicPr>
          <p:cNvPr id="9219" name="Picture 3" descr="D:\Pierre  GOURLIN\Documents\1_Departement_Somme\1_RD920_Ailly_sur_Noye\photos_2nov2021\IMG_39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229600" y="-6172200"/>
            <a:ext cx="7200000" cy="5400000"/>
          </a:xfrm>
          <a:prstGeom prst="rect">
            <a:avLst/>
          </a:prstGeom>
          <a:noFill/>
        </p:spPr>
      </p:pic>
      <p:pic>
        <p:nvPicPr>
          <p:cNvPr id="6" name="Picture 2" descr="D:\Pierre  GOURLIN\Documents\1_Departement_Somme\1_RD920_Ailly_sur_Noye\photos_2nov2021\IMG_39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583251" y="2495145"/>
            <a:ext cx="4770529" cy="357789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25346</TotalTime>
  <Words>483</Words>
  <Application>Microsoft Office PowerPoint</Application>
  <PresentationFormat>Affichage à l'écran (4:3)</PresentationFormat>
  <Paragraphs>92</Paragraphs>
  <Slides>45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45</vt:i4>
      </vt:variant>
    </vt:vector>
  </HeadingPairs>
  <TitlesOfParts>
    <vt:vector size="46" baseType="lpstr">
      <vt:lpstr>Solstice</vt:lpstr>
      <vt:lpstr>ERASMUS</vt:lpstr>
      <vt:lpstr>Cas de la RD 920   en traversée d’agglomération d’Ailly-sur-noye </vt:lpstr>
      <vt:lpstr>Plan de situation</vt:lpstr>
      <vt:lpstr>Situation de l’étude</vt:lpstr>
      <vt:lpstr>RD 920 Historique</vt:lpstr>
      <vt:lpstr>RD 920 – Ailly-sur-Noye</vt:lpstr>
      <vt:lpstr>RD 920  Traversée d’Ailly-sur-Noye</vt:lpstr>
      <vt:lpstr>RD 920  Ailly-sur-Noye</vt:lpstr>
      <vt:lpstr>RD 920  Ailly-sur-Noye</vt:lpstr>
      <vt:lpstr>RD 920  Ailly-sur-Noye</vt:lpstr>
      <vt:lpstr>Diapositive 11</vt:lpstr>
      <vt:lpstr>RD 920  Ailly-sur-Noye</vt:lpstr>
      <vt:lpstr>RD 920  Ailly-sur-Noye</vt:lpstr>
      <vt:lpstr>RD 920  Ailly-sur-Noye</vt:lpstr>
      <vt:lpstr>RD 920  Ailly-sur-Noye</vt:lpstr>
      <vt:lpstr>RD 920  Ailly-sur-Noye</vt:lpstr>
      <vt:lpstr>RD 920  Ailly-sur-Noye</vt:lpstr>
      <vt:lpstr>RD 920  Ailly-sur-Noye</vt:lpstr>
      <vt:lpstr>RD 920  Ailly-sur-Noye</vt:lpstr>
      <vt:lpstr>RD 920  Ailly-sur-Noye</vt:lpstr>
      <vt:lpstr>RD 920  Ailly-sur-Noye : le guide</vt:lpstr>
      <vt:lpstr>RD 920 relevé de dégradations 2010</vt:lpstr>
      <vt:lpstr>RD 920 relevé de dégradations 2016</vt:lpstr>
      <vt:lpstr>Les dégradations</vt:lpstr>
      <vt:lpstr>La déflexion</vt:lpstr>
      <vt:lpstr>RD 920  Ailly-sur-Noye : le guide</vt:lpstr>
      <vt:lpstr>Implantation des carottages</vt:lpstr>
      <vt:lpstr>Implantation des carottages</vt:lpstr>
      <vt:lpstr>RD 920 sondage  C1</vt:lpstr>
      <vt:lpstr>RD 920  carottage  C1bis</vt:lpstr>
      <vt:lpstr>RD 920 sondage C2</vt:lpstr>
      <vt:lpstr>RD 920 Carottage C3bis</vt:lpstr>
      <vt:lpstr>RD 920 carottage C3 ter</vt:lpstr>
      <vt:lpstr>RD 920 sondage C4</vt:lpstr>
      <vt:lpstr>RD 920 la structure de chaussée</vt:lpstr>
      <vt:lpstr>RD 920 diagnostic C1 Bdr Gauche</vt:lpstr>
      <vt:lpstr>RD 920 diagnostic C1bis Bdr droite</vt:lpstr>
      <vt:lpstr>RD 920 diagnostic C3 Bdr droite</vt:lpstr>
      <vt:lpstr>RD 920  étude Ailly-sur-Noye</vt:lpstr>
      <vt:lpstr>RD 920</vt:lpstr>
      <vt:lpstr>RD 920</vt:lpstr>
      <vt:lpstr>RD 920 </vt:lpstr>
      <vt:lpstr>RD 920 </vt:lpstr>
      <vt:lpstr>Diapositive 44</vt:lpstr>
      <vt:lpstr>Merci de votre attention </vt:lpstr>
    </vt:vector>
  </TitlesOfParts>
  <Company>Conseil Général du Finistère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Valerie</dc:creator>
  <cp:lastModifiedBy>Pierre  GOURLIN</cp:lastModifiedBy>
  <cp:revision>810</cp:revision>
  <cp:lastPrinted>2015-03-24T09:13:13Z</cp:lastPrinted>
  <dcterms:created xsi:type="dcterms:W3CDTF">2004-03-22T09:00:28Z</dcterms:created>
  <dcterms:modified xsi:type="dcterms:W3CDTF">2022-06-03T07:31:36Z</dcterms:modified>
</cp:coreProperties>
</file>