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7"/>
  </p:notesMasterIdLst>
  <p:sldIdLst>
    <p:sldId id="256" r:id="rId2"/>
    <p:sldId id="678" r:id="rId3"/>
    <p:sldId id="743" r:id="rId4"/>
    <p:sldId id="675" r:id="rId5"/>
    <p:sldId id="788" r:id="rId6"/>
    <p:sldId id="744" r:id="rId7"/>
    <p:sldId id="707" r:id="rId8"/>
    <p:sldId id="814" r:id="rId9"/>
    <p:sldId id="785" r:id="rId10"/>
    <p:sldId id="836" r:id="rId11"/>
    <p:sldId id="812" r:id="rId12"/>
    <p:sldId id="810" r:id="rId13"/>
    <p:sldId id="746" r:id="rId14"/>
    <p:sldId id="751" r:id="rId15"/>
    <p:sldId id="815" r:id="rId16"/>
    <p:sldId id="816" r:id="rId17"/>
    <p:sldId id="817" r:id="rId18"/>
    <p:sldId id="818" r:id="rId19"/>
    <p:sldId id="813" r:id="rId20"/>
    <p:sldId id="820" r:id="rId21"/>
    <p:sldId id="821" r:id="rId22"/>
    <p:sldId id="819" r:id="rId23"/>
    <p:sldId id="822" r:id="rId24"/>
    <p:sldId id="823" r:id="rId25"/>
    <p:sldId id="826" r:id="rId26"/>
    <p:sldId id="824" r:id="rId27"/>
    <p:sldId id="829" r:id="rId28"/>
    <p:sldId id="831" r:id="rId29"/>
    <p:sldId id="832" r:id="rId30"/>
    <p:sldId id="833" r:id="rId31"/>
    <p:sldId id="835" r:id="rId32"/>
    <p:sldId id="778" r:id="rId33"/>
    <p:sldId id="834" r:id="rId34"/>
    <p:sldId id="837" r:id="rId35"/>
    <p:sldId id="742" r:id="rId36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EC3A"/>
    <a:srgbClr val="FF66CC"/>
    <a:srgbClr val="EEBE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8505" autoAdjust="0"/>
  </p:normalViewPr>
  <p:slideViewPr>
    <p:cSldViewPr>
      <p:cViewPr varScale="1">
        <p:scale>
          <a:sx n="74" d="100"/>
          <a:sy n="74" d="100"/>
        </p:scale>
        <p:origin x="-120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45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-84" charset="0"/>
              </a:defRPr>
            </a:lvl1pPr>
          </a:lstStyle>
          <a:p>
            <a:pPr>
              <a:defRPr/>
            </a:pPr>
            <a:fld id="{4CE4649D-F471-4ED5-8ACB-6F75F06D7609}" type="datetime1">
              <a:rPr lang="fr-FR"/>
              <a:pPr>
                <a:defRPr/>
              </a:pPr>
              <a:t>27/05/2022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-84" charset="0"/>
              </a:defRPr>
            </a:lvl1pPr>
          </a:lstStyle>
          <a:p>
            <a:pPr>
              <a:defRPr/>
            </a:pPr>
            <a:fld id="{D80DB45D-069F-45D6-B31E-5989197FE42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83323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10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11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12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13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14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15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16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17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18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19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20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21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22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23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24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25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26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27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28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29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30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31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32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33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34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35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5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6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7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8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9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D05B4-5E61-4D59-BA02-1667B779C27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1646D-0EE9-4516-8A62-FE82CF7A6868}" type="datetime1">
              <a:rPr lang="fr-FR" smtClean="0"/>
              <a:t>27/05/2022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8368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B83EB-D300-406C-9E27-9C63F57131D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F26F5-7781-45A6-B219-14B11B58F66E}" type="datetime1">
              <a:rPr lang="fr-FR" smtClean="0"/>
              <a:t>27/05/2022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74484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08674-6DB5-4926-B6AC-18F0CAC2C002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B6C4A-5FCC-416E-A415-F3959689B2C4}" type="datetime1">
              <a:rPr lang="fr-FR" smtClean="0"/>
              <a:t>27/05/2022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4956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9C13F-4D36-4E4C-9F19-47AFA0A2D91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9557E-4955-4D2B-A2AD-831E22D206F6}" type="datetime1">
              <a:rPr lang="fr-FR" smtClean="0"/>
              <a:t>27/05/2022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9706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039C4-F057-467C-90A4-A83C866156B3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B6389-52D1-4028-80F2-317D990ED756}" type="datetime1">
              <a:rPr lang="fr-FR" smtClean="0"/>
              <a:t>27/05/2022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5843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625EB-F41D-45D5-95AA-3A9F3E0B782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11AF9-0A95-4FE4-B6CA-5D0B8B0D6870}" type="datetime1">
              <a:rPr lang="fr-FR" smtClean="0"/>
              <a:t>27/05/2022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3303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8B30D-9888-4B41-9FE9-AB409C61F4D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D8B2B-EFE0-43BE-A558-AE845E245F07}" type="datetime1">
              <a:rPr lang="fr-FR" smtClean="0"/>
              <a:t>27/05/2022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19020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B052E-7476-433F-8640-9B41307832D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0BE55-2B65-4F58-8997-446C7B358E49}" type="datetime1">
              <a:rPr lang="fr-FR" smtClean="0"/>
              <a:t>27/05/2022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5492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C654F-AEAC-4386-B4C6-C7ECF7104FF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D6233-D110-482D-8B11-74C8CDA0B6B6}" type="datetime1">
              <a:rPr lang="fr-FR" smtClean="0"/>
              <a:t>27/05/2022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5858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A60E5-251D-4287-9CFA-8C9C3AD4D11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F11D7-4C29-481E-8A69-11FF1DF07567}" type="datetime1">
              <a:rPr lang="fr-FR" smtClean="0"/>
              <a:t>27/05/2022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44675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dirty="0" smtClean="0"/>
              <a:t>Cliquez sur l'icône pour ajouter une image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77BE3-772C-47CF-BE26-40BBF6BB93A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8371B-1427-484B-ABD3-A71A3E95A703}" type="datetime1">
              <a:rPr lang="fr-FR" smtClean="0"/>
              <a:t>27/05/2022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6848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fr-FR" smtClean="0"/>
              <a:t>Modifiez le style du titre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1800">
                <a:solidFill>
                  <a:srgbClr val="FFFFFF"/>
                </a:solidFill>
                <a:latin typeface="Calibri" pitchFamily="-84" charset="0"/>
              </a:defRPr>
            </a:lvl1pPr>
          </a:lstStyle>
          <a:p>
            <a:pPr>
              <a:defRPr/>
            </a:pPr>
            <a:fld id="{2134D5F8-205C-40A4-9C16-59763535B01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2"/>
                </a:solidFill>
                <a:latin typeface="Calibri" pitchFamily="-84" charset="0"/>
              </a:defRPr>
            </a:lvl1pPr>
          </a:lstStyle>
          <a:p>
            <a:pPr>
              <a:defRPr/>
            </a:pPr>
            <a:fld id="{EF162F71-ED06-4C6A-830A-0B29CAE901FE}" type="datetime1">
              <a:rPr lang="fr-FR" smtClean="0"/>
              <a:t>27/05/2022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ＭＳ Ｐゴシック" pitchFamily="-8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ea typeface="ＭＳ Ｐゴシック" pitchFamily="-8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ea typeface="ＭＳ Ｐゴシック" pitchFamily="-8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ea typeface="ＭＳ Ｐゴシック" pitchFamily="-8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ea typeface="ＭＳ Ｐゴシック" pitchFamily="-8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1"/>
          </a:solidFill>
          <a:latin typeface="+mn-lt"/>
          <a:ea typeface="ＭＳ Ｐゴシック" pitchFamily="-84" charset="-128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ＭＳ Ｐゴシック" pitchFamily="-84" charset="-128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D2CB6C"/>
        </a:buClr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84" charset="-128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95A39D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ＭＳ Ｐゴシック" pitchFamily="-84" charset="-128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C89F5D"/>
        </a:buClr>
        <a:buFont typeface="Arial" charset="0"/>
        <a:buChar char="•"/>
        <a:defRPr sz="1400" kern="1200">
          <a:solidFill>
            <a:schemeClr val="tx1"/>
          </a:solidFill>
          <a:latin typeface="+mn-lt"/>
          <a:ea typeface="ＭＳ Ｐゴシック" pitchFamily="-84" charset="-128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5.jpe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23528" y="1628800"/>
            <a:ext cx="7920880" cy="3168352"/>
          </a:xfrm>
        </p:spPr>
        <p:txBody>
          <a:bodyPr anchor="ctr">
            <a:noAutofit/>
          </a:bodyPr>
          <a:lstStyle/>
          <a:p>
            <a:pPr algn="ctr" eaLnBrk="1" hangingPunct="1">
              <a:defRPr/>
            </a:pPr>
            <a:r>
              <a:rPr lang="fr-F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Entretien d’une structure contenant des HAP</a:t>
            </a:r>
            <a:endParaRPr lang="fr-FR" sz="4400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</a:t>
            </a:r>
            <a:r>
              <a:rPr lang="fr-FR" sz="1800" b="1" dirty="0">
                <a:ea typeface="ＭＳ Ｐゴシック" pitchFamily="-84" charset="-128"/>
              </a:rPr>
              <a:t> </a:t>
            </a:r>
            <a:r>
              <a:rPr lang="fr-FR" sz="1800" b="1" dirty="0" smtClean="0">
                <a:ea typeface="ＭＳ Ｐゴシック" pitchFamily="-84" charset="-128"/>
              </a:rPr>
              <a:t>juin 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10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499970" y="239713"/>
            <a:ext cx="3728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Carottage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428967" y="1330232"/>
            <a:ext cx="7798343" cy="3205202"/>
            <a:chOff x="298332" y="1382686"/>
            <a:chExt cx="7798343" cy="3205202"/>
          </a:xfrm>
        </p:grpSpPr>
        <p:pic>
          <p:nvPicPr>
            <p:cNvPr id="3074" name="Picture 2" descr="E:\cancale\C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332" y="1382686"/>
              <a:ext cx="1075574" cy="2376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5" name="Picture 3" descr="E:\cancale\C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1382686"/>
              <a:ext cx="1024314" cy="14776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E:\cancale\C4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8379" y="1382686"/>
              <a:ext cx="1047635" cy="1653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7" name="Picture 5" descr="E:\cancale\C5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6581" y="1382686"/>
              <a:ext cx="1136261" cy="3205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8" name="Picture 6" descr="E:\cancale\C6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2842" y="1382686"/>
              <a:ext cx="1008112" cy="1490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E:\cancale\C7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0273" y="1382686"/>
              <a:ext cx="1076402" cy="24002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0752" y="1382686"/>
              <a:ext cx="1065144" cy="103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Image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67" y="1336369"/>
            <a:ext cx="6718794" cy="4540903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539552" y="3706496"/>
            <a:ext cx="328017" cy="2265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avec flèche 6"/>
          <p:cNvCxnSpPr/>
          <p:nvPr/>
        </p:nvCxnSpPr>
        <p:spPr>
          <a:xfrm flipH="1">
            <a:off x="966754" y="2367829"/>
            <a:ext cx="6557574" cy="136265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4364077" y="3730486"/>
            <a:ext cx="27868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FF0000"/>
                </a:solidFill>
                <a:latin typeface="+mn-lt"/>
              </a:rPr>
              <a:t>Aménagement carrefour 1990</a:t>
            </a:r>
            <a:endParaRPr lang="fr-FR" sz="32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29314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11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42229" y="239713"/>
            <a:ext cx="58100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0070C0"/>
                </a:solidFill>
                <a:latin typeface="+mj-lt"/>
              </a:rPr>
              <a:t>Carottages</a:t>
            </a:r>
          </a:p>
          <a:p>
            <a:pPr algn="ctr"/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Couches testées HAP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539552" y="2450496"/>
            <a:ext cx="7798343" cy="3205202"/>
            <a:chOff x="298332" y="1382686"/>
            <a:chExt cx="7798343" cy="3205202"/>
          </a:xfrm>
        </p:grpSpPr>
        <p:pic>
          <p:nvPicPr>
            <p:cNvPr id="3074" name="Picture 2" descr="E:\cancale\C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332" y="1382686"/>
              <a:ext cx="1075574" cy="2376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5" name="Picture 3" descr="E:\cancale\C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1382686"/>
              <a:ext cx="1024314" cy="14776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E:\cancale\C4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8379" y="1382686"/>
              <a:ext cx="1047635" cy="1653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7" name="Picture 5" descr="E:\cancale\C5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6581" y="1382686"/>
              <a:ext cx="1136261" cy="3205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8" name="Picture 6" descr="E:\cancale\C6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2842" y="1382686"/>
              <a:ext cx="1008112" cy="1490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E:\cancale\C7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0273" y="1382686"/>
              <a:ext cx="1076402" cy="24002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0752" y="1382686"/>
              <a:ext cx="1065144" cy="103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539552" y="2932832"/>
            <a:ext cx="1000927" cy="2200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844080" y="2746855"/>
            <a:ext cx="1000927" cy="18597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7197006" y="965874"/>
            <a:ext cx="1000927" cy="18597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162839" y="3260452"/>
            <a:ext cx="1000927" cy="18597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175467" y="3072858"/>
            <a:ext cx="1000927" cy="18597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" name="Groupe 7"/>
          <p:cNvGrpSpPr/>
          <p:nvPr/>
        </p:nvGrpSpPr>
        <p:grpSpPr>
          <a:xfrm>
            <a:off x="539552" y="5800799"/>
            <a:ext cx="8064896" cy="1226319"/>
            <a:chOff x="539552" y="5800799"/>
            <a:chExt cx="8064896" cy="1226319"/>
          </a:xfrm>
        </p:grpSpPr>
        <p:sp>
          <p:nvSpPr>
            <p:cNvPr id="5" name="ZoneTexte 4"/>
            <p:cNvSpPr txBox="1"/>
            <p:nvPr/>
          </p:nvSpPr>
          <p:spPr>
            <a:xfrm>
              <a:off x="539552" y="5805264"/>
              <a:ext cx="18722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1000 mg/kg</a:t>
              </a:r>
              <a:endParaRPr lang="fr-FR" dirty="0"/>
            </a:p>
          </p:txBody>
        </p:sp>
        <p:sp>
          <p:nvSpPr>
            <p:cNvPr id="20" name="ZoneTexte 19"/>
            <p:cNvSpPr txBox="1"/>
            <p:nvPr/>
          </p:nvSpPr>
          <p:spPr>
            <a:xfrm>
              <a:off x="5151161" y="6196121"/>
              <a:ext cx="21103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1200 </a:t>
              </a:r>
              <a:r>
                <a:rPr lang="fr-FR" dirty="0"/>
                <a:t>mg/kg</a:t>
              </a:r>
            </a:p>
            <a:p>
              <a:endParaRPr lang="fr-FR" dirty="0"/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5241470" y="5800799"/>
              <a:ext cx="18445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63 mg/kg</a:t>
              </a:r>
              <a:endParaRPr lang="fr-FR" dirty="0"/>
            </a:p>
          </p:txBody>
        </p:sp>
        <p:sp>
          <p:nvSpPr>
            <p:cNvPr id="22" name="ZoneTexte 21"/>
            <p:cNvSpPr txBox="1"/>
            <p:nvPr/>
          </p:nvSpPr>
          <p:spPr>
            <a:xfrm>
              <a:off x="2811972" y="5800799"/>
              <a:ext cx="17353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150 </a:t>
              </a:r>
              <a:r>
                <a:rPr lang="fr-FR" dirty="0"/>
                <a:t>mg/kg</a:t>
              </a:r>
            </a:p>
            <a:p>
              <a:endParaRPr lang="fr-FR" dirty="0"/>
            </a:p>
          </p:txBody>
        </p:sp>
        <p:sp>
          <p:nvSpPr>
            <p:cNvPr id="6" name="ZoneTexte 5"/>
            <p:cNvSpPr txBox="1"/>
            <p:nvPr/>
          </p:nvSpPr>
          <p:spPr>
            <a:xfrm>
              <a:off x="7086062" y="6031631"/>
              <a:ext cx="15183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rgbClr val="FF0000"/>
                  </a:solidFill>
                  <a:sym typeface="Symbol"/>
                </a:rPr>
                <a:t>  HAP</a:t>
              </a:r>
              <a:endParaRPr lang="fr-FR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7" name="ZoneTexte 6"/>
          <p:cNvSpPr txBox="1"/>
          <p:nvPr/>
        </p:nvSpPr>
        <p:spPr>
          <a:xfrm>
            <a:off x="1623671" y="1628799"/>
            <a:ext cx="6152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 smtClean="0">
                <a:latin typeface="+mn-lt"/>
              </a:rPr>
              <a:t>Hydrocarbures Aromatiques Polycycliques</a:t>
            </a:r>
            <a:endParaRPr lang="fr-FR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92653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/>
          <p:cNvGrpSpPr/>
          <p:nvPr/>
        </p:nvGrpSpPr>
        <p:grpSpPr>
          <a:xfrm>
            <a:off x="611559" y="-675456"/>
            <a:ext cx="7848872" cy="3851625"/>
            <a:chOff x="584739" y="1484784"/>
            <a:chExt cx="7848872" cy="3851625"/>
          </a:xfrm>
        </p:grpSpPr>
        <p:pic>
          <p:nvPicPr>
            <p:cNvPr id="1026" name="Picture 2" descr="C:\Users\Rolf\Desktop\cancale\Capture d’écran 2022-05-20 à 21.23.15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420000">
              <a:off x="3430683" y="-86856"/>
              <a:ext cx="2156984" cy="7138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584739" y="3140968"/>
              <a:ext cx="7848872" cy="108012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84739" y="1484784"/>
              <a:ext cx="7659669" cy="1656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/>
            <p:cNvSpPr/>
            <p:nvPr/>
          </p:nvSpPr>
          <p:spPr>
            <a:xfrm>
              <a:off x="584739" y="4221088"/>
              <a:ext cx="6003485" cy="1115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12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123728" y="350977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Schéma itinéraire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005" y="2276872"/>
            <a:ext cx="6984775" cy="154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onnecteur droit 9"/>
          <p:cNvCxnSpPr/>
          <p:nvPr/>
        </p:nvCxnSpPr>
        <p:spPr>
          <a:xfrm>
            <a:off x="1331640" y="2010433"/>
            <a:ext cx="257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E:\cancale\C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095" y="4581128"/>
            <a:ext cx="635986" cy="173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E:\cancale\C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058" y="4597301"/>
            <a:ext cx="605676" cy="107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455" y="3995205"/>
            <a:ext cx="629818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 descr="E:\cancale\C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841" y="4004333"/>
            <a:ext cx="619465" cy="120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E:\cancale\C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677" y="4581128"/>
            <a:ext cx="671870" cy="233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E:\cancale\C6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597301"/>
            <a:ext cx="596095" cy="1085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E:\cancale\C7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686" y="3995205"/>
            <a:ext cx="636475" cy="174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637645" y="4149080"/>
            <a:ext cx="625477" cy="2239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5591376" y="5096549"/>
            <a:ext cx="625477" cy="2239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1322754" y="4872599"/>
            <a:ext cx="625477" cy="2239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2912257" y="4788465"/>
            <a:ext cx="625477" cy="22395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5904114" y="3918247"/>
            <a:ext cx="1485713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EN RIVE</a:t>
            </a:r>
            <a:endParaRPr lang="fr-FR" dirty="0"/>
          </a:p>
        </p:txBody>
      </p:sp>
      <p:cxnSp>
        <p:nvCxnSpPr>
          <p:cNvPr id="14" name="Connecteur droit avec flèche 13"/>
          <p:cNvCxnSpPr>
            <a:stCxn id="12" idx="1"/>
          </p:cNvCxnSpPr>
          <p:nvPr/>
        </p:nvCxnSpPr>
        <p:spPr>
          <a:xfrm flipH="1">
            <a:off x="5504248" y="4149080"/>
            <a:ext cx="399866" cy="22395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>
            <a:off x="6990604" y="4401671"/>
            <a:ext cx="0" cy="20475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885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13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835696" y="350977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Synthèse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67544" y="1329254"/>
            <a:ext cx="79208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fr-FR" sz="3200" dirty="0" smtClean="0">
                <a:latin typeface="+mn-lt"/>
              </a:rPr>
              <a:t>Profil transversal variable, présence d’élargissements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fr-FR" sz="3200" dirty="0">
                <a:latin typeface="+mn-lt"/>
              </a:rPr>
              <a:t>N</a:t>
            </a:r>
            <a:r>
              <a:rPr lang="fr-FR" sz="3200" dirty="0" smtClean="0">
                <a:latin typeface="+mn-lt"/>
              </a:rPr>
              <a:t>ombreuses réparations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fr-FR" sz="3200" dirty="0" smtClean="0">
                <a:latin typeface="+mn-lt"/>
              </a:rPr>
              <a:t>Épaisseurs bitumineuses : 3 à 10 cm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fr-FR" sz="3200" dirty="0" smtClean="0">
                <a:latin typeface="+mn-lt"/>
              </a:rPr>
              <a:t>Présence de HAP dans la couche bitumineuse la plus ancienne (probablement sur tout l’itinéraire, à l’exception des reprises de chaussée)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fr-FR" sz="3200" dirty="0" smtClean="0">
                <a:latin typeface="+mn-lt"/>
              </a:rPr>
              <a:t>Déflexion caractéristique </a:t>
            </a:r>
            <a:r>
              <a:rPr lang="fr-FR" sz="3200" dirty="0" smtClean="0">
                <a:latin typeface="+mn-lt"/>
                <a:sym typeface="Symbol"/>
              </a:rPr>
              <a:t></a:t>
            </a:r>
            <a:r>
              <a:rPr lang="fr-FR" sz="3200" dirty="0" smtClean="0">
                <a:latin typeface="+mn-lt"/>
              </a:rPr>
              <a:t>150/100 mm </a:t>
            </a:r>
            <a:endParaRPr lang="fr-FR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23148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14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403648" y="239711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Réemploi des </a:t>
            </a:r>
            <a:r>
              <a:rPr lang="fr-FR" sz="4000" b="1" dirty="0" err="1" smtClean="0">
                <a:solidFill>
                  <a:srgbClr val="0070C0"/>
                </a:solidFill>
                <a:latin typeface="+mj-lt"/>
              </a:rPr>
              <a:t>fraisats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 d’enrobé contenant des HAP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67443"/>
            <a:ext cx="753427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e 3"/>
          <p:cNvGrpSpPr/>
          <p:nvPr/>
        </p:nvGrpSpPr>
        <p:grpSpPr>
          <a:xfrm>
            <a:off x="536067" y="5917859"/>
            <a:ext cx="8211778" cy="828675"/>
            <a:chOff x="444909" y="5591799"/>
            <a:chExt cx="8211778" cy="82867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909" y="5591799"/>
              <a:ext cx="5219700" cy="82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0112" y="5772458"/>
              <a:ext cx="307657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ZoneTexte 4"/>
          <p:cNvSpPr txBox="1"/>
          <p:nvPr/>
        </p:nvSpPr>
        <p:spPr>
          <a:xfrm>
            <a:off x="539552" y="5517232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+mn-lt"/>
              </a:rPr>
              <a:t>Extrait de </a:t>
            </a:r>
            <a:r>
              <a:rPr lang="fr-FR" sz="2000" dirty="0" smtClean="0">
                <a:latin typeface="+mn-lt"/>
              </a:rPr>
              <a:t>:</a:t>
            </a:r>
            <a:endParaRPr lang="fr-FR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01733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15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403648" y="239711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Réemploi des </a:t>
            </a:r>
            <a:r>
              <a:rPr lang="fr-FR" sz="3600" b="1" dirty="0" err="1" smtClean="0">
                <a:solidFill>
                  <a:srgbClr val="0070C0"/>
                </a:solidFill>
                <a:latin typeface="+mj-lt"/>
              </a:rPr>
              <a:t>fraisats</a:t>
            </a:r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 d’enrobé contenant des HAP</a:t>
            </a:r>
            <a:endParaRPr lang="fr-FR" sz="36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7544" y="2780928"/>
            <a:ext cx="78488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latin typeface="+mn-lt"/>
              </a:rPr>
              <a:t>En dessous de </a:t>
            </a:r>
            <a:r>
              <a:rPr lang="fr-FR" b="1" dirty="0">
                <a:latin typeface="+mn-lt"/>
              </a:rPr>
              <a:t>50 ppm </a:t>
            </a:r>
            <a:r>
              <a:rPr lang="fr-FR" dirty="0">
                <a:latin typeface="+mn-lt"/>
              </a:rPr>
              <a:t>(ou mg/kg), </a:t>
            </a:r>
            <a:r>
              <a:rPr lang="fr-FR" dirty="0" smtClean="0">
                <a:latin typeface="+mn-lt"/>
              </a:rPr>
              <a:t>les enrobés </a:t>
            </a:r>
            <a:r>
              <a:rPr lang="fr-FR" dirty="0">
                <a:latin typeface="+mn-lt"/>
              </a:rPr>
              <a:t>peuvent être recyclés à chaud, à froid ou déposés en installation de stockage de déchets inertes (ISDI).</a:t>
            </a:r>
          </a:p>
          <a:p>
            <a:r>
              <a:rPr lang="fr-FR" dirty="0">
                <a:latin typeface="+mn-lt"/>
              </a:rPr>
              <a:t>Entre </a:t>
            </a:r>
            <a:r>
              <a:rPr lang="fr-FR" b="1" dirty="0">
                <a:latin typeface="+mn-lt"/>
              </a:rPr>
              <a:t>50 ppm et 500 ppm</a:t>
            </a:r>
            <a:r>
              <a:rPr lang="fr-FR" dirty="0">
                <a:latin typeface="+mn-lt"/>
              </a:rPr>
              <a:t>, les enrobés peuvent être recyclés à froid ou déposés en installation de stockage </a:t>
            </a:r>
            <a:r>
              <a:rPr lang="fr-FR" dirty="0" smtClean="0">
                <a:latin typeface="+mn-lt"/>
              </a:rPr>
              <a:t>de déchets </a:t>
            </a:r>
            <a:r>
              <a:rPr lang="fr-FR" dirty="0">
                <a:latin typeface="+mn-lt"/>
              </a:rPr>
              <a:t>non dangereux (ISDND). </a:t>
            </a:r>
            <a:endParaRPr lang="fr-FR" dirty="0" smtClean="0">
              <a:latin typeface="+mn-lt"/>
            </a:endParaRPr>
          </a:p>
          <a:p>
            <a:r>
              <a:rPr lang="fr-FR" dirty="0" smtClean="0">
                <a:latin typeface="+mn-lt"/>
              </a:rPr>
              <a:t>Au-delà</a:t>
            </a:r>
            <a:r>
              <a:rPr lang="fr-FR" dirty="0">
                <a:latin typeface="+mn-lt"/>
              </a:rPr>
              <a:t>, de </a:t>
            </a:r>
            <a:r>
              <a:rPr lang="fr-FR" b="1" dirty="0">
                <a:latin typeface="+mn-lt"/>
              </a:rPr>
              <a:t>500 ppm</a:t>
            </a:r>
            <a:r>
              <a:rPr lang="fr-FR" dirty="0">
                <a:latin typeface="+mn-lt"/>
              </a:rPr>
              <a:t>, les enrobés ne peuvent pas être recyclés et devront </a:t>
            </a:r>
            <a:r>
              <a:rPr lang="fr-FR" dirty="0" smtClean="0">
                <a:latin typeface="+mn-lt"/>
              </a:rPr>
              <a:t>être orientés </a:t>
            </a:r>
            <a:r>
              <a:rPr lang="fr-FR" dirty="0">
                <a:latin typeface="+mn-lt"/>
              </a:rPr>
              <a:t>vers des ISDND ou des installations de stockage de déchets dangereux (ISDD)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04754"/>
            <a:ext cx="5004064" cy="530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126620" y="1450188"/>
            <a:ext cx="4821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70C0"/>
                </a:solidFill>
                <a:latin typeface="+mn-lt"/>
              </a:rPr>
              <a:t>2018 - Réponse à une question  </a:t>
            </a:r>
            <a:endParaRPr lang="fr-FR" b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80374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16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403648" y="239711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Réemploi des </a:t>
            </a:r>
            <a:r>
              <a:rPr lang="fr-FR" sz="3600" b="1" dirty="0" err="1" smtClean="0">
                <a:solidFill>
                  <a:srgbClr val="0070C0"/>
                </a:solidFill>
                <a:latin typeface="+mj-lt"/>
              </a:rPr>
              <a:t>fraisats</a:t>
            </a:r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 d’enrobé contenant des HAP</a:t>
            </a:r>
            <a:endParaRPr lang="fr-FR" sz="36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92896"/>
            <a:ext cx="662940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47875"/>
            <a:ext cx="452437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39603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17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403648" y="239711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Réemploi des </a:t>
            </a:r>
            <a:r>
              <a:rPr lang="fr-FR" sz="3600" b="1" dirty="0" err="1" smtClean="0">
                <a:solidFill>
                  <a:srgbClr val="0070C0"/>
                </a:solidFill>
                <a:latin typeface="+mj-lt"/>
              </a:rPr>
              <a:t>fraisats</a:t>
            </a:r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 d’enrobé contenant des HAP</a:t>
            </a:r>
            <a:endParaRPr lang="fr-FR" sz="36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92896"/>
            <a:ext cx="662940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69" y="1440040"/>
            <a:ext cx="452437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496368" y="3068960"/>
            <a:ext cx="64439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FF00"/>
                </a:solidFill>
                <a:latin typeface="+mn-lt"/>
              </a:rPr>
              <a:t>R</a:t>
            </a:r>
            <a:r>
              <a:rPr lang="fr-FR" b="1" dirty="0" smtClean="0">
                <a:solidFill>
                  <a:srgbClr val="FFFF00"/>
                </a:solidFill>
                <a:latin typeface="+mn-lt"/>
              </a:rPr>
              <a:t>éutiliser </a:t>
            </a:r>
            <a:r>
              <a:rPr lang="fr-FR" b="1" dirty="0">
                <a:solidFill>
                  <a:srgbClr val="FFFF00"/>
                </a:solidFill>
                <a:latin typeface="+mn-lt"/>
              </a:rPr>
              <a:t>à température ambiante</a:t>
            </a:r>
          </a:p>
          <a:p>
            <a:r>
              <a:rPr lang="fr-FR" b="1" dirty="0">
                <a:solidFill>
                  <a:srgbClr val="FFFF00"/>
                </a:solidFill>
                <a:latin typeface="+mn-lt"/>
              </a:rPr>
              <a:t>des agrégats d’enrobés, recyclés à 100 %, sans ajout de liant bitumineux</a:t>
            </a:r>
          </a:p>
          <a:p>
            <a:r>
              <a:rPr lang="fr-FR" b="1" dirty="0">
                <a:solidFill>
                  <a:srgbClr val="FFFF00"/>
                </a:solidFill>
                <a:latin typeface="+mn-lt"/>
              </a:rPr>
              <a:t>ou de </a:t>
            </a:r>
            <a:r>
              <a:rPr lang="fr-FR" b="1" dirty="0" smtClean="0">
                <a:solidFill>
                  <a:srgbClr val="FFFF00"/>
                </a:solidFill>
                <a:latin typeface="+mn-lt"/>
              </a:rPr>
              <a:t>régénérant, dans des structures de chaussées de trafic</a:t>
            </a:r>
          </a:p>
          <a:p>
            <a:r>
              <a:rPr lang="fr-FR" b="1" dirty="0" smtClean="0">
                <a:solidFill>
                  <a:srgbClr val="FFFF00"/>
                </a:solidFill>
                <a:latin typeface="+mn-lt"/>
              </a:rPr>
              <a:t>T5, T4, T3</a:t>
            </a:r>
            <a:endParaRPr lang="fr-FR" b="1" dirty="0">
              <a:solidFill>
                <a:srgbClr val="FFFF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049623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18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115616" y="1066754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70C0"/>
                </a:solidFill>
                <a:latin typeface="+mj-lt"/>
              </a:rPr>
              <a:t>Orientation, dans le cas présent, des </a:t>
            </a:r>
            <a:r>
              <a:rPr lang="fr-FR" sz="3200" b="1" dirty="0" err="1" smtClean="0">
                <a:solidFill>
                  <a:srgbClr val="0070C0"/>
                </a:solidFill>
                <a:latin typeface="+mj-lt"/>
              </a:rPr>
              <a:t>fraisats</a:t>
            </a:r>
            <a:r>
              <a:rPr lang="fr-FR" sz="3200" b="1" dirty="0" smtClean="0">
                <a:solidFill>
                  <a:srgbClr val="0070C0"/>
                </a:solidFill>
                <a:latin typeface="+mj-lt"/>
              </a:rPr>
              <a:t> d’enrobé contenant des HAP </a:t>
            </a:r>
            <a:endParaRPr lang="fr-FR" sz="32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9" name="Groupe 8"/>
          <p:cNvGrpSpPr/>
          <p:nvPr/>
        </p:nvGrpSpPr>
        <p:grpSpPr>
          <a:xfrm>
            <a:off x="395536" y="2751685"/>
            <a:ext cx="8064896" cy="1226319"/>
            <a:chOff x="539552" y="5800799"/>
            <a:chExt cx="8064896" cy="1226319"/>
          </a:xfrm>
        </p:grpSpPr>
        <p:sp>
          <p:nvSpPr>
            <p:cNvPr id="10" name="ZoneTexte 9"/>
            <p:cNvSpPr txBox="1"/>
            <p:nvPr/>
          </p:nvSpPr>
          <p:spPr>
            <a:xfrm>
              <a:off x="539552" y="5805264"/>
              <a:ext cx="18722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1000 mg/kg</a:t>
              </a:r>
              <a:endParaRPr lang="fr-FR" dirty="0"/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5151161" y="6196121"/>
              <a:ext cx="21103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1200 </a:t>
              </a:r>
              <a:r>
                <a:rPr lang="fr-FR" dirty="0"/>
                <a:t>mg/kg</a:t>
              </a:r>
            </a:p>
            <a:p>
              <a:endParaRPr lang="fr-FR" dirty="0"/>
            </a:p>
          </p:txBody>
        </p:sp>
        <p:sp>
          <p:nvSpPr>
            <p:cNvPr id="12" name="ZoneTexte 11"/>
            <p:cNvSpPr txBox="1"/>
            <p:nvPr/>
          </p:nvSpPr>
          <p:spPr>
            <a:xfrm>
              <a:off x="5241470" y="5800799"/>
              <a:ext cx="18445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63 mg/kg</a:t>
              </a:r>
              <a:endParaRPr lang="fr-FR" dirty="0"/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2811972" y="5800799"/>
              <a:ext cx="17353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150 </a:t>
              </a:r>
              <a:r>
                <a:rPr lang="fr-FR" dirty="0"/>
                <a:t>mg/kg</a:t>
              </a:r>
            </a:p>
            <a:p>
              <a:endParaRPr lang="fr-FR" dirty="0"/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7086062" y="6031631"/>
              <a:ext cx="15183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rgbClr val="FF0000"/>
                  </a:solidFill>
                  <a:sym typeface="Symbol"/>
                </a:rPr>
                <a:t>  HAP</a:t>
              </a:r>
              <a:endParaRPr lang="fr-FR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903469" y="4038647"/>
            <a:ext cx="706741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 smtClean="0">
                <a:solidFill>
                  <a:srgbClr val="FF0000"/>
                </a:solidFill>
                <a:latin typeface="+mn-lt"/>
              </a:rPr>
              <a:t>Retraitement à froid non autorisé.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 smtClean="0">
                <a:solidFill>
                  <a:srgbClr val="FF0000"/>
                </a:solidFill>
                <a:latin typeface="+mn-lt"/>
              </a:rPr>
              <a:t>Ils </a:t>
            </a:r>
            <a:r>
              <a:rPr lang="fr-FR" sz="2800" dirty="0" smtClean="0">
                <a:solidFill>
                  <a:srgbClr val="FF0000"/>
                </a:solidFill>
                <a:latin typeface="+mn-lt"/>
              </a:rPr>
              <a:t>devront </a:t>
            </a:r>
            <a:r>
              <a:rPr lang="fr-FR" sz="2800" dirty="0">
                <a:solidFill>
                  <a:srgbClr val="FF0000"/>
                </a:solidFill>
                <a:latin typeface="+mn-lt"/>
              </a:rPr>
              <a:t>être orientés vers des ISDND ou des installations de stockage de déchets dangereux (ISDD)</a:t>
            </a:r>
          </a:p>
        </p:txBody>
      </p:sp>
    </p:spTree>
    <p:extLst>
      <p:ext uri="{BB962C8B-B14F-4D97-AF65-F5344CB8AC3E}">
        <p14:creationId xmlns:p14="http://schemas.microsoft.com/office/powerpoint/2010/main" val="16230377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19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68760"/>
            <a:ext cx="8172400" cy="4462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30930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502960" y="1556792"/>
            <a:ext cx="7632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070C0"/>
                </a:solidFill>
                <a:latin typeface="+mn-lt"/>
              </a:rPr>
              <a:t>Objectif de l’étude</a:t>
            </a:r>
          </a:p>
          <a:p>
            <a:endParaRPr lang="fr-FR" sz="3600" b="1" i="1" dirty="0" smtClean="0">
              <a:solidFill>
                <a:srgbClr val="0070C0"/>
              </a:solidFill>
              <a:latin typeface="+mn-l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3600" b="1" i="1" dirty="0" smtClean="0">
                <a:solidFill>
                  <a:srgbClr val="0070C0"/>
                </a:solidFill>
                <a:latin typeface="+mn-lt"/>
              </a:rPr>
              <a:t>Propositions des solutions d’entretien </a:t>
            </a:r>
            <a:r>
              <a:rPr lang="fr-FR" sz="3600" b="1" i="1" dirty="0">
                <a:solidFill>
                  <a:srgbClr val="0070C0"/>
                </a:solidFill>
                <a:latin typeface="+mn-lt"/>
              </a:rPr>
              <a:t>d’une structure </a:t>
            </a:r>
            <a:r>
              <a:rPr lang="fr-FR" sz="3600" b="1" i="1" dirty="0" smtClean="0">
                <a:solidFill>
                  <a:srgbClr val="0070C0"/>
                </a:solidFill>
                <a:latin typeface="+mn-lt"/>
              </a:rPr>
              <a:t>contenant des HAP</a:t>
            </a:r>
            <a:endParaRPr lang="fr-FR" sz="3600" b="1" i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683568" y="5301208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  <a:latin typeface="+mn-lt"/>
              </a:rPr>
              <a:t>HAP : Hydrocarbures Aromatiques Polycycliques</a:t>
            </a:r>
            <a:endParaRPr lang="fr-FR" sz="28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02902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20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88840"/>
            <a:ext cx="1728192" cy="2832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951820" y="1340768"/>
            <a:ext cx="3672408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Création d’un carottage fictif C1b pour tenir compte de la zone à forte déflexion 300/100 mm</a:t>
            </a:r>
            <a:endParaRPr lang="fr-FR" dirty="0"/>
          </a:p>
        </p:txBody>
      </p:sp>
      <p:cxnSp>
        <p:nvCxnSpPr>
          <p:cNvPr id="5" name="Connecteur en angle 4"/>
          <p:cNvCxnSpPr>
            <a:stCxn id="2" idx="1"/>
          </p:cNvCxnSpPr>
          <p:nvPr/>
        </p:nvCxnSpPr>
        <p:spPr>
          <a:xfrm rot="10800000" flipV="1">
            <a:off x="2411760" y="2125598"/>
            <a:ext cx="540060" cy="1015370"/>
          </a:xfrm>
          <a:prstGeom prst="bentConnector2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96857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21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8532440" cy="243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252507"/>
              </p:ext>
            </p:extLst>
          </p:nvPr>
        </p:nvGraphicFramePr>
        <p:xfrm>
          <a:off x="146050" y="4221088"/>
          <a:ext cx="919691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879"/>
                <a:gridCol w="1021879"/>
                <a:gridCol w="1021879"/>
                <a:gridCol w="1021879"/>
                <a:gridCol w="1021879"/>
                <a:gridCol w="1021879"/>
                <a:gridCol w="1021879"/>
                <a:gridCol w="1021879"/>
                <a:gridCol w="102187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déflexion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140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300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100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175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150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100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100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30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40092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22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15435"/>
            <a:ext cx="6296719" cy="2957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373216"/>
            <a:ext cx="6296720" cy="125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87624" y="5711559"/>
            <a:ext cx="2520280" cy="5760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/>
          <p:cNvSpPr txBox="1"/>
          <p:nvPr/>
        </p:nvSpPr>
        <p:spPr>
          <a:xfrm>
            <a:off x="971600" y="1196752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+mn-lt"/>
              </a:rPr>
              <a:t>1 - Recherche de solutions sans contrainte de seuil</a:t>
            </a:r>
            <a:endParaRPr lang="fr-FR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50160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23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444" y="1772816"/>
            <a:ext cx="6952258" cy="2528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444" y="4301649"/>
            <a:ext cx="6947487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444" y="4749323"/>
            <a:ext cx="6947487" cy="674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467544" y="4340820"/>
            <a:ext cx="11959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6 BBSG</a:t>
            </a:r>
            <a:endParaRPr lang="fr-FR" sz="1800" dirty="0"/>
          </a:p>
        </p:txBody>
      </p:sp>
      <p:sp>
        <p:nvSpPr>
          <p:cNvPr id="4" name="ZoneTexte 3"/>
          <p:cNvSpPr txBox="1"/>
          <p:nvPr/>
        </p:nvSpPr>
        <p:spPr>
          <a:xfrm>
            <a:off x="467543" y="4777808"/>
            <a:ext cx="1197969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6 BBSG</a:t>
            </a:r>
          </a:p>
          <a:p>
            <a:r>
              <a:rPr lang="fr-FR" sz="1800" dirty="0" smtClean="0"/>
              <a:t>8 GB3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14349100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24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971600" y="1196752"/>
            <a:ext cx="54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Recherche d’une solution par décaissement partiel au niveau de la carotte 1b (déflexion 300/100 mm) </a:t>
            </a:r>
            <a:endParaRPr lang="fr-F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366" y="2685113"/>
            <a:ext cx="6007316" cy="136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221088"/>
            <a:ext cx="5516417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39720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25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444" y="1772816"/>
            <a:ext cx="6952258" cy="2528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444" y="4340820"/>
            <a:ext cx="6947487" cy="337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467544" y="4340820"/>
            <a:ext cx="11959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6 BBSG</a:t>
            </a:r>
            <a:endParaRPr lang="fr-FR" sz="1800" dirty="0"/>
          </a:p>
        </p:txBody>
      </p:sp>
      <p:sp>
        <p:nvSpPr>
          <p:cNvPr id="4" name="ZoneTexte 3"/>
          <p:cNvSpPr txBox="1"/>
          <p:nvPr/>
        </p:nvSpPr>
        <p:spPr>
          <a:xfrm>
            <a:off x="467543" y="4777808"/>
            <a:ext cx="1440161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6 BBSG</a:t>
            </a:r>
          </a:p>
          <a:p>
            <a:r>
              <a:rPr lang="fr-FR" sz="1800" dirty="0" smtClean="0"/>
              <a:t>8 GB3</a:t>
            </a:r>
          </a:p>
          <a:p>
            <a:r>
              <a:rPr lang="fr-FR" sz="1800" dirty="0" smtClean="0"/>
              <a:t>Fraisage 8</a:t>
            </a:r>
            <a:endParaRPr lang="fr-FR" sz="1800" dirty="0"/>
          </a:p>
        </p:txBody>
      </p:sp>
      <p:sp>
        <p:nvSpPr>
          <p:cNvPr id="5" name="Rectangle 4"/>
          <p:cNvSpPr/>
          <p:nvPr/>
        </p:nvSpPr>
        <p:spPr>
          <a:xfrm>
            <a:off x="2555776" y="4678227"/>
            <a:ext cx="936104" cy="561245"/>
          </a:xfrm>
          <a:prstGeom prst="rect">
            <a:avLst/>
          </a:prstGeom>
          <a:solidFill>
            <a:srgbClr val="5CEC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avec flèche 6"/>
          <p:cNvCxnSpPr/>
          <p:nvPr/>
        </p:nvCxnSpPr>
        <p:spPr>
          <a:xfrm>
            <a:off x="1979712" y="4958849"/>
            <a:ext cx="576064" cy="0"/>
          </a:xfrm>
          <a:prstGeom prst="straightConnector1">
            <a:avLst/>
          </a:prstGeom>
          <a:ln w="57150">
            <a:solidFill>
              <a:srgbClr val="5CEC3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/>
          <p:cNvSpPr txBox="1"/>
          <p:nvPr/>
        </p:nvSpPr>
        <p:spPr>
          <a:xfrm>
            <a:off x="1170308" y="5877272"/>
            <a:ext cx="3941727" cy="830997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Décaissement partiel sur la </a:t>
            </a:r>
            <a:r>
              <a:rPr lang="fr-FR" dirty="0" err="1" smtClean="0"/>
              <a:t>demi-voie</a:t>
            </a:r>
            <a:r>
              <a:rPr lang="fr-FR" dirty="0" smtClean="0"/>
              <a:t> droite (40 m)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782036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26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621" y="3645024"/>
            <a:ext cx="6788805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971600" y="1196752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+mn-lt"/>
              </a:rPr>
              <a:t>2</a:t>
            </a:r>
            <a:r>
              <a:rPr lang="fr-FR" sz="3200" dirty="0" smtClean="0">
                <a:latin typeface="+mn-lt"/>
              </a:rPr>
              <a:t> - Recherche de solutions avec contrainte de seuil (sans élévation du niveau de la chaussée)</a:t>
            </a:r>
            <a:endParaRPr lang="fr-FR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86811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27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1" y="1125027"/>
            <a:ext cx="3312368" cy="136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39" y="2488943"/>
            <a:ext cx="4412530" cy="4369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43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28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07704" y="239713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Application d’ERASMUS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1" y="1125027"/>
            <a:ext cx="3312368" cy="136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506" y="2488943"/>
            <a:ext cx="4392489" cy="2099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24123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29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37022" y="116632"/>
            <a:ext cx="576064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rgbClr val="0070C0"/>
                </a:solidFill>
                <a:latin typeface="+mj-lt"/>
              </a:rPr>
              <a:t>Application d’ERASMUS</a:t>
            </a:r>
          </a:p>
          <a:p>
            <a:pPr algn="ctr"/>
            <a:r>
              <a:rPr lang="fr-FR" sz="3200" b="1" i="1" dirty="0" smtClean="0">
                <a:solidFill>
                  <a:srgbClr val="0070C0"/>
                </a:solidFill>
                <a:latin typeface="+mj-lt"/>
              </a:rPr>
              <a:t>Sans </a:t>
            </a:r>
            <a:r>
              <a:rPr lang="fr-FR" sz="3200" b="1" i="1" dirty="0">
                <a:solidFill>
                  <a:srgbClr val="0070C0"/>
                </a:solidFill>
                <a:latin typeface="+mj-lt"/>
              </a:rPr>
              <a:t>élévation de la structure</a:t>
            </a:r>
          </a:p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94" y="1196752"/>
            <a:ext cx="8964488" cy="190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07704" y="3573016"/>
            <a:ext cx="122413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3779912" y="3576438"/>
            <a:ext cx="525658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/>
          <p:cNvSpPr txBox="1"/>
          <p:nvPr/>
        </p:nvSpPr>
        <p:spPr>
          <a:xfrm>
            <a:off x="331561" y="3480973"/>
            <a:ext cx="1265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+mn-lt"/>
              </a:rPr>
              <a:t>6 BBSG</a:t>
            </a:r>
            <a:endParaRPr lang="fr-FR" sz="2000" b="1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07704" y="3792462"/>
            <a:ext cx="1224136" cy="71665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11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67544" y="3881083"/>
            <a:ext cx="1121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+mn-lt"/>
              </a:rPr>
              <a:t>GB3</a:t>
            </a:r>
            <a:endParaRPr lang="fr-FR" sz="2000" b="1" dirty="0"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39752" y="4509120"/>
            <a:ext cx="36004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4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779912" y="3792462"/>
            <a:ext cx="1152128" cy="10081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1 3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932040" y="3789040"/>
            <a:ext cx="4104456" cy="5040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10</a:t>
            </a:r>
            <a:endParaRPr lang="fr-FR" b="1" dirty="0">
              <a:solidFill>
                <a:srgbClr val="FF0000"/>
              </a:solidFill>
            </a:endParaRPr>
          </a:p>
        </p:txBody>
      </p:sp>
      <p:cxnSp>
        <p:nvCxnSpPr>
          <p:cNvPr id="9" name="Connecteur droit 8"/>
          <p:cNvCxnSpPr/>
          <p:nvPr/>
        </p:nvCxnSpPr>
        <p:spPr>
          <a:xfrm>
            <a:off x="6435891" y="1196752"/>
            <a:ext cx="0" cy="3456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6555129" y="1196752"/>
            <a:ext cx="0" cy="3456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435891" y="4281193"/>
            <a:ext cx="119238" cy="227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-149" y="4627191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+mn-lt"/>
              </a:rPr>
              <a:t>surépaisseur</a:t>
            </a:r>
            <a:endParaRPr lang="fr-FR" dirty="0">
              <a:latin typeface="+mn-lt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301056" y="5614807"/>
            <a:ext cx="2478856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latin typeface="+mn-lt"/>
              </a:rPr>
              <a:t>Demi voie droite rive</a:t>
            </a:r>
            <a:endParaRPr lang="fr-FR" dirty="0">
              <a:latin typeface="+mn-lt"/>
            </a:endParaRPr>
          </a:p>
        </p:txBody>
      </p:sp>
      <p:cxnSp>
        <p:nvCxnSpPr>
          <p:cNvPr id="17" name="Connecteur droit avec flèche 16"/>
          <p:cNvCxnSpPr>
            <a:stCxn id="13" idx="0"/>
          </p:cNvCxnSpPr>
          <p:nvPr/>
        </p:nvCxnSpPr>
        <p:spPr>
          <a:xfrm flipV="1">
            <a:off x="2540484" y="5229201"/>
            <a:ext cx="0" cy="38560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/>
          <p:cNvSpPr txBox="1"/>
          <p:nvPr/>
        </p:nvSpPr>
        <p:spPr>
          <a:xfrm>
            <a:off x="5256082" y="5614807"/>
            <a:ext cx="2478856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latin typeface="+mn-lt"/>
              </a:rPr>
              <a:t>Demi voie gauche rive</a:t>
            </a:r>
            <a:endParaRPr lang="fr-FR" dirty="0">
              <a:latin typeface="+mn-lt"/>
            </a:endParaRPr>
          </a:p>
        </p:txBody>
      </p:sp>
      <p:cxnSp>
        <p:nvCxnSpPr>
          <p:cNvPr id="26" name="Connecteur droit avec flèche 25"/>
          <p:cNvCxnSpPr>
            <a:stCxn id="25" idx="0"/>
          </p:cNvCxnSpPr>
          <p:nvPr/>
        </p:nvCxnSpPr>
        <p:spPr>
          <a:xfrm flipV="1">
            <a:off x="6495510" y="5229201"/>
            <a:ext cx="0" cy="38560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6300192" y="465313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2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779912" y="3105540"/>
            <a:ext cx="525658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+mn-lt"/>
              </a:rPr>
              <a:t>Fraisage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29" name="ZoneTexte 28"/>
          <p:cNvSpPr txBox="1"/>
          <p:nvPr/>
        </p:nvSpPr>
        <p:spPr>
          <a:xfrm>
            <a:off x="1907704" y="3105539"/>
            <a:ext cx="122413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+mn-lt"/>
              </a:rPr>
              <a:t>Fraisage</a:t>
            </a:r>
            <a:r>
              <a:rPr lang="fr-FR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18457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611560" y="673494"/>
            <a:ext cx="7632848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i="1" dirty="0" smtClean="0">
                <a:solidFill>
                  <a:srgbClr val="0070C0"/>
                </a:solidFill>
                <a:latin typeface="+mn-lt"/>
              </a:rPr>
              <a:t>Plan de l’exposé</a:t>
            </a:r>
          </a:p>
          <a:p>
            <a:endParaRPr lang="fr-FR" sz="3600" b="1" i="1" dirty="0" smtClean="0">
              <a:solidFill>
                <a:srgbClr val="0070C0"/>
              </a:solidFill>
              <a:latin typeface="+mn-lt"/>
            </a:endParaRPr>
          </a:p>
          <a:p>
            <a:pPr marL="742950" indent="-742950">
              <a:buFont typeface="+mj-lt"/>
              <a:buAutoNum type="arabicPeriod"/>
            </a:pPr>
            <a:r>
              <a:rPr lang="fr-FR" sz="3600" b="1" i="1" dirty="0" smtClean="0">
                <a:solidFill>
                  <a:srgbClr val="0070C0"/>
                </a:solidFill>
                <a:latin typeface="+mn-lt"/>
              </a:rPr>
              <a:t>Présentation de la section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b="1" i="1" dirty="0" smtClean="0">
                <a:solidFill>
                  <a:srgbClr val="0070C0"/>
                </a:solidFill>
                <a:latin typeface="+mn-lt"/>
              </a:rPr>
              <a:t>Investigations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b="1" i="1" dirty="0" smtClean="0">
                <a:solidFill>
                  <a:srgbClr val="0070C0"/>
                </a:solidFill>
                <a:latin typeface="+mn-lt"/>
              </a:rPr>
              <a:t>Réglementation concernant les enrobés avec des HAP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b="1" i="1" dirty="0" smtClean="0">
                <a:solidFill>
                  <a:srgbClr val="0070C0"/>
                </a:solidFill>
                <a:latin typeface="+mn-lt"/>
              </a:rPr>
              <a:t>Détermination des entretiens par ERASMUS</a:t>
            </a:r>
          </a:p>
          <a:p>
            <a:endParaRPr lang="fr-FR" sz="3600" b="1" i="1" dirty="0" smtClean="0">
              <a:solidFill>
                <a:srgbClr val="0070C0"/>
              </a:solidFill>
              <a:latin typeface="+mn-lt"/>
            </a:endParaRPr>
          </a:p>
          <a:p>
            <a:endParaRPr lang="fr-FR" sz="3600" b="1" i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01615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2022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30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937022" y="116632"/>
            <a:ext cx="576064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rgbClr val="0070C0"/>
                </a:solidFill>
                <a:latin typeface="+mj-lt"/>
              </a:rPr>
              <a:t>Application d’ERASMUS</a:t>
            </a:r>
          </a:p>
          <a:p>
            <a:pPr algn="ctr"/>
            <a:r>
              <a:rPr lang="fr-FR" sz="3200" b="1" i="1" dirty="0" smtClean="0">
                <a:solidFill>
                  <a:srgbClr val="0070C0"/>
                </a:solidFill>
                <a:latin typeface="+mj-lt"/>
              </a:rPr>
              <a:t>Sans </a:t>
            </a:r>
            <a:r>
              <a:rPr lang="fr-FR" sz="3200" b="1" i="1" dirty="0">
                <a:solidFill>
                  <a:srgbClr val="0070C0"/>
                </a:solidFill>
                <a:latin typeface="+mj-lt"/>
              </a:rPr>
              <a:t>élévation de la structure</a:t>
            </a:r>
          </a:p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94" y="1196752"/>
            <a:ext cx="8964488" cy="190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07704" y="3573016"/>
            <a:ext cx="122413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3779912" y="3576438"/>
            <a:ext cx="525658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/>
          <p:cNvSpPr txBox="1"/>
          <p:nvPr/>
        </p:nvSpPr>
        <p:spPr>
          <a:xfrm>
            <a:off x="331561" y="3480973"/>
            <a:ext cx="1265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+mn-lt"/>
              </a:rPr>
              <a:t>6 BBSG</a:t>
            </a:r>
            <a:endParaRPr lang="fr-FR" sz="2000" b="1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07704" y="3792462"/>
            <a:ext cx="1224136" cy="71665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11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67544" y="3881083"/>
            <a:ext cx="1121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+mn-lt"/>
              </a:rPr>
              <a:t>GB3</a:t>
            </a:r>
            <a:endParaRPr lang="fr-FR" sz="2000" b="1" dirty="0"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39752" y="4509120"/>
            <a:ext cx="36004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4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779912" y="3792462"/>
            <a:ext cx="1152128" cy="10081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1 3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932040" y="3789040"/>
            <a:ext cx="4104456" cy="5040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10</a:t>
            </a:r>
            <a:endParaRPr lang="fr-FR" b="1" dirty="0">
              <a:solidFill>
                <a:srgbClr val="FF0000"/>
              </a:solidFill>
            </a:endParaRPr>
          </a:p>
        </p:txBody>
      </p:sp>
      <p:cxnSp>
        <p:nvCxnSpPr>
          <p:cNvPr id="9" name="Connecteur droit 8"/>
          <p:cNvCxnSpPr/>
          <p:nvPr/>
        </p:nvCxnSpPr>
        <p:spPr>
          <a:xfrm>
            <a:off x="6435891" y="1196752"/>
            <a:ext cx="0" cy="3456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6555129" y="1196752"/>
            <a:ext cx="0" cy="3456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435891" y="4281193"/>
            <a:ext cx="119238" cy="227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-149" y="4627191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+mn-lt"/>
              </a:rPr>
              <a:t>surépaisseur</a:t>
            </a:r>
            <a:endParaRPr lang="fr-FR" dirty="0">
              <a:latin typeface="+mn-lt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301056" y="5614807"/>
            <a:ext cx="2478856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latin typeface="+mn-lt"/>
              </a:rPr>
              <a:t>Demi voie droite rive</a:t>
            </a:r>
            <a:endParaRPr lang="fr-FR" dirty="0">
              <a:latin typeface="+mn-lt"/>
            </a:endParaRPr>
          </a:p>
        </p:txBody>
      </p:sp>
      <p:cxnSp>
        <p:nvCxnSpPr>
          <p:cNvPr id="17" name="Connecteur droit avec flèche 16"/>
          <p:cNvCxnSpPr>
            <a:stCxn id="13" idx="0"/>
          </p:cNvCxnSpPr>
          <p:nvPr/>
        </p:nvCxnSpPr>
        <p:spPr>
          <a:xfrm flipV="1">
            <a:off x="2540484" y="5229201"/>
            <a:ext cx="0" cy="38560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/>
          <p:cNvSpPr txBox="1"/>
          <p:nvPr/>
        </p:nvSpPr>
        <p:spPr>
          <a:xfrm>
            <a:off x="5256082" y="5614807"/>
            <a:ext cx="2478856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latin typeface="+mn-lt"/>
              </a:rPr>
              <a:t>Demi voie gauche rive</a:t>
            </a:r>
            <a:endParaRPr lang="fr-FR" dirty="0">
              <a:latin typeface="+mn-lt"/>
            </a:endParaRPr>
          </a:p>
        </p:txBody>
      </p:sp>
      <p:cxnSp>
        <p:nvCxnSpPr>
          <p:cNvPr id="26" name="Connecteur droit avec flèche 25"/>
          <p:cNvCxnSpPr>
            <a:stCxn id="25" idx="0"/>
          </p:cNvCxnSpPr>
          <p:nvPr/>
        </p:nvCxnSpPr>
        <p:spPr>
          <a:xfrm flipV="1">
            <a:off x="6495510" y="5229201"/>
            <a:ext cx="0" cy="38560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6300192" y="465313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2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779912" y="3105540"/>
            <a:ext cx="525658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+mn-lt"/>
              </a:rPr>
              <a:t>Fraisage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29" name="ZoneTexte 28"/>
          <p:cNvSpPr txBox="1"/>
          <p:nvPr/>
        </p:nvSpPr>
        <p:spPr>
          <a:xfrm>
            <a:off x="1907704" y="3105539"/>
            <a:ext cx="122413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+mn-lt"/>
              </a:rPr>
              <a:t>Fraisage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2254372" y="4395156"/>
            <a:ext cx="544329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latin typeface="+mn-lt"/>
                <a:sym typeface="Symbol"/>
              </a:rPr>
              <a:t> 1300 tonnes de </a:t>
            </a:r>
            <a:r>
              <a:rPr lang="fr-FR" sz="3600" b="1" dirty="0" err="1" smtClean="0">
                <a:latin typeface="+mn-lt"/>
                <a:sym typeface="Symbol"/>
              </a:rPr>
              <a:t>fraisat</a:t>
            </a:r>
            <a:r>
              <a:rPr lang="fr-FR" sz="3600" b="1" dirty="0" smtClean="0">
                <a:latin typeface="+mn-lt"/>
                <a:sym typeface="Symbol"/>
              </a:rPr>
              <a:t> à mettre en décharge</a:t>
            </a:r>
            <a:endParaRPr lang="fr-FR" sz="3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15567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31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146960" y="397143"/>
            <a:ext cx="482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smtClean="0">
                <a:solidFill>
                  <a:srgbClr val="002060"/>
                </a:solidFill>
                <a:latin typeface="+mj-lt"/>
              </a:rPr>
              <a:t>Conclusions</a:t>
            </a:r>
            <a:endParaRPr lang="fr-FR" sz="44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478643" y="2132856"/>
            <a:ext cx="76328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+mn-lt"/>
              </a:rPr>
              <a:t>L</a:t>
            </a:r>
            <a:r>
              <a:rPr lang="fr-FR" sz="3200" dirty="0" smtClean="0">
                <a:latin typeface="+mn-lt"/>
              </a:rPr>
              <a:t>’application d’ERASMUS avec les données des investigations conduit aux propositions de travaux suivantes : </a:t>
            </a:r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37425499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32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146960" y="397143"/>
            <a:ext cx="482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smtClean="0">
                <a:solidFill>
                  <a:srgbClr val="002060"/>
                </a:solidFill>
                <a:latin typeface="+mj-lt"/>
              </a:rPr>
              <a:t>Conclusions</a:t>
            </a:r>
            <a:endParaRPr lang="fr-FR" sz="44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437164" y="1916832"/>
            <a:ext cx="763284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sz="3200" i="1" dirty="0" smtClean="0">
                <a:latin typeface="+mn-lt"/>
              </a:rPr>
              <a:t>Sans contrainte de seuil :</a:t>
            </a:r>
          </a:p>
          <a:p>
            <a:r>
              <a:rPr lang="fr-FR" sz="3200" i="1" dirty="0" smtClean="0">
                <a:latin typeface="+mn-lt"/>
              </a:rPr>
              <a:t> mise en place d’une couche de 6 cm de BBSG cl.2, précédée d’un reprofilage et d’un décaissement partiel (fraisage de 8 cm, comblé par de la GB cl.3 sur 80 m</a:t>
            </a:r>
            <a:r>
              <a:rPr lang="fr-FR" sz="3200" i="1" baseline="30000" dirty="0" smtClean="0">
                <a:latin typeface="+mn-lt"/>
              </a:rPr>
              <a:t>2</a:t>
            </a:r>
            <a:r>
              <a:rPr lang="fr-FR" sz="3200" i="1" dirty="0" smtClean="0">
                <a:latin typeface="+mn-lt"/>
              </a:rPr>
              <a:t>)  </a:t>
            </a:r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2493679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33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146960" y="397143"/>
            <a:ext cx="482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smtClean="0">
                <a:solidFill>
                  <a:srgbClr val="002060"/>
                </a:solidFill>
                <a:latin typeface="+mj-lt"/>
              </a:rPr>
              <a:t>Conclusions</a:t>
            </a:r>
            <a:endParaRPr lang="fr-FR" sz="44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502621" y="1348800"/>
            <a:ext cx="763284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i="1" dirty="0" smtClean="0">
                <a:latin typeface="+mn-lt"/>
              </a:rPr>
              <a:t>2 - Avec une contrainte de seuil (pas d’élévation de la structure) :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fr-FR" sz="3200" i="1" dirty="0" smtClean="0">
                <a:latin typeface="+mn-lt"/>
              </a:rPr>
              <a:t>fraisage sur 16 à 21 cm,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fr-FR" sz="3200" i="1" dirty="0" smtClean="0">
                <a:latin typeface="+mn-lt"/>
              </a:rPr>
              <a:t>GB 0/14 cl.3, sur 10 à 15 cm,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fr-FR" sz="3200" i="1" dirty="0" smtClean="0">
                <a:latin typeface="+mn-lt"/>
              </a:rPr>
              <a:t>6 cm de BBSG cl.2</a:t>
            </a:r>
          </a:p>
          <a:p>
            <a:r>
              <a:rPr lang="fr-FR" sz="3200" i="1" dirty="0" smtClean="0">
                <a:latin typeface="+mn-lt"/>
              </a:rPr>
              <a:t>1300 tonnes d’enrobés avec des HAP </a:t>
            </a:r>
            <a:r>
              <a:rPr lang="fr-FR" sz="3200" i="1" dirty="0">
                <a:latin typeface="+mn-lt"/>
              </a:rPr>
              <a:t>orientés vers des ISDND ou des installations de stockage de déchets dangereux (ISDD</a:t>
            </a:r>
            <a:r>
              <a:rPr lang="fr-FR" sz="3200" i="1" dirty="0" smtClean="0">
                <a:latin typeface="+mn-lt"/>
              </a:rPr>
              <a:t>)</a:t>
            </a:r>
          </a:p>
          <a:p>
            <a:r>
              <a:rPr lang="fr-FR" sz="3200" i="1" dirty="0" smtClean="0">
                <a:solidFill>
                  <a:srgbClr val="0070C0"/>
                </a:solidFill>
                <a:latin typeface="+mn-lt"/>
              </a:rPr>
              <a:t>Une recherche complémentaire des HAP sur l’itinéraire est souhaitable pour bien définir le tonnage des </a:t>
            </a:r>
            <a:r>
              <a:rPr lang="fr-FR" sz="3200" i="1" dirty="0" err="1" smtClean="0">
                <a:solidFill>
                  <a:srgbClr val="0070C0"/>
                </a:solidFill>
                <a:latin typeface="+mn-lt"/>
              </a:rPr>
              <a:t>fraisats</a:t>
            </a:r>
            <a:r>
              <a:rPr lang="fr-FR" sz="3200" i="1" dirty="0" smtClean="0">
                <a:solidFill>
                  <a:srgbClr val="0070C0"/>
                </a:solidFill>
                <a:latin typeface="+mn-lt"/>
              </a:rPr>
              <a:t> </a:t>
            </a:r>
            <a:endParaRPr lang="fr-FR" sz="3200" i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60313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34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146960" y="397143"/>
            <a:ext cx="482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smtClean="0">
                <a:solidFill>
                  <a:srgbClr val="002060"/>
                </a:solidFill>
                <a:latin typeface="+mj-lt"/>
              </a:rPr>
              <a:t>Conclusions</a:t>
            </a:r>
            <a:endParaRPr lang="fr-FR" sz="44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502621" y="1916832"/>
            <a:ext cx="7632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i="1" dirty="0" smtClean="0">
                <a:latin typeface="+mn-lt"/>
              </a:rPr>
              <a:t>La solution définitive sera probablement un compromis entre ces deux stratégies d’entretien</a:t>
            </a:r>
            <a:endParaRPr lang="fr-FR" sz="3200" i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89977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35</a:t>
            </a:fld>
            <a:endParaRPr lang="fr-FR" dirty="0" smtClean="0"/>
          </a:p>
        </p:txBody>
      </p:sp>
      <p:pic>
        <p:nvPicPr>
          <p:cNvPr id="1026" name="Picture 2" descr="E:\IMG_7656 (1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799" y="6705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Espace réservé du contenu 6"/>
          <p:cNvSpPr txBox="1">
            <a:spLocks/>
          </p:cNvSpPr>
          <p:nvPr/>
        </p:nvSpPr>
        <p:spPr>
          <a:xfrm>
            <a:off x="2302323" y="4734342"/>
            <a:ext cx="6264696" cy="212365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1pPr>
            <a:lvl2pPr marL="6397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2pPr>
            <a:lvl3pPr marL="10048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2CB6C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3pPr>
            <a:lvl4pPr marL="12795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5A39D"/>
              </a:buClr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4pPr>
            <a:lvl5pPr marL="15541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89F5D"/>
              </a:buClr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ctr">
              <a:buFont typeface="Arial" charset="0"/>
              <a:buNone/>
            </a:pPr>
            <a:r>
              <a:rPr lang="fr-FR" sz="66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Merci de votre attention</a:t>
            </a:r>
            <a:endParaRPr lang="fr-FR" sz="6600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47626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835696" y="0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Présentation de la section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3074" name="Picture 2" descr="C:\Users\Rolf\Desktop\cancale\Capture d’écran 2022-05-22 à 14.42.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209" y="1403885"/>
            <a:ext cx="373380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Rolf\Desktop\cancale\Capture d’écran 2022-05-22 à 14.47.1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44" y="3518435"/>
            <a:ext cx="29146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Rolf\Desktop\cancale\Capture d’écran 2022-05-20 à 16.23.4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46" y="3356265"/>
            <a:ext cx="5133976" cy="352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155369" y="1390554"/>
            <a:ext cx="41764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fr-FR" sz="2800" b="1" dirty="0" smtClean="0">
                <a:latin typeface="+mn-lt"/>
              </a:rPr>
              <a:t>Longueur : 1,5 km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fr-FR" sz="2800" b="1" dirty="0" smtClean="0">
                <a:latin typeface="+mn-lt"/>
              </a:rPr>
              <a:t>Largeur : </a:t>
            </a:r>
            <a:r>
              <a:rPr lang="fr-FR" sz="2800" b="1" dirty="0" smtClean="0">
                <a:latin typeface="+mn-lt"/>
                <a:sym typeface="Symbol"/>
              </a:rPr>
              <a:t> </a:t>
            </a:r>
            <a:r>
              <a:rPr lang="fr-FR" sz="2800" b="1" dirty="0" smtClean="0">
                <a:latin typeface="+mn-lt"/>
              </a:rPr>
              <a:t>6,0 m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fr-FR" sz="2800" b="1" dirty="0" smtClean="0">
                <a:latin typeface="+mn-lt"/>
              </a:rPr>
              <a:t>Trafic : 32 PL/J/SENS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fr-FR" sz="2800" b="1" dirty="0" smtClean="0">
                <a:latin typeface="+mn-lt"/>
              </a:rPr>
              <a:t>Structure Souple </a:t>
            </a:r>
          </a:p>
        </p:txBody>
      </p:sp>
    </p:spTree>
    <p:extLst>
      <p:ext uri="{BB962C8B-B14F-4D97-AF65-F5344CB8AC3E}">
        <p14:creationId xmlns:p14="http://schemas.microsoft.com/office/powerpoint/2010/main" val="31620170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5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835696" y="350977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Cahier des charges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867569" y="1628800"/>
            <a:ext cx="67687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Solutions d’entretien 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3200" dirty="0" smtClean="0">
                <a:latin typeface="+mn-lt"/>
              </a:rPr>
              <a:t>Sans contrainte de seuil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3200" dirty="0" smtClean="0">
                <a:latin typeface="+mn-lt"/>
              </a:rPr>
              <a:t>Seuil au niveau actuel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Couche de roulement BBSG 0/10 cl.2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Couche de base GB 0/14 cl.3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Durée de service : 20 ans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Progression du trafic : 2% </a:t>
            </a:r>
            <a:r>
              <a:rPr lang="fr-FR" sz="3200" dirty="0" err="1" smtClean="0">
                <a:latin typeface="+mn-lt"/>
              </a:rPr>
              <a:t>arth</a:t>
            </a:r>
            <a:r>
              <a:rPr lang="fr-FR" sz="3200" dirty="0" smtClean="0">
                <a:latin typeface="+mn-lt"/>
              </a:rPr>
              <a:t>.</a:t>
            </a:r>
            <a:endParaRPr lang="fr-FR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78642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6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rgbClr val="0070C0"/>
                </a:solidFill>
                <a:latin typeface="+mj-lt"/>
              </a:rPr>
              <a:t>Investigations réalisées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3491880" y="4447713"/>
            <a:ext cx="1342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29" name="ZoneTexte 28"/>
          <p:cNvSpPr txBox="1"/>
          <p:nvPr/>
        </p:nvSpPr>
        <p:spPr>
          <a:xfrm>
            <a:off x="1043608" y="1772816"/>
            <a:ext cx="691276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Mesures de déflexion au déflectographe 03 dans les deux sens</a:t>
            </a:r>
          </a:p>
          <a:p>
            <a:pPr marL="457200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Relevés de dégradation type M2</a:t>
            </a:r>
          </a:p>
          <a:p>
            <a:pPr marL="457200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Uni transversal</a:t>
            </a:r>
          </a:p>
          <a:p>
            <a:pPr marL="457200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 9 Carottages </a:t>
            </a:r>
            <a:r>
              <a:rPr lang="fr-FR" sz="3200" dirty="0" smtClean="0">
                <a:latin typeface="+mn-lt"/>
                <a:sym typeface="Symbol"/>
              </a:rPr>
              <a:t></a:t>
            </a:r>
            <a:r>
              <a:rPr lang="fr-FR" sz="3200" dirty="0" smtClean="0">
                <a:latin typeface="+mn-lt"/>
              </a:rPr>
              <a:t> </a:t>
            </a:r>
            <a:r>
              <a:rPr lang="fr-FR" sz="3200" dirty="0" smtClean="0">
                <a:latin typeface="+mn-lt"/>
              </a:rPr>
              <a:t>150</a:t>
            </a:r>
          </a:p>
          <a:p>
            <a:pPr marL="457200" indent="-4572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3200" dirty="0" smtClean="0">
                <a:latin typeface="+mn-lt"/>
              </a:rPr>
              <a:t>Recherche des HAP dans les enrobés</a:t>
            </a:r>
            <a:endParaRPr lang="fr-FR" sz="32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913395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7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123728" y="350977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Schéma itinéraire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026" name="Picture 2" descr="E:\cancale\SI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27" y="1269920"/>
            <a:ext cx="7882334" cy="558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9375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8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514882" y="239713"/>
            <a:ext cx="8276431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0070C0"/>
                </a:solidFill>
                <a:latin typeface="+mj-lt"/>
              </a:rPr>
              <a:t>Schéma itinéraire</a:t>
            </a:r>
          </a:p>
          <a:p>
            <a:pPr algn="ctr"/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Découpage en Z. H. </a:t>
            </a:r>
            <a:r>
              <a:rPr lang="fr-FR" sz="4000" b="1" dirty="0" err="1" smtClean="0">
                <a:solidFill>
                  <a:srgbClr val="0070C0"/>
                </a:solidFill>
                <a:latin typeface="+mj-lt"/>
              </a:rPr>
              <a:t>défl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. &amp; </a:t>
            </a:r>
            <a:r>
              <a:rPr lang="fr-FR" sz="4000" b="1" dirty="0" err="1" smtClean="0">
                <a:solidFill>
                  <a:srgbClr val="0070C0"/>
                </a:solidFill>
                <a:latin typeface="+mj-lt"/>
              </a:rPr>
              <a:t>dégr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.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026" name="Picture 2" descr="E:\cancale\SI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58" y="1254785"/>
            <a:ext cx="7882334" cy="558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1835696" y="6137138"/>
            <a:ext cx="93610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800" dirty="0" smtClean="0">
                <a:solidFill>
                  <a:srgbClr val="FF0000"/>
                </a:solidFill>
              </a:rPr>
              <a:t>ZH1a</a:t>
            </a:r>
            <a:endParaRPr lang="fr-FR" sz="1800" dirty="0">
              <a:solidFill>
                <a:srgbClr val="FF0000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735796" y="6149338"/>
            <a:ext cx="66913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800" dirty="0" smtClean="0">
                <a:solidFill>
                  <a:srgbClr val="FF0000"/>
                </a:solidFill>
              </a:rPr>
              <a:t>ZH2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3367070" y="6159536"/>
            <a:ext cx="93610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800" dirty="0" smtClean="0">
                <a:solidFill>
                  <a:srgbClr val="FF0000"/>
                </a:solidFill>
              </a:rPr>
              <a:t>ZH1b</a:t>
            </a:r>
            <a:endParaRPr lang="fr-FR" sz="1800" dirty="0">
              <a:solidFill>
                <a:srgbClr val="FF0000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5461928" y="6149338"/>
            <a:ext cx="93610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800" dirty="0" smtClean="0">
                <a:solidFill>
                  <a:srgbClr val="FF0000"/>
                </a:solidFill>
              </a:rPr>
              <a:t>ZH3</a:t>
            </a:r>
            <a:endParaRPr lang="fr-FR" sz="1800" dirty="0">
              <a:solidFill>
                <a:srgbClr val="FF0000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7848658" y="6158782"/>
            <a:ext cx="93610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800" dirty="0" smtClean="0">
                <a:solidFill>
                  <a:srgbClr val="FF0000"/>
                </a:solidFill>
              </a:rPr>
              <a:t>ZH4</a:t>
            </a:r>
            <a:endParaRPr lang="fr-FR" sz="1800" dirty="0">
              <a:solidFill>
                <a:srgbClr val="FF0000"/>
              </a:solidFill>
            </a:endParaRPr>
          </a:p>
        </p:txBody>
      </p:sp>
      <p:cxnSp>
        <p:nvCxnSpPr>
          <p:cNvPr id="4" name="Connecteur droit 3"/>
          <p:cNvCxnSpPr/>
          <p:nvPr/>
        </p:nvCxnSpPr>
        <p:spPr>
          <a:xfrm>
            <a:off x="2699792" y="1628800"/>
            <a:ext cx="72008" cy="5223385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3275856" y="1614425"/>
            <a:ext cx="72008" cy="5223385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>
            <a:off x="4211960" y="1634615"/>
            <a:ext cx="72008" cy="5223385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/>
        </p:nvCxnSpPr>
        <p:spPr>
          <a:xfrm>
            <a:off x="7812360" y="1618572"/>
            <a:ext cx="72008" cy="5223385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68739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juin  2022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9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945257" y="947599"/>
            <a:ext cx="3728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Carottages </a:t>
            </a:r>
            <a:endParaRPr lang="fr-FR" sz="4000" b="1" dirty="0">
              <a:solidFill>
                <a:srgbClr val="0070C0"/>
              </a:solidFill>
              <a:latin typeface="+mj-lt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464905" y="2414035"/>
            <a:ext cx="7798343" cy="3205202"/>
            <a:chOff x="298332" y="1382686"/>
            <a:chExt cx="7798343" cy="3205202"/>
          </a:xfrm>
        </p:grpSpPr>
        <p:pic>
          <p:nvPicPr>
            <p:cNvPr id="3074" name="Picture 2" descr="E:\cancale\C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332" y="1382686"/>
              <a:ext cx="1075574" cy="2376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5" name="Picture 3" descr="E:\cancale\C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1382686"/>
              <a:ext cx="1024314" cy="14776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E:\cancale\C4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8379" y="1382686"/>
              <a:ext cx="1047635" cy="1653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7" name="Picture 5" descr="E:\cancale\C5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6581" y="1382686"/>
              <a:ext cx="1136261" cy="3205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8" name="Picture 6" descr="E:\cancale\C6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2842" y="1382686"/>
              <a:ext cx="1008112" cy="1490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E:\cancale\C7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0273" y="1382686"/>
              <a:ext cx="1076402" cy="24002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0752" y="1382686"/>
              <a:ext cx="1065144" cy="103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678993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tiguïté">
  <a:themeElements>
    <a:clrScheme name="Contiguïté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ntiguïté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49719</TotalTime>
  <Words>1070</Words>
  <Application>Microsoft Office PowerPoint</Application>
  <PresentationFormat>Affichage à l'écran (4:3)</PresentationFormat>
  <Paragraphs>260</Paragraphs>
  <Slides>35</Slides>
  <Notes>35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35</vt:i4>
      </vt:variant>
    </vt:vector>
  </HeadingPairs>
  <TitlesOfParts>
    <vt:vector size="36" baseType="lpstr">
      <vt:lpstr>Contiguïté</vt:lpstr>
      <vt:lpstr>Entretien d’une structure contenant des HAP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NF P 98-086 Dimensionnement des structures des chaussées Application aux chaussées neuves</dc:title>
  <dc:creator>Rolf</dc:creator>
  <cp:lastModifiedBy>Rolf</cp:lastModifiedBy>
  <cp:revision>983</cp:revision>
  <cp:lastPrinted>2015-11-13T11:29:30Z</cp:lastPrinted>
  <dcterms:created xsi:type="dcterms:W3CDTF">2012-05-14T17:39:39Z</dcterms:created>
  <dcterms:modified xsi:type="dcterms:W3CDTF">2022-05-27T07:57:40Z</dcterms:modified>
</cp:coreProperties>
</file>