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662" r:id="rId1"/>
  </p:sldMasterIdLst>
  <p:notesMasterIdLst>
    <p:notesMasterId r:id="rId84"/>
  </p:notesMasterIdLst>
  <p:handoutMasterIdLst>
    <p:handoutMasterId r:id="rId85"/>
  </p:handoutMasterIdLst>
  <p:sldIdLst>
    <p:sldId id="299" r:id="rId2"/>
    <p:sldId id="257" r:id="rId3"/>
    <p:sldId id="520" r:id="rId4"/>
    <p:sldId id="519" r:id="rId5"/>
    <p:sldId id="521" r:id="rId6"/>
    <p:sldId id="585" r:id="rId7"/>
    <p:sldId id="522" r:id="rId8"/>
    <p:sldId id="523" r:id="rId9"/>
    <p:sldId id="524" r:id="rId10"/>
    <p:sldId id="525" r:id="rId11"/>
    <p:sldId id="526" r:id="rId12"/>
    <p:sldId id="527" r:id="rId13"/>
    <p:sldId id="528" r:id="rId14"/>
    <p:sldId id="529" r:id="rId15"/>
    <p:sldId id="530" r:id="rId16"/>
    <p:sldId id="531" r:id="rId17"/>
    <p:sldId id="532" r:id="rId18"/>
    <p:sldId id="533" r:id="rId19"/>
    <p:sldId id="534" r:id="rId20"/>
    <p:sldId id="535" r:id="rId21"/>
    <p:sldId id="536" r:id="rId22"/>
    <p:sldId id="537" r:id="rId23"/>
    <p:sldId id="538" r:id="rId24"/>
    <p:sldId id="539" r:id="rId25"/>
    <p:sldId id="540" r:id="rId26"/>
    <p:sldId id="541" r:id="rId27"/>
    <p:sldId id="542" r:id="rId28"/>
    <p:sldId id="543" r:id="rId29"/>
    <p:sldId id="544" r:id="rId30"/>
    <p:sldId id="545" r:id="rId31"/>
    <p:sldId id="546" r:id="rId32"/>
    <p:sldId id="547" r:id="rId33"/>
    <p:sldId id="548" r:id="rId34"/>
    <p:sldId id="549" r:id="rId35"/>
    <p:sldId id="550" r:id="rId36"/>
    <p:sldId id="551" r:id="rId37"/>
    <p:sldId id="552" r:id="rId38"/>
    <p:sldId id="553" r:id="rId39"/>
    <p:sldId id="554" r:id="rId40"/>
    <p:sldId id="555" r:id="rId41"/>
    <p:sldId id="556" r:id="rId42"/>
    <p:sldId id="557" r:id="rId43"/>
    <p:sldId id="558" r:id="rId44"/>
    <p:sldId id="559" r:id="rId45"/>
    <p:sldId id="560" r:id="rId46"/>
    <p:sldId id="561" r:id="rId47"/>
    <p:sldId id="562" r:id="rId48"/>
    <p:sldId id="563" r:id="rId49"/>
    <p:sldId id="564" r:id="rId50"/>
    <p:sldId id="565" r:id="rId51"/>
    <p:sldId id="567" r:id="rId52"/>
    <p:sldId id="306" r:id="rId53"/>
    <p:sldId id="490" r:id="rId54"/>
    <p:sldId id="570" r:id="rId55"/>
    <p:sldId id="420" r:id="rId56"/>
    <p:sldId id="421" r:id="rId57"/>
    <p:sldId id="569" r:id="rId58"/>
    <p:sldId id="568" r:id="rId59"/>
    <p:sldId id="492" r:id="rId60"/>
    <p:sldId id="493" r:id="rId61"/>
    <p:sldId id="494" r:id="rId62"/>
    <p:sldId id="496" r:id="rId63"/>
    <p:sldId id="497" r:id="rId64"/>
    <p:sldId id="573" r:id="rId65"/>
    <p:sldId id="498" r:id="rId66"/>
    <p:sldId id="509" r:id="rId67"/>
    <p:sldId id="574" r:id="rId68"/>
    <p:sldId id="423" r:id="rId69"/>
    <p:sldId id="572" r:id="rId70"/>
    <p:sldId id="571" r:id="rId71"/>
    <p:sldId id="575" r:id="rId72"/>
    <p:sldId id="576" r:id="rId73"/>
    <p:sldId id="428" r:id="rId74"/>
    <p:sldId id="514" r:id="rId75"/>
    <p:sldId id="577" r:id="rId76"/>
    <p:sldId id="517" r:id="rId77"/>
    <p:sldId id="434" r:id="rId78"/>
    <p:sldId id="578" r:id="rId79"/>
    <p:sldId id="579" r:id="rId80"/>
    <p:sldId id="580" r:id="rId81"/>
    <p:sldId id="581" r:id="rId82"/>
    <p:sldId id="584" r:id="rId83"/>
  </p:sldIdLst>
  <p:sldSz cx="9144000" cy="6858000" type="screen4x3"/>
  <p:notesSz cx="6797675" cy="9929813"/>
  <p:defaultTextStyle>
    <a:defPPr>
      <a:defRPr lang="fr-FR"/>
    </a:defPPr>
    <a:lvl1pPr algn="ctr" rtl="0" fontAlgn="base">
      <a:spcBef>
        <a:spcPct val="50000"/>
      </a:spcBef>
      <a:spcAft>
        <a:spcPct val="0"/>
      </a:spcAft>
      <a:defRPr kumimoji="1" sz="2400" kern="1200">
        <a:solidFill>
          <a:schemeClr val="bg2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50000"/>
      </a:spcBef>
      <a:spcAft>
        <a:spcPct val="0"/>
      </a:spcAft>
      <a:defRPr kumimoji="1" sz="2400" kern="1200">
        <a:solidFill>
          <a:schemeClr val="bg2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50000"/>
      </a:spcBef>
      <a:spcAft>
        <a:spcPct val="0"/>
      </a:spcAft>
      <a:defRPr kumimoji="1" sz="2400" kern="1200">
        <a:solidFill>
          <a:schemeClr val="bg2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50000"/>
      </a:spcBef>
      <a:spcAft>
        <a:spcPct val="0"/>
      </a:spcAft>
      <a:defRPr kumimoji="1" sz="2400" kern="1200">
        <a:solidFill>
          <a:schemeClr val="bg2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50000"/>
      </a:spcBef>
      <a:spcAft>
        <a:spcPct val="0"/>
      </a:spcAft>
      <a:defRPr kumimoji="1" sz="2400" kern="1200">
        <a:solidFill>
          <a:schemeClr val="bg2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bg2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bg2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bg2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bg2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9933"/>
    <a:srgbClr val="FFFFFF"/>
    <a:srgbClr val="FFFF81"/>
    <a:srgbClr val="DBD600"/>
    <a:srgbClr val="CC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58" autoAdjust="0"/>
    <p:restoredTop sz="92615" autoAdjust="0"/>
  </p:normalViewPr>
  <p:slideViewPr>
    <p:cSldViewPr snapToObjects="1">
      <p:cViewPr>
        <p:scale>
          <a:sx n="86" d="100"/>
          <a:sy n="86" d="100"/>
        </p:scale>
        <p:origin x="-1262" y="278"/>
      </p:cViewPr>
      <p:guideLst>
        <p:guide orient="horz" pos="3634"/>
        <p:guide pos="4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55" d="100"/>
          <a:sy n="55" d="100"/>
        </p:scale>
        <p:origin x="-3341" y="-82"/>
      </p:cViewPr>
      <p:guideLst>
        <p:guide orient="horz" pos="3128"/>
        <p:guide pos="2141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notesMaster" Target="notesMasters/notesMaster1.xml"/><Relationship Id="rId89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016" y="0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3322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016" y="9433322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fld id="{FA465200-1046-43E6-8EEF-D0AF437BAABF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30026454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016" y="0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952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357" y="4716661"/>
            <a:ext cx="4984962" cy="4468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3322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016" y="9433322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fld id="{5E729A60-027E-40F2-BE3B-97986D52E819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1749767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/>
          <p:cNvSpPr>
            <a:spLocks noGrp="1"/>
          </p:cNvSpPr>
          <p:nvPr>
            <p:ph type="ctrTitle"/>
          </p:nvPr>
        </p:nvSpPr>
        <p:spPr>
          <a:xfrm>
            <a:off x="1430637" y="1085055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fr-FR" dirty="0" smtClean="0"/>
              <a:t>Modifiez le style du titre</a:t>
            </a:r>
            <a:endParaRPr kumimoji="0" lang="en-US" dirty="0"/>
          </a:p>
        </p:txBody>
      </p:sp>
      <p:sp>
        <p:nvSpPr>
          <p:cNvPr id="22" name="Sous-titre 21"/>
          <p:cNvSpPr>
            <a:spLocks noGrp="1"/>
          </p:cNvSpPr>
          <p:nvPr>
            <p:ph type="subTitle" idx="1"/>
          </p:nvPr>
        </p:nvSpPr>
        <p:spPr>
          <a:xfrm>
            <a:off x="1430637" y="2575221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dirty="0" smtClean="0"/>
              <a:t>Modifiez le style des sous-titres du masque</a:t>
            </a:r>
            <a:endParaRPr kumimoji="0" lang="en-US" dirty="0"/>
          </a:p>
        </p:txBody>
      </p:sp>
      <p:sp>
        <p:nvSpPr>
          <p:cNvPr id="20" name="Espace réservé du pied de page 19"/>
          <p:cNvSpPr>
            <a:spLocks noGrp="1"/>
          </p:cNvSpPr>
          <p:nvPr>
            <p:ph type="ftr" sz="quarter" idx="11"/>
          </p:nvPr>
        </p:nvSpPr>
        <p:spPr>
          <a:xfrm>
            <a:off x="5714999" y="6305550"/>
            <a:ext cx="3222485" cy="476250"/>
          </a:xfrm>
        </p:spPr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8" name="Ellips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lips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pic>
        <p:nvPicPr>
          <p:cNvPr id="12" name="Image 11" descr="http://www.twssa.com/images/ERA17_Envoi1.png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1790" y="4315732"/>
            <a:ext cx="5759450" cy="145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9" descr="Sans titre 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1184" y="188640"/>
            <a:ext cx="1494662" cy="86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0"/>
            <a:ext cx="6858000" cy="6857999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lipse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63227" y="143635"/>
            <a:ext cx="1235632" cy="9001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F31215-B8D0-488E-B465-39B5494216DA}" type="datetimeFigureOut">
              <a:rPr lang="fr-FR" smtClean="0"/>
              <a:pPr/>
              <a:t>31/05/2022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6C8D77-CD4B-400E-B5CE-9E361AD59E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1088136" y="0"/>
            <a:ext cx="8052754" cy="6857999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47964" y="143635"/>
            <a:ext cx="1450895" cy="9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9" name="Organigramme : Processu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Organigramme : Processu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cteurs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Bouée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Espace réservé du titre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9" name="Espace réservé du texte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fr-FR" dirty="0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pic>
        <p:nvPicPr>
          <p:cNvPr id="14" name="Image 1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63227" y="143635"/>
            <a:ext cx="1235632" cy="9001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63" r:id="rId1"/>
    <p:sldLayoutId id="2147484664" r:id="rId2"/>
    <p:sldLayoutId id="2147484665" r:id="rId3"/>
    <p:sldLayoutId id="2147484666" r:id="rId4"/>
    <p:sldLayoutId id="2147484667" r:id="rId5"/>
    <p:sldLayoutId id="2147484668" r:id="rId6"/>
    <p:sldLayoutId id="2147484669" r:id="rId7"/>
    <p:sldLayoutId id="2147484670" r:id="rId8"/>
    <p:sldLayoutId id="2147484671" r:id="rId9"/>
    <p:sldLayoutId id="2147484672" r:id="rId10"/>
    <p:sldLayoutId id="2147484673" r:id="rId11"/>
  </p:sldLayoutIdLst>
  <p:transition spd="slow">
    <p:wip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430637" y="1085055"/>
            <a:ext cx="7406640" cy="813775"/>
          </a:xfrm>
        </p:spPr>
        <p:txBody>
          <a:bodyPr/>
          <a:lstStyle/>
          <a:p>
            <a:pPr algn="ctr"/>
            <a:r>
              <a:rPr lang="fr-FR" dirty="0" smtClean="0"/>
              <a:t>ERASMUS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430637" y="2575221"/>
            <a:ext cx="7406640" cy="1348834"/>
          </a:xfrm>
        </p:spPr>
        <p:txBody>
          <a:bodyPr>
            <a:normAutofit fontScale="92500" lnSpcReduction="10000"/>
          </a:bodyPr>
          <a:lstStyle/>
          <a:p>
            <a:r>
              <a:rPr lang="fr-FR" sz="3200" b="1" dirty="0" smtClean="0"/>
              <a:t>Réaménagement d’une chaussée destinée à être utilisée en contournement d’agglomération</a:t>
            </a:r>
            <a:endParaRPr lang="fr-FR" sz="3200" b="1" dirty="0"/>
          </a:p>
        </p:txBody>
      </p:sp>
      <p:sp>
        <p:nvSpPr>
          <p:cNvPr id="4" name="Rectangle 3"/>
          <p:cNvSpPr/>
          <p:nvPr/>
        </p:nvSpPr>
        <p:spPr>
          <a:xfrm>
            <a:off x="2689629" y="6084295"/>
            <a:ext cx="6165684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ts val="600"/>
              </a:spcBef>
            </a:pPr>
            <a:r>
              <a:rPr kumimoji="0" lang="fr-FR" b="1" dirty="0" smtClean="0">
                <a:solidFill>
                  <a:schemeClr val="accent4"/>
                </a:solidFill>
              </a:rPr>
              <a:t>27ème forum – 1&amp;3 juin 2022</a:t>
            </a:r>
          </a:p>
          <a:p>
            <a:pPr algn="r">
              <a:spcBef>
                <a:spcPts val="600"/>
              </a:spcBef>
            </a:pPr>
            <a:endParaRPr kumimoji="0" lang="fr-FR" b="1" dirty="0">
              <a:solidFill>
                <a:schemeClr val="accent4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22311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489" y="1751974"/>
            <a:ext cx="8232961" cy="4602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cteur droit avec flèche 4"/>
          <p:cNvCxnSpPr/>
          <p:nvPr/>
        </p:nvCxnSpPr>
        <p:spPr>
          <a:xfrm flipV="1">
            <a:off x="3311860" y="5094185"/>
            <a:ext cx="1665185" cy="675075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Carottage C1 dans giratoire</a:t>
            </a:r>
            <a:endParaRPr lang="fr-FR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6585" y="1545867"/>
            <a:ext cx="8097865" cy="4971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rganigramme : Disque magnétique 3"/>
          <p:cNvSpPr/>
          <p:nvPr/>
        </p:nvSpPr>
        <p:spPr>
          <a:xfrm>
            <a:off x="7182290" y="4014065"/>
            <a:ext cx="405045" cy="72008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595" y="1477964"/>
            <a:ext cx="8007855" cy="5061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Connecteur droit avec flèche 8"/>
          <p:cNvCxnSpPr/>
          <p:nvPr/>
        </p:nvCxnSpPr>
        <p:spPr>
          <a:xfrm>
            <a:off x="2636785" y="3338990"/>
            <a:ext cx="554360" cy="5093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 flipV="1">
            <a:off x="2636785" y="2978950"/>
            <a:ext cx="135015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1631" y="1447799"/>
            <a:ext cx="7346824" cy="5181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Connecteur droit avec flèche 7"/>
          <p:cNvCxnSpPr/>
          <p:nvPr/>
        </p:nvCxnSpPr>
        <p:spPr>
          <a:xfrm flipH="1" flipV="1">
            <a:off x="4211960" y="4239090"/>
            <a:ext cx="1845205" cy="675075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001" y="1447800"/>
            <a:ext cx="8108460" cy="5327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6615" y="1494905"/>
            <a:ext cx="7664920" cy="51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cteur droit avec flèche 4"/>
          <p:cNvCxnSpPr/>
          <p:nvPr/>
        </p:nvCxnSpPr>
        <p:spPr>
          <a:xfrm flipH="1">
            <a:off x="2321750" y="3429000"/>
            <a:ext cx="1710190" cy="4500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1610" y="1447800"/>
            <a:ext cx="7754231" cy="512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cteur droit avec flèche 4"/>
          <p:cNvCxnSpPr/>
          <p:nvPr/>
        </p:nvCxnSpPr>
        <p:spPr>
          <a:xfrm flipV="1">
            <a:off x="4391980" y="5724255"/>
            <a:ext cx="2340260" cy="18002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1590" y="1582871"/>
            <a:ext cx="8052860" cy="4864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580" y="1537845"/>
            <a:ext cx="8142870" cy="5016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cteur droit avec flèche 4"/>
          <p:cNvCxnSpPr/>
          <p:nvPr/>
        </p:nvCxnSpPr>
        <p:spPr>
          <a:xfrm flipH="1" flipV="1">
            <a:off x="2951820" y="3429000"/>
            <a:ext cx="1800200" cy="1935215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Carottage C2 – allée des cèpes</a:t>
            </a:r>
            <a:endParaRPr lang="fr-FR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1621" y="1447799"/>
            <a:ext cx="7740424" cy="5011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ylindre 3"/>
          <p:cNvSpPr/>
          <p:nvPr/>
        </p:nvSpPr>
        <p:spPr>
          <a:xfrm>
            <a:off x="6687235" y="3338990"/>
            <a:ext cx="540060" cy="990110"/>
          </a:xfrm>
          <a:prstGeom prst="can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ous-titre 3"/>
          <p:cNvSpPr>
            <a:spLocks noGrp="1"/>
          </p:cNvSpPr>
          <p:nvPr>
            <p:ph idx="1"/>
          </p:nvPr>
        </p:nvSpPr>
        <p:spPr>
          <a:xfrm>
            <a:off x="971600" y="863715"/>
            <a:ext cx="7962088" cy="5384685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fr-FR" sz="3600" b="1" dirty="0" smtClean="0"/>
              <a:t>Département d’Eure&amp;loir</a:t>
            </a:r>
          </a:p>
          <a:p>
            <a:pPr algn="ctr">
              <a:buNone/>
            </a:pPr>
            <a:endParaRPr lang="fr-FR" sz="3600" b="1" dirty="0" smtClean="0"/>
          </a:p>
          <a:p>
            <a:pPr algn="ctr">
              <a:buNone/>
            </a:pPr>
            <a:r>
              <a:rPr lang="fr-FR" sz="3600" b="1" dirty="0" smtClean="0"/>
              <a:t>Réhabilitation d’une section</a:t>
            </a:r>
          </a:p>
          <a:p>
            <a:pPr algn="ctr">
              <a:buNone/>
            </a:pPr>
            <a:r>
              <a:rPr lang="fr-FR" sz="3600" b="1" dirty="0" smtClean="0"/>
              <a:t>de la RD319.2 </a:t>
            </a:r>
          </a:p>
          <a:p>
            <a:pPr algn="ctr">
              <a:buNone/>
            </a:pPr>
            <a:endParaRPr lang="fr-FR" sz="3600" b="1" dirty="0" smtClean="0"/>
          </a:p>
          <a:p>
            <a:pPr algn="ctr">
              <a:buNone/>
            </a:pPr>
            <a:r>
              <a:rPr lang="fr-FR" sz="3600" b="1" u="sng" dirty="0" smtClean="0"/>
              <a:t>Objectif</a:t>
            </a:r>
            <a:r>
              <a:rPr lang="fr-FR" sz="3600" b="1" dirty="0" smtClean="0"/>
              <a:t> : utiliser cette section en contournement de l’Est de l’agglomération de Senonches</a:t>
            </a:r>
          </a:p>
          <a:p>
            <a:pPr algn="ctr"/>
            <a:endParaRPr lang="fr-FR" sz="3600" b="1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1610" y="1447799"/>
            <a:ext cx="7847452" cy="5057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cteur droit avec flèche 4"/>
          <p:cNvCxnSpPr/>
          <p:nvPr/>
        </p:nvCxnSpPr>
        <p:spPr>
          <a:xfrm flipH="1" flipV="1">
            <a:off x="4977045" y="4194085"/>
            <a:ext cx="1890210" cy="405045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avec flèche 6"/>
          <p:cNvCxnSpPr/>
          <p:nvPr/>
        </p:nvCxnSpPr>
        <p:spPr>
          <a:xfrm flipH="1">
            <a:off x="5877145" y="4599130"/>
            <a:ext cx="990110" cy="126014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8175" y="1447800"/>
            <a:ext cx="7133199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439" y="1537723"/>
            <a:ext cx="7890249" cy="4861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Connecteur droit avec flèche 6"/>
          <p:cNvCxnSpPr/>
          <p:nvPr/>
        </p:nvCxnSpPr>
        <p:spPr>
          <a:xfrm flipH="1" flipV="1">
            <a:off x="5337085" y="4014065"/>
            <a:ext cx="2340260" cy="1485165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Carottage C3 rue Lucien </a:t>
            </a:r>
            <a:r>
              <a:rPr lang="fr-FR" dirty="0" err="1" smtClean="0"/>
              <a:t>Descaves</a:t>
            </a:r>
            <a:endParaRPr lang="fr-FR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171" y="2063688"/>
            <a:ext cx="7881279" cy="3750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ylindre 3"/>
          <p:cNvSpPr/>
          <p:nvPr/>
        </p:nvSpPr>
        <p:spPr>
          <a:xfrm>
            <a:off x="6192180" y="4959170"/>
            <a:ext cx="405045" cy="855095"/>
          </a:xfrm>
          <a:prstGeom prst="can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7198" y="1773088"/>
            <a:ext cx="8197252" cy="453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cteur droit avec flèche 4"/>
          <p:cNvCxnSpPr/>
          <p:nvPr/>
        </p:nvCxnSpPr>
        <p:spPr>
          <a:xfrm flipV="1">
            <a:off x="6057165" y="5229200"/>
            <a:ext cx="1755195" cy="135015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5155" y="1706664"/>
            <a:ext cx="8059295" cy="4602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cteur droit avec flèche 4"/>
          <p:cNvCxnSpPr/>
          <p:nvPr/>
        </p:nvCxnSpPr>
        <p:spPr>
          <a:xfrm flipH="1" flipV="1">
            <a:off x="6957265" y="4869160"/>
            <a:ext cx="1305145" cy="108012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C4 et C5  rue du Fossé Rouge</a:t>
            </a:r>
            <a:endParaRPr lang="fr-FR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580" y="1499912"/>
            <a:ext cx="8142870" cy="5099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cteur droit avec flèche 4"/>
          <p:cNvCxnSpPr/>
          <p:nvPr/>
        </p:nvCxnSpPr>
        <p:spPr>
          <a:xfrm flipV="1">
            <a:off x="6462210" y="4689140"/>
            <a:ext cx="945105" cy="1125125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avec flèche 6"/>
          <p:cNvCxnSpPr/>
          <p:nvPr/>
        </p:nvCxnSpPr>
        <p:spPr>
          <a:xfrm flipH="1" flipV="1">
            <a:off x="5067055" y="4689140"/>
            <a:ext cx="1395155" cy="112512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rganigramme : Disque magnétique 5"/>
          <p:cNvSpPr/>
          <p:nvPr/>
        </p:nvSpPr>
        <p:spPr>
          <a:xfrm>
            <a:off x="6867255" y="3924055"/>
            <a:ext cx="324000" cy="79200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Organigramme : Disque magnétique 7"/>
          <p:cNvSpPr/>
          <p:nvPr/>
        </p:nvSpPr>
        <p:spPr>
          <a:xfrm>
            <a:off x="4752020" y="3609020"/>
            <a:ext cx="315035" cy="855095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Une 2</a:t>
            </a:r>
            <a:r>
              <a:rPr lang="fr-FR" baseline="30000" dirty="0" smtClean="0"/>
              <a:t>ème</a:t>
            </a:r>
            <a:r>
              <a:rPr lang="fr-FR" dirty="0" smtClean="0"/>
              <a:t> zone non urbanisée</a:t>
            </a:r>
            <a:endParaRPr lang="fr-FR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100" y="1681483"/>
            <a:ext cx="7499350" cy="4333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6605" y="1447800"/>
            <a:ext cx="7618411" cy="5300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570" y="1554959"/>
            <a:ext cx="8232880" cy="503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Plan de situation</a:t>
            </a:r>
            <a:endParaRPr lang="fr-FR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815174"/>
            <a:ext cx="8322890" cy="4512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Ellipse 3"/>
          <p:cNvSpPr/>
          <p:nvPr/>
        </p:nvSpPr>
        <p:spPr>
          <a:xfrm>
            <a:off x="1106615" y="4464115"/>
            <a:ext cx="1080120" cy="10801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545" y="1596576"/>
            <a:ext cx="8457905" cy="5078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     PR</a:t>
            </a:r>
            <a:endParaRPr lang="fr-FR" dirty="0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1591" y="1473233"/>
            <a:ext cx="7882366" cy="528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6565" y="1762259"/>
            <a:ext cx="8277885" cy="4604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cteur droit avec flèche 4"/>
          <p:cNvCxnSpPr/>
          <p:nvPr/>
        </p:nvCxnSpPr>
        <p:spPr>
          <a:xfrm flipH="1" flipV="1">
            <a:off x="6732240" y="4329100"/>
            <a:ext cx="1800200" cy="126014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1621" y="1417638"/>
            <a:ext cx="7065784" cy="5301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575" y="1698716"/>
            <a:ext cx="8187875" cy="4693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Connecteur droit avec flèche 6"/>
          <p:cNvCxnSpPr/>
          <p:nvPr/>
        </p:nvCxnSpPr>
        <p:spPr>
          <a:xfrm flipH="1">
            <a:off x="4797025" y="5499230"/>
            <a:ext cx="1665185" cy="135015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6565" y="1637970"/>
            <a:ext cx="8277885" cy="4879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Connecteur droit avec flèche 6"/>
          <p:cNvCxnSpPr/>
          <p:nvPr/>
        </p:nvCxnSpPr>
        <p:spPr>
          <a:xfrm flipH="1" flipV="1">
            <a:off x="3986935" y="4869160"/>
            <a:ext cx="1845205" cy="9001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 flipH="1" flipV="1">
            <a:off x="3986935" y="2708920"/>
            <a:ext cx="585065" cy="45005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575" y="1531945"/>
            <a:ext cx="8187875" cy="505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cteur droit avec flèche 4"/>
          <p:cNvCxnSpPr/>
          <p:nvPr/>
        </p:nvCxnSpPr>
        <p:spPr>
          <a:xfrm flipH="1">
            <a:off x="5742130" y="4824155"/>
            <a:ext cx="720080" cy="9001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avec flèche 6"/>
          <p:cNvCxnSpPr/>
          <p:nvPr/>
        </p:nvCxnSpPr>
        <p:spPr>
          <a:xfrm flipH="1">
            <a:off x="5337085" y="3338990"/>
            <a:ext cx="405045" cy="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Une 3</a:t>
            </a:r>
            <a:r>
              <a:rPr lang="fr-FR" baseline="30000" dirty="0" smtClean="0"/>
              <a:t>ème</a:t>
            </a:r>
            <a:r>
              <a:rPr lang="fr-FR" dirty="0" smtClean="0"/>
              <a:t> zone dans le hameau de Belle Salle</a:t>
            </a:r>
            <a:endParaRPr lang="fr-FR" dirty="0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7948" y="1678407"/>
            <a:ext cx="8236502" cy="4765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03816"/>
            <a:ext cx="8322890" cy="4759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6565" y="1652318"/>
            <a:ext cx="8277885" cy="4847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Situation de l’étude</a:t>
            </a:r>
            <a:endParaRPr lang="fr-F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530" y="2216897"/>
            <a:ext cx="8592920" cy="3867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Ellipse 3"/>
          <p:cNvSpPr/>
          <p:nvPr/>
        </p:nvSpPr>
        <p:spPr>
          <a:xfrm rot="20586243">
            <a:off x="706802" y="2729814"/>
            <a:ext cx="7827048" cy="28803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575" y="1549815"/>
            <a:ext cx="8187875" cy="5018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cteur droit avec flèche 4"/>
          <p:cNvCxnSpPr/>
          <p:nvPr/>
        </p:nvCxnSpPr>
        <p:spPr>
          <a:xfrm flipH="1">
            <a:off x="5247075" y="4869160"/>
            <a:ext cx="1440160" cy="405045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Une 4</a:t>
            </a:r>
            <a:r>
              <a:rPr lang="fr-FR" baseline="30000" dirty="0" smtClean="0"/>
              <a:t>ème</a:t>
            </a:r>
            <a:r>
              <a:rPr lang="fr-FR" dirty="0" smtClean="0"/>
              <a:t> zone en rase campagne</a:t>
            </a:r>
            <a:endParaRPr lang="fr-FR" dirty="0"/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83" y="1848956"/>
            <a:ext cx="8534867" cy="4550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cteur droit avec flèche 4"/>
          <p:cNvCxnSpPr/>
          <p:nvPr/>
        </p:nvCxnSpPr>
        <p:spPr>
          <a:xfrm flipV="1">
            <a:off x="5157065" y="4869160"/>
            <a:ext cx="2070230" cy="45005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102" y="1838253"/>
            <a:ext cx="8593348" cy="4606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cteur droit avec flèche 4"/>
          <p:cNvCxnSpPr/>
          <p:nvPr/>
        </p:nvCxnSpPr>
        <p:spPr>
          <a:xfrm>
            <a:off x="5247075" y="5229200"/>
            <a:ext cx="2340260" cy="36004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346" y="1728213"/>
            <a:ext cx="8660342" cy="4896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Connecteur droit avec flèche 6"/>
          <p:cNvCxnSpPr/>
          <p:nvPr/>
        </p:nvCxnSpPr>
        <p:spPr>
          <a:xfrm flipH="1">
            <a:off x="3221850" y="5184195"/>
            <a:ext cx="1800200" cy="9001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 flipH="1">
            <a:off x="2771800" y="3293985"/>
            <a:ext cx="675075" cy="45005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570" y="1611094"/>
            <a:ext cx="8232880" cy="491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722" y="1743113"/>
            <a:ext cx="8454595" cy="4746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Connecteur droit avec flèche 6"/>
          <p:cNvCxnSpPr/>
          <p:nvPr/>
        </p:nvCxnSpPr>
        <p:spPr>
          <a:xfrm flipH="1">
            <a:off x="3176845" y="4464115"/>
            <a:ext cx="1665185" cy="135015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 flipH="1">
            <a:off x="3176845" y="2303875"/>
            <a:ext cx="315035" cy="45005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570" y="1447800"/>
            <a:ext cx="8226351" cy="5275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Connecteur droit avec flèche 6"/>
          <p:cNvCxnSpPr/>
          <p:nvPr/>
        </p:nvCxnSpPr>
        <p:spPr>
          <a:xfrm flipH="1">
            <a:off x="3671900" y="4599130"/>
            <a:ext cx="1620180" cy="18002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34283"/>
            <a:ext cx="8322890" cy="5135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cteur droit avec flèche 4"/>
          <p:cNvCxnSpPr/>
          <p:nvPr/>
        </p:nvCxnSpPr>
        <p:spPr>
          <a:xfrm flipV="1">
            <a:off x="6012160" y="4329100"/>
            <a:ext cx="945105" cy="18002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545" y="1562075"/>
            <a:ext cx="8457905" cy="5156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508" y="1716250"/>
            <a:ext cx="8711942" cy="4953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cteur droit avec flèche 4"/>
          <p:cNvCxnSpPr/>
          <p:nvPr/>
        </p:nvCxnSpPr>
        <p:spPr>
          <a:xfrm flipV="1">
            <a:off x="4076945" y="4644135"/>
            <a:ext cx="1485165" cy="36004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avec flèche 6"/>
          <p:cNvCxnSpPr/>
          <p:nvPr/>
        </p:nvCxnSpPr>
        <p:spPr>
          <a:xfrm>
            <a:off x="2591780" y="3113965"/>
            <a:ext cx="1485165" cy="36004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81590" y="274638"/>
            <a:ext cx="8052098" cy="11430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Une première section en site urbain</a:t>
            </a:r>
            <a:endParaRPr lang="fr-FR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7994" y="1447800"/>
            <a:ext cx="7113562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Ellipse 3"/>
          <p:cNvSpPr/>
          <p:nvPr/>
        </p:nvSpPr>
        <p:spPr>
          <a:xfrm rot="19553276">
            <a:off x="1147712" y="2201861"/>
            <a:ext cx="7501995" cy="26997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49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445" y="1858320"/>
            <a:ext cx="8727005" cy="4631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RD319   longueur 1800m</a:t>
            </a:r>
            <a:endParaRPr lang="fr-F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526600"/>
            <a:ext cx="8682930" cy="3060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6376752" cy="859107"/>
          </a:xfrm>
        </p:spPr>
        <p:txBody>
          <a:bodyPr/>
          <a:lstStyle/>
          <a:p>
            <a:r>
              <a:rPr lang="fr-FR" dirty="0" smtClean="0"/>
              <a:t>La RD 319.2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286635" y="1448780"/>
            <a:ext cx="7647053" cy="5130570"/>
          </a:xfrm>
        </p:spPr>
        <p:txBody>
          <a:bodyPr>
            <a:normAutofit/>
          </a:bodyPr>
          <a:lstStyle/>
          <a:p>
            <a:r>
              <a:rPr lang="fr-FR" dirty="0" smtClean="0"/>
              <a:t>Chaussée 2 voies</a:t>
            </a:r>
          </a:p>
          <a:p>
            <a:r>
              <a:rPr lang="fr-FR" dirty="0" smtClean="0"/>
              <a:t>Partie du contournement de Senonches</a:t>
            </a:r>
          </a:p>
          <a:p>
            <a:r>
              <a:rPr lang="fr-FR" dirty="0" smtClean="0"/>
              <a:t>Section courante d’environ 1800m à étudier</a:t>
            </a:r>
          </a:p>
          <a:p>
            <a:r>
              <a:rPr lang="fr-FR" dirty="0" smtClean="0"/>
              <a:t>Largeur de la chaussée actuelle : 6,00 m </a:t>
            </a:r>
          </a:p>
          <a:p>
            <a:r>
              <a:rPr lang="fr-FR" dirty="0" smtClean="0"/>
              <a:t>Étude du giratoire en début de section</a:t>
            </a:r>
          </a:p>
          <a:p>
            <a:r>
              <a:rPr lang="fr-FR" dirty="0" smtClean="0"/>
              <a:t>Présence de fossés hors agglomération</a:t>
            </a:r>
          </a:p>
          <a:p>
            <a:endParaRPr lang="fr-FR" dirty="0" smtClean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6331747" cy="1143000"/>
          </a:xfrm>
        </p:spPr>
        <p:txBody>
          <a:bodyPr/>
          <a:lstStyle/>
          <a:p>
            <a:r>
              <a:rPr lang="fr-FR" dirty="0" smtClean="0"/>
              <a:t>RD 319.2  Trafic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800" dirty="0" smtClean="0"/>
              <a:t>Mesuré en 2020:  1261 v/j sur les 2 sens</a:t>
            </a:r>
          </a:p>
          <a:p>
            <a:r>
              <a:rPr lang="fr-FR" dirty="0" smtClean="0"/>
              <a:t>Trafic PL : 6,4%</a:t>
            </a:r>
          </a:p>
          <a:p>
            <a:r>
              <a:rPr lang="fr-FR" sz="2800" dirty="0" smtClean="0"/>
              <a:t>Soit trafic PL de 81 PL/jour pour les 2 sens</a:t>
            </a:r>
          </a:p>
          <a:p>
            <a:r>
              <a:rPr lang="fr-FR" dirty="0" smtClean="0"/>
              <a:t>Trafic actuel de 41 PL/jour</a:t>
            </a:r>
          </a:p>
          <a:p>
            <a:endParaRPr lang="fr-FR" dirty="0" smtClean="0"/>
          </a:p>
          <a:p>
            <a:r>
              <a:rPr lang="fr-FR" dirty="0" smtClean="0"/>
              <a:t>Hypothèse de 100 PL/jour par sens dans le futur </a:t>
            </a:r>
            <a:r>
              <a:rPr lang="fr-FR" dirty="0" smtClean="0"/>
              <a:t>(à confirmer</a:t>
            </a:r>
            <a:r>
              <a:rPr lang="fr-FR" dirty="0" smtClean="0"/>
              <a:t>)</a:t>
            </a:r>
          </a:p>
          <a:p>
            <a:endParaRPr lang="fr-FR" dirty="0" smtClean="0"/>
          </a:p>
          <a:p>
            <a:endParaRPr lang="fr-FR" dirty="0" smtClean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  Trafic</a:t>
            </a:r>
            <a:endParaRPr lang="fr-FR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607" y="1538791"/>
            <a:ext cx="5865272" cy="4275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6196732" cy="1143000"/>
          </a:xfrm>
        </p:spPr>
        <p:txBody>
          <a:bodyPr/>
          <a:lstStyle/>
          <a:p>
            <a:r>
              <a:rPr lang="fr-FR" dirty="0" smtClean="0"/>
              <a:t>RD 319.2  Dégradations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Fissures longitudinales (élargissement ?)</a:t>
            </a:r>
          </a:p>
          <a:p>
            <a:r>
              <a:rPr lang="fr-FR" dirty="0" smtClean="0"/>
              <a:t>Des zones de faïençage en BDR et hors BDR</a:t>
            </a:r>
          </a:p>
          <a:p>
            <a:r>
              <a:rPr lang="fr-FR" dirty="0" smtClean="0"/>
              <a:t>Faïençage en rive avec déformations </a:t>
            </a:r>
          </a:p>
          <a:p>
            <a:r>
              <a:rPr lang="fr-FR" dirty="0" smtClean="0"/>
              <a:t>Plusieurs réparations localisées ont été réalisées</a:t>
            </a:r>
          </a:p>
          <a:p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06616" y="274638"/>
            <a:ext cx="6750750" cy="1143000"/>
          </a:xfrm>
        </p:spPr>
        <p:txBody>
          <a:bodyPr>
            <a:normAutofit/>
          </a:bodyPr>
          <a:lstStyle/>
          <a:p>
            <a:r>
              <a:rPr lang="fr-FR" dirty="0" smtClean="0"/>
              <a:t>Déflexion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Réalisée en novembre 2021</a:t>
            </a:r>
          </a:p>
          <a:p>
            <a:r>
              <a:rPr lang="fr-FR" dirty="0" smtClean="0"/>
              <a:t>Type d’appareil : poutre </a:t>
            </a:r>
            <a:r>
              <a:rPr lang="fr-FR" dirty="0" err="1" smtClean="0"/>
              <a:t>BenkelMan</a:t>
            </a:r>
            <a:endParaRPr lang="fr-FR" dirty="0" smtClean="0"/>
          </a:p>
          <a:p>
            <a:r>
              <a:rPr lang="fr-FR" dirty="0" smtClean="0"/>
              <a:t>Température de 15°c</a:t>
            </a:r>
          </a:p>
          <a:p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Déflexion giratoire</a:t>
            </a:r>
            <a:endParaRPr lang="fr-FR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0143" y="1447800"/>
            <a:ext cx="4769264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ylindre 4"/>
          <p:cNvSpPr/>
          <p:nvPr/>
        </p:nvSpPr>
        <p:spPr>
          <a:xfrm>
            <a:off x="3761910" y="3474005"/>
            <a:ext cx="135015" cy="270030"/>
          </a:xfrm>
          <a:prstGeom prst="can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   Déflexion</a:t>
            </a:r>
            <a:endParaRPr lang="fr-F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100" y="1504553"/>
            <a:ext cx="7499350" cy="4687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oneTexte 4"/>
          <p:cNvSpPr txBox="1"/>
          <p:nvPr/>
        </p:nvSpPr>
        <p:spPr>
          <a:xfrm>
            <a:off x="5067056" y="4194085"/>
            <a:ext cx="306034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tx1"/>
                </a:solidFill>
              </a:rPr>
              <a:t>Déflexion giratoire</a:t>
            </a:r>
          </a:p>
          <a:p>
            <a:r>
              <a:rPr lang="fr-FR" sz="1200" dirty="0" smtClean="0">
                <a:solidFill>
                  <a:schemeClr val="tx1"/>
                </a:solidFill>
              </a:rPr>
              <a:t>Déflexion caractéristique 15/100</a:t>
            </a:r>
            <a:endParaRPr lang="fr-FR" sz="12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61710" y="4329100"/>
            <a:ext cx="2250250" cy="13501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4211960" y="4194086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chemeClr val="tx1"/>
                </a:solidFill>
              </a:rPr>
              <a:t>C 1</a:t>
            </a:r>
            <a:endParaRPr lang="fr-FR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RD 319.2 </a:t>
            </a:r>
            <a:r>
              <a:rPr lang="fr-FR" sz="3600" dirty="0" smtClean="0"/>
              <a:t>Déflexion section courante</a:t>
            </a:r>
            <a:endParaRPr lang="fr-FR" sz="36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81790" y="1417638"/>
            <a:ext cx="4860540" cy="5318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041830" y="5994285"/>
            <a:ext cx="2070230" cy="3150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2411760" y="5994285"/>
            <a:ext cx="6300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chemeClr val="tx1"/>
                </a:solidFill>
              </a:rPr>
              <a:t>C 2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112060" y="4239090"/>
            <a:ext cx="2070230" cy="2700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7182291" y="4239090"/>
            <a:ext cx="675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chemeClr val="tx1"/>
                </a:solidFill>
              </a:rPr>
              <a:t>C 3</a:t>
            </a:r>
            <a:endParaRPr lang="fr-FR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2 sections hors agglomération</a:t>
            </a:r>
            <a:br>
              <a:rPr lang="fr-FR" dirty="0" smtClean="0"/>
            </a:br>
            <a:r>
              <a:rPr lang="fr-FR" dirty="0" smtClean="0"/>
              <a:t>et une traversée d’un hameau</a:t>
            </a:r>
            <a:endParaRPr lang="fr-F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7455" y="2100112"/>
            <a:ext cx="8256995" cy="3849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Ellipse 4"/>
          <p:cNvSpPr/>
          <p:nvPr/>
        </p:nvSpPr>
        <p:spPr>
          <a:xfrm rot="21260710">
            <a:off x="3176845" y="3203974"/>
            <a:ext cx="2385265" cy="76508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6462210" y="3248981"/>
            <a:ext cx="1980220" cy="63007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56765" y="1223755"/>
            <a:ext cx="5150213" cy="558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2771800" y="2618910"/>
            <a:ext cx="2250250" cy="3150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1646676" y="2618910"/>
            <a:ext cx="9901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chemeClr val="tx1"/>
                </a:solidFill>
              </a:rPr>
              <a:t>C 4 et C5</a:t>
            </a:r>
            <a:endParaRPr lang="fr-FR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RD 319.2 reconnaissance de la structure – Plan de carottage</a:t>
            </a:r>
            <a:endParaRPr lang="fr-FR" dirty="0">
              <a:solidFill>
                <a:schemeClr val="tx1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6845" y="1447799"/>
            <a:ext cx="4185465" cy="5359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RD 319.2 carottage C2</a:t>
            </a:r>
            <a:endParaRPr lang="fr-FR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6774" y="1417638"/>
            <a:ext cx="5205448" cy="5234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4301970" y="4104075"/>
            <a:ext cx="630070" cy="4050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4932040" y="3744035"/>
            <a:ext cx="495054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 carottage C3</a:t>
            </a:r>
            <a:endParaRPr lang="fr-FR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9174" y="1417638"/>
            <a:ext cx="5343216" cy="5180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526995" y="4104075"/>
            <a:ext cx="675075" cy="4050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5202070" y="3879050"/>
            <a:ext cx="495055" cy="2250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 carottage C4</a:t>
            </a:r>
            <a:endParaRPr lang="fr-FR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2614" y="1250575"/>
            <a:ext cx="4691116" cy="5373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4752020" y="3023955"/>
            <a:ext cx="540060" cy="5400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81590" y="274638"/>
            <a:ext cx="8052098" cy="1143000"/>
          </a:xfrm>
        </p:spPr>
        <p:txBody>
          <a:bodyPr>
            <a:normAutofit/>
          </a:bodyPr>
          <a:lstStyle/>
          <a:p>
            <a:r>
              <a:rPr lang="fr-FR" dirty="0" smtClean="0"/>
              <a:t>RD 319.2 </a:t>
            </a:r>
            <a:r>
              <a:rPr lang="fr-FR" sz="3100" dirty="0" smtClean="0"/>
              <a:t>saisie des carottages dans </a:t>
            </a:r>
            <a:r>
              <a:rPr lang="fr-FR" sz="3100" dirty="0" err="1" smtClean="0"/>
              <a:t>erasmus</a:t>
            </a:r>
            <a:endParaRPr lang="fr-FR" sz="31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016" y="2253458"/>
            <a:ext cx="8690434" cy="3695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Connecteur droit avec flèche 7"/>
          <p:cNvCxnSpPr/>
          <p:nvPr/>
        </p:nvCxnSpPr>
        <p:spPr>
          <a:xfrm flipH="1">
            <a:off x="1151620" y="1763815"/>
            <a:ext cx="270030" cy="489643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>
          <a:xfrm>
            <a:off x="1421651" y="1583795"/>
            <a:ext cx="8550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solidFill>
                  <a:schemeClr val="tx1"/>
                </a:solidFill>
              </a:rPr>
              <a:t>Giratoire</a:t>
            </a:r>
            <a:endParaRPr lang="fr-FR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  : chaussée souple  </a:t>
            </a:r>
            <a:endParaRPr lang="fr-FR" dirty="0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608" y="1447800"/>
            <a:ext cx="7229602" cy="4985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46575" y="274638"/>
            <a:ext cx="8187113" cy="1143000"/>
          </a:xfrm>
        </p:spPr>
        <p:txBody>
          <a:bodyPr/>
          <a:lstStyle/>
          <a:p>
            <a:r>
              <a:rPr lang="fr-FR" dirty="0" smtClean="0"/>
              <a:t>RD 319.2 : </a:t>
            </a:r>
            <a:r>
              <a:rPr lang="fr-FR" sz="3600" dirty="0" smtClean="0"/>
              <a:t>guide de renforcement </a:t>
            </a:r>
            <a:endParaRPr lang="fr-FR" sz="3600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184" y="2618910"/>
            <a:ext cx="8801630" cy="2381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337085" y="2708920"/>
            <a:ext cx="1395155" cy="14851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386535" y="4014065"/>
            <a:ext cx="2025225" cy="1800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1511660" y="5454225"/>
            <a:ext cx="3960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chemeClr val="tx1"/>
                </a:solidFill>
              </a:rPr>
              <a:t>Déflexion caractéristique hors giratoire 108/100</a:t>
            </a:r>
            <a:endParaRPr lang="fr-FR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6421757" cy="11430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RD 319.2  cahier des charges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Durée de vie 20 ans</a:t>
            </a:r>
          </a:p>
          <a:p>
            <a:r>
              <a:rPr lang="fr-FR" dirty="0" smtClean="0"/>
              <a:t>Matériaux bitumineux en couche de base</a:t>
            </a:r>
          </a:p>
          <a:p>
            <a:r>
              <a:rPr lang="fr-FR" dirty="0" smtClean="0"/>
              <a:t>BBSG en couche de roulement ou </a:t>
            </a:r>
            <a:r>
              <a:rPr lang="fr-FR" dirty="0" err="1" smtClean="0"/>
              <a:t>BBMa</a:t>
            </a:r>
            <a:endParaRPr lang="fr-FR" dirty="0" smtClean="0"/>
          </a:p>
          <a:p>
            <a:r>
              <a:rPr lang="fr-FR" dirty="0" smtClean="0"/>
              <a:t>Contrainte de seuil : pas de surélévation</a:t>
            </a:r>
          </a:p>
          <a:p>
            <a:r>
              <a:rPr lang="fr-FR" dirty="0" smtClean="0"/>
              <a:t>Indice de gel 115 degrés/jour</a:t>
            </a:r>
          </a:p>
          <a:p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RD 319.2-Etat des matériaux </a:t>
            </a:r>
            <a:br>
              <a:rPr lang="fr-FR" dirty="0" smtClean="0"/>
            </a:br>
            <a:r>
              <a:rPr lang="fr-FR" dirty="0" smtClean="0"/>
              <a:t>Carottage C3</a:t>
            </a:r>
            <a:endParaRPr lang="fr-FR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98830"/>
            <a:ext cx="8154294" cy="346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Connecteur droit avec flèche 6"/>
          <p:cNvCxnSpPr/>
          <p:nvPr/>
        </p:nvCxnSpPr>
        <p:spPr>
          <a:xfrm>
            <a:off x="6057165" y="2663915"/>
            <a:ext cx="1530170" cy="40504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63397" y="3429000"/>
            <a:ext cx="204787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Connecteur droit avec flèche 9"/>
          <p:cNvCxnSpPr/>
          <p:nvPr/>
        </p:nvCxnSpPr>
        <p:spPr>
          <a:xfrm>
            <a:off x="6057165" y="2663915"/>
            <a:ext cx="1800200" cy="171019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1621" y="1447800"/>
            <a:ext cx="7765558" cy="499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cteur droit avec flèche 4"/>
          <p:cNvCxnSpPr/>
          <p:nvPr/>
        </p:nvCxnSpPr>
        <p:spPr>
          <a:xfrm flipV="1">
            <a:off x="4797025" y="4914165"/>
            <a:ext cx="855095" cy="9001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319.2 - Modélisation C3</a:t>
            </a:r>
            <a:endParaRPr lang="fr-FR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100" y="1822728"/>
            <a:ext cx="7499350" cy="4050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510" y="2528900"/>
            <a:ext cx="162018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536885" y="3654025"/>
            <a:ext cx="900100" cy="8550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6282190" y="3203975"/>
            <a:ext cx="945105" cy="9001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1781690" y="4104075"/>
            <a:ext cx="1440160" cy="4050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319.2 - Modélisation C4</a:t>
            </a:r>
            <a:endParaRPr lang="fr-FR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608" y="3834045"/>
            <a:ext cx="7245805" cy="286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5608" y="1186095"/>
            <a:ext cx="6511767" cy="2571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Connecteur droit avec flèche 6"/>
          <p:cNvCxnSpPr/>
          <p:nvPr/>
        </p:nvCxnSpPr>
        <p:spPr>
          <a:xfrm>
            <a:off x="6102170" y="1583795"/>
            <a:ext cx="1215135" cy="54006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435608" y="5319210"/>
            <a:ext cx="1966262" cy="4050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4538" y="4689140"/>
            <a:ext cx="1450161" cy="176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319.2 - Modélisation C6</a:t>
            </a:r>
            <a:endParaRPr lang="fr-FR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6685" y="1417638"/>
            <a:ext cx="6377260" cy="2433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6685" y="3969060"/>
            <a:ext cx="7007420" cy="277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860" y="4492198"/>
            <a:ext cx="164782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Connecteur droit avec flèche 7"/>
          <p:cNvCxnSpPr/>
          <p:nvPr/>
        </p:nvCxnSpPr>
        <p:spPr>
          <a:xfrm>
            <a:off x="6147175" y="1673805"/>
            <a:ext cx="1215135" cy="63007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6421757" cy="11430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Conceptions répondant au cahier des charges</a:t>
            </a:r>
            <a:endParaRPr lang="fr-FR" dirty="0"/>
          </a:p>
        </p:txBody>
      </p:sp>
      <p:pic>
        <p:nvPicPr>
          <p:cNvPr id="1843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628799"/>
            <a:ext cx="8322890" cy="2335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149080"/>
            <a:ext cx="769620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91580" y="274638"/>
            <a:ext cx="8142108" cy="1143000"/>
          </a:xfrm>
        </p:spPr>
        <p:txBody>
          <a:bodyPr/>
          <a:lstStyle/>
          <a:p>
            <a:r>
              <a:rPr lang="fr-FR" dirty="0" smtClean="0"/>
              <a:t>RD 319.2 – Résultats de l’étude</a:t>
            </a:r>
            <a:endParaRPr lang="fr-FR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524" y="1178750"/>
            <a:ext cx="8598175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6524" y="3654024"/>
            <a:ext cx="8598175" cy="3129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2321750" y="5589240"/>
            <a:ext cx="6611938" cy="119388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 – Résultats de l’étude</a:t>
            </a:r>
            <a:endParaRPr lang="fr-FR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6605" y="1628800"/>
            <a:ext cx="781826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6605" y="4149080"/>
            <a:ext cx="7818266" cy="1181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/>
          <p:nvPr/>
        </p:nvSpPr>
        <p:spPr>
          <a:xfrm>
            <a:off x="2681790" y="4284095"/>
            <a:ext cx="3960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chemeClr val="tx1"/>
                </a:solidFill>
              </a:rPr>
              <a:t>Fraisage sur 19cm + 15GB+ 4 </a:t>
            </a:r>
            <a:r>
              <a:rPr lang="fr-FR" sz="1400" dirty="0" err="1" smtClean="0">
                <a:solidFill>
                  <a:schemeClr val="tx1"/>
                </a:solidFill>
              </a:rPr>
              <a:t>BBMa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51820" y="4869160"/>
            <a:ext cx="4500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solidFill>
                  <a:schemeClr val="tx1"/>
                </a:solidFill>
              </a:rPr>
              <a:t>Fraisage sur 19cm + 13GB +6 BBSG</a:t>
            </a:r>
            <a:endParaRPr lang="fr-FR" sz="1600" dirty="0">
              <a:solidFill>
                <a:schemeClr val="tx1"/>
              </a:solidFill>
            </a:endParaRPr>
          </a:p>
        </p:txBody>
      </p:sp>
      <p:cxnSp>
        <p:nvCxnSpPr>
          <p:cNvPr id="13" name="Connecteur droit avec flèche 12"/>
          <p:cNvCxnSpPr/>
          <p:nvPr/>
        </p:nvCxnSpPr>
        <p:spPr>
          <a:xfrm flipV="1">
            <a:off x="7902370" y="5176937"/>
            <a:ext cx="675075" cy="86235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6777245" y="5949280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solidFill>
                  <a:schemeClr val="tx1"/>
                </a:solidFill>
              </a:rPr>
              <a:t>Approfondir fraisage de 2cm</a:t>
            </a:r>
            <a:endParaRPr lang="fr-FR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Conclusions de l’étude 1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Les éléments du </a:t>
            </a:r>
            <a:r>
              <a:rPr lang="fr-FR" dirty="0" err="1" smtClean="0"/>
              <a:t>run</a:t>
            </a:r>
            <a:r>
              <a:rPr lang="fr-FR" dirty="0" smtClean="0"/>
              <a:t> 1 de l’étude permettent de dégager 2 conceptions en section courante:</a:t>
            </a:r>
          </a:p>
          <a:p>
            <a:pPr lvl="1">
              <a:buFont typeface="Arial" pitchFamily="34" charset="0"/>
              <a:buChar char="•"/>
            </a:pPr>
            <a:r>
              <a:rPr lang="fr-FR" dirty="0" smtClean="0"/>
              <a:t>Fraisage sur 19cm, GBcl3 sur 15cm et </a:t>
            </a:r>
            <a:r>
              <a:rPr lang="fr-FR" dirty="0" err="1" smtClean="0"/>
              <a:t>BBMa</a:t>
            </a:r>
            <a:r>
              <a:rPr lang="fr-FR" dirty="0" smtClean="0"/>
              <a:t> </a:t>
            </a:r>
          </a:p>
          <a:p>
            <a:pPr lvl="1">
              <a:buFont typeface="Arial" pitchFamily="34" charset="0"/>
              <a:buChar char="•"/>
            </a:pPr>
            <a:r>
              <a:rPr lang="fr-FR" dirty="0" smtClean="0"/>
              <a:t>Fraisage sur 19cm, GBcl3 sur 13cm et 6BBSG</a:t>
            </a:r>
          </a:p>
          <a:p>
            <a:pPr lvl="1">
              <a:buFont typeface="Arial" pitchFamily="34" charset="0"/>
              <a:buChar char="•"/>
            </a:pPr>
            <a:r>
              <a:rPr lang="fr-FR" dirty="0" smtClean="0"/>
              <a:t>Dans le giratoire, un fraisage sur 6cm et mise en œuvre de BBSG apparaît suffisant</a:t>
            </a:r>
          </a:p>
          <a:p>
            <a:pPr>
              <a:buFont typeface="Arial" pitchFamily="34" charset="0"/>
              <a:buChar char="•"/>
            </a:pPr>
            <a:endParaRPr lang="fr-FR" dirty="0" smtClean="0"/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pPr lvl="1"/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06615" y="274638"/>
            <a:ext cx="6705745" cy="724092"/>
          </a:xfrm>
        </p:spPr>
        <p:txBody>
          <a:bodyPr>
            <a:normAutofit/>
          </a:bodyPr>
          <a:lstStyle/>
          <a:p>
            <a:r>
              <a:rPr lang="fr-FR" sz="3200" dirty="0" smtClean="0"/>
              <a:t>Etude RD 319.2   les interrogations</a:t>
            </a:r>
            <a:endParaRPr lang="fr-FR" sz="32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r>
              <a:rPr lang="fr-FR" dirty="0" smtClean="0"/>
              <a:t>Confirmer le futur trafic PL</a:t>
            </a:r>
          </a:p>
          <a:p>
            <a:endParaRPr lang="fr-FR" dirty="0" smtClean="0"/>
          </a:p>
          <a:p>
            <a:r>
              <a:rPr lang="fr-FR" dirty="0" smtClean="0"/>
              <a:t>Pas de carottage dans les 2 zones hors agglomération, est-il envisageable de faire 2 carottages ?</a:t>
            </a:r>
          </a:p>
          <a:p>
            <a:pPr>
              <a:buFont typeface="Arial" pitchFamily="34" charset="0"/>
              <a:buChar char="•"/>
            </a:pPr>
            <a:endParaRPr lang="fr-FR" dirty="0" smtClean="0"/>
          </a:p>
          <a:p>
            <a:r>
              <a:rPr lang="fr-FR" dirty="0" smtClean="0"/>
              <a:t>Maintien de la largeur actuelle ?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smtClean="0"/>
              <a:t>Reprise de l’étude avec modifications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u="sng" dirty="0" smtClean="0">
                <a:solidFill>
                  <a:srgbClr val="FF0000"/>
                </a:solidFill>
              </a:rPr>
              <a:t>Modification</a:t>
            </a:r>
            <a:r>
              <a:rPr lang="fr-FR" dirty="0" smtClean="0"/>
              <a:t> :</a:t>
            </a:r>
          </a:p>
          <a:p>
            <a:pPr lvl="1"/>
            <a:r>
              <a:rPr lang="fr-FR" dirty="0" smtClean="0"/>
              <a:t>Trafic ramené de 100PL/jour à 80PL/jour/sens</a:t>
            </a:r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r>
              <a:rPr lang="fr-FR" u="sng" dirty="0" smtClean="0">
                <a:solidFill>
                  <a:srgbClr val="FF0000"/>
                </a:solidFill>
              </a:rPr>
              <a:t>Confirmation</a:t>
            </a:r>
            <a:r>
              <a:rPr lang="fr-FR" dirty="0" smtClean="0"/>
              <a:t> :</a:t>
            </a:r>
          </a:p>
          <a:p>
            <a:pPr lvl="1"/>
            <a:r>
              <a:rPr lang="fr-FR" dirty="0" smtClean="0"/>
              <a:t>Maintien de la largeur actuelle</a:t>
            </a:r>
          </a:p>
          <a:p>
            <a:pPr lvl="1"/>
            <a:r>
              <a:rPr lang="fr-FR" dirty="0" smtClean="0"/>
              <a:t>Pas de carottages supplémentaires envisagés</a:t>
            </a:r>
            <a:endParaRPr lang="fr-F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609" y="2618909"/>
            <a:ext cx="7129184" cy="2013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16605" y="274638"/>
            <a:ext cx="7343134" cy="859107"/>
          </a:xfrm>
        </p:spPr>
        <p:txBody>
          <a:bodyPr>
            <a:normAutofit/>
          </a:bodyPr>
          <a:lstStyle/>
          <a:p>
            <a:r>
              <a:rPr lang="fr-FR" sz="3200" dirty="0" smtClean="0"/>
              <a:t>Résultats après modification du trafic PL</a:t>
            </a:r>
            <a:endParaRPr lang="fr-FR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68760"/>
            <a:ext cx="7499350" cy="306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50870" y="1268760"/>
            <a:ext cx="608869" cy="306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333397"/>
            <a:ext cx="7499350" cy="22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50870" y="4333397"/>
            <a:ext cx="608869" cy="2332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251520" y="4333397"/>
            <a:ext cx="8108219" cy="580768"/>
          </a:xfrm>
          <a:prstGeom prst="rect">
            <a:avLst/>
          </a:prstGeom>
          <a:noFill/>
          <a:ln>
            <a:solidFill>
              <a:srgbClr val="33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RD 319.2 </a:t>
            </a:r>
            <a:endParaRPr lang="fr-FR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6565" y="1747125"/>
            <a:ext cx="8277885" cy="4638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Conclusions de l’étude 2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Cette étude 2 modifiée fait ressortir que la solution fraisage sur 14cm et mise en œuvre de 8cm GB +6cm BBSG fonctionne sauf sur les carottages 2 et 3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6606" y="4072672"/>
            <a:ext cx="7744752" cy="2399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Conclusions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Cette solution plus économique que les résultats de l’étude 1peut être retenue </a:t>
            </a:r>
            <a:r>
              <a:rPr lang="fr-FR" u="sng" dirty="0" smtClean="0"/>
              <a:t>sous réserve</a:t>
            </a:r>
            <a:r>
              <a:rPr lang="fr-FR" dirty="0" smtClean="0"/>
              <a:t> d’approfondir le fraisage sur les zones faïencées et au droit des carottes 2 et 3, en retenant sur ces zones: fraisage sur 22cm, 8cmGB + 8cmGB + 6cm BBSG</a:t>
            </a:r>
          </a:p>
          <a:p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Merci de votre attention</a:t>
            </a:r>
            <a:endParaRPr lang="fr-FR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319.2</a:t>
            </a:r>
            <a:endParaRPr lang="fr-FR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1620" y="1447799"/>
            <a:ext cx="7598619" cy="5115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cteur droit avec flèche 4"/>
          <p:cNvCxnSpPr/>
          <p:nvPr/>
        </p:nvCxnSpPr>
        <p:spPr>
          <a:xfrm>
            <a:off x="2726795" y="3338990"/>
            <a:ext cx="855095" cy="585065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avec flèche 6"/>
          <p:cNvCxnSpPr/>
          <p:nvPr/>
        </p:nvCxnSpPr>
        <p:spPr>
          <a:xfrm>
            <a:off x="2726795" y="3338990"/>
            <a:ext cx="1170130" cy="2520280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17314</TotalTime>
  <Words>669</Words>
  <Application>Microsoft Office PowerPoint</Application>
  <PresentationFormat>Affichage à l'écran (4:3)</PresentationFormat>
  <Paragraphs>148</Paragraphs>
  <Slides>82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82</vt:i4>
      </vt:variant>
    </vt:vector>
  </HeadingPairs>
  <TitlesOfParts>
    <vt:vector size="83" baseType="lpstr">
      <vt:lpstr>Solstice</vt:lpstr>
      <vt:lpstr>ERASMUS</vt:lpstr>
      <vt:lpstr>Diapositive 2</vt:lpstr>
      <vt:lpstr>Plan de situation</vt:lpstr>
      <vt:lpstr>Situation de l’étude</vt:lpstr>
      <vt:lpstr>Une première section en site urbain</vt:lpstr>
      <vt:lpstr>2 sections hors agglomération et une traversée d’un hameau</vt:lpstr>
      <vt:lpstr>RD 319.2</vt:lpstr>
      <vt:lpstr>RD 319.2 </vt:lpstr>
      <vt:lpstr>RD 319.2</vt:lpstr>
      <vt:lpstr>RD 319.2</vt:lpstr>
      <vt:lpstr>Carottage C1 dans giratoire</vt:lpstr>
      <vt:lpstr>RD 319.2</vt:lpstr>
      <vt:lpstr>RD 319.2</vt:lpstr>
      <vt:lpstr>RD 319.2</vt:lpstr>
      <vt:lpstr>RD 319.2</vt:lpstr>
      <vt:lpstr>RD 319.2</vt:lpstr>
      <vt:lpstr>RD 319.2</vt:lpstr>
      <vt:lpstr>RD 319.2</vt:lpstr>
      <vt:lpstr>Carottage C2 – allée des cèpes</vt:lpstr>
      <vt:lpstr>RD 319.2</vt:lpstr>
      <vt:lpstr>RD 319.2</vt:lpstr>
      <vt:lpstr>RD 319.2</vt:lpstr>
      <vt:lpstr>Carottage C3 rue Lucien Descaves</vt:lpstr>
      <vt:lpstr>RD 319.2</vt:lpstr>
      <vt:lpstr>RD 319.2</vt:lpstr>
      <vt:lpstr>C4 et C5  rue du Fossé Rouge</vt:lpstr>
      <vt:lpstr>Une 2ème zone non urbanisée</vt:lpstr>
      <vt:lpstr>RD 319.2</vt:lpstr>
      <vt:lpstr>RD 319.2</vt:lpstr>
      <vt:lpstr>RD 319.2</vt:lpstr>
      <vt:lpstr>RD 319.2     PR</vt:lpstr>
      <vt:lpstr>RD 319.2</vt:lpstr>
      <vt:lpstr>RD 319.2</vt:lpstr>
      <vt:lpstr>RD 319.2</vt:lpstr>
      <vt:lpstr>RD 319.2</vt:lpstr>
      <vt:lpstr>RD 319.2</vt:lpstr>
      <vt:lpstr>Une 3ème zone dans le hameau de Belle Salle</vt:lpstr>
      <vt:lpstr>RD 319.2</vt:lpstr>
      <vt:lpstr>RD 319.2</vt:lpstr>
      <vt:lpstr>RD 319.2</vt:lpstr>
      <vt:lpstr>Une 4ème zone en rase campagne</vt:lpstr>
      <vt:lpstr>RD 319.2</vt:lpstr>
      <vt:lpstr>RD 319.2</vt:lpstr>
      <vt:lpstr>RD 319.2</vt:lpstr>
      <vt:lpstr>RD 319.2</vt:lpstr>
      <vt:lpstr>RD 319.2</vt:lpstr>
      <vt:lpstr>RD 319.2</vt:lpstr>
      <vt:lpstr>RD 319.2</vt:lpstr>
      <vt:lpstr>RD 319.2</vt:lpstr>
      <vt:lpstr>RD 319.2</vt:lpstr>
      <vt:lpstr>RD319   longueur 1800m</vt:lpstr>
      <vt:lpstr>La RD 319.2</vt:lpstr>
      <vt:lpstr>RD 319.2  Trafic</vt:lpstr>
      <vt:lpstr>RD 319.2  Trafic</vt:lpstr>
      <vt:lpstr>RD 319.2  Dégradations</vt:lpstr>
      <vt:lpstr>Déflexion</vt:lpstr>
      <vt:lpstr>Déflexion giratoire</vt:lpstr>
      <vt:lpstr>RD 319.2   Déflexion</vt:lpstr>
      <vt:lpstr>RD 319.2 Déflexion section courante</vt:lpstr>
      <vt:lpstr>RD 319.2</vt:lpstr>
      <vt:lpstr>RD 319.2 reconnaissance de la structure – Plan de carottage</vt:lpstr>
      <vt:lpstr>RD 319.2 carottage C2</vt:lpstr>
      <vt:lpstr>RD 319.2 carottage C3</vt:lpstr>
      <vt:lpstr>RD 319.2 carottage C4</vt:lpstr>
      <vt:lpstr>RD 319.2 saisie des carottages dans erasmus</vt:lpstr>
      <vt:lpstr>RD 319.2  : chaussée souple  </vt:lpstr>
      <vt:lpstr>RD 319.2 : guide de renforcement </vt:lpstr>
      <vt:lpstr>RD 319.2  cahier des charges</vt:lpstr>
      <vt:lpstr>RD 319.2-Etat des matériaux  Carottage C3</vt:lpstr>
      <vt:lpstr>RD 319.2 - Modélisation C3</vt:lpstr>
      <vt:lpstr>RD 319.2 - Modélisation C4</vt:lpstr>
      <vt:lpstr>RD 319.2 - Modélisation C6</vt:lpstr>
      <vt:lpstr>Conceptions répondant au cahier des charges</vt:lpstr>
      <vt:lpstr>RD 319.2 – Résultats de l’étude</vt:lpstr>
      <vt:lpstr>RD 319.2 – Résultats de l’étude</vt:lpstr>
      <vt:lpstr>Conclusions de l’étude 1</vt:lpstr>
      <vt:lpstr>Etude RD 319.2   les interrogations</vt:lpstr>
      <vt:lpstr>Reprise de l’étude avec modifications</vt:lpstr>
      <vt:lpstr>Résultats après modification du trafic PL</vt:lpstr>
      <vt:lpstr>Conclusions de l’étude 2</vt:lpstr>
      <vt:lpstr>Conclusions</vt:lpstr>
      <vt:lpstr>Merci de votre attention</vt:lpstr>
    </vt:vector>
  </TitlesOfParts>
  <Company>Conseil Général du Finistère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Valerie</dc:creator>
  <cp:lastModifiedBy>Pierre  GOURLIN</cp:lastModifiedBy>
  <cp:revision>657</cp:revision>
  <cp:lastPrinted>2015-03-24T09:13:13Z</cp:lastPrinted>
  <dcterms:created xsi:type="dcterms:W3CDTF">2004-03-22T09:00:28Z</dcterms:created>
  <dcterms:modified xsi:type="dcterms:W3CDTF">2022-05-31T21:21:18Z</dcterms:modified>
</cp:coreProperties>
</file>