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7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handoutMasters/handoutMaster1.xml" ContentType="application/vnd.openxmlformats-officedocument.presentationml.handoutMaster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662" r:id="rId1"/>
  </p:sldMasterIdLst>
  <p:notesMasterIdLst>
    <p:notesMasterId r:id="rId72"/>
  </p:notesMasterIdLst>
  <p:handoutMasterIdLst>
    <p:handoutMasterId r:id="rId73"/>
  </p:handoutMasterIdLst>
  <p:sldIdLst>
    <p:sldId id="299" r:id="rId2"/>
    <p:sldId id="257" r:id="rId3"/>
    <p:sldId id="563" r:id="rId4"/>
    <p:sldId id="610" r:id="rId5"/>
    <p:sldId id="706" r:id="rId6"/>
    <p:sldId id="688" r:id="rId7"/>
    <p:sldId id="686" r:id="rId8"/>
    <p:sldId id="687" r:id="rId9"/>
    <p:sldId id="689" r:id="rId10"/>
    <p:sldId id="690" r:id="rId11"/>
    <p:sldId id="691" r:id="rId12"/>
    <p:sldId id="692" r:id="rId13"/>
    <p:sldId id="693" r:id="rId14"/>
    <p:sldId id="694" r:id="rId15"/>
    <p:sldId id="695" r:id="rId16"/>
    <p:sldId id="696" r:id="rId17"/>
    <p:sldId id="697" r:id="rId18"/>
    <p:sldId id="698" r:id="rId19"/>
    <p:sldId id="699" r:id="rId20"/>
    <p:sldId id="700" r:id="rId21"/>
    <p:sldId id="701" r:id="rId22"/>
    <p:sldId id="702" r:id="rId23"/>
    <p:sldId id="703" r:id="rId24"/>
    <p:sldId id="704" r:id="rId25"/>
    <p:sldId id="468" r:id="rId26"/>
    <p:sldId id="707" r:id="rId27"/>
    <p:sldId id="708" r:id="rId28"/>
    <p:sldId id="649" r:id="rId29"/>
    <p:sldId id="559" r:id="rId30"/>
    <p:sldId id="470" r:id="rId31"/>
    <p:sldId id="709" r:id="rId32"/>
    <p:sldId id="601" r:id="rId33"/>
    <p:sldId id="710" r:id="rId34"/>
    <p:sldId id="427" r:id="rId35"/>
    <p:sldId id="625" r:id="rId36"/>
    <p:sldId id="711" r:id="rId37"/>
    <p:sldId id="712" r:id="rId38"/>
    <p:sldId id="716" r:id="rId39"/>
    <p:sldId id="713" r:id="rId40"/>
    <p:sldId id="714" r:id="rId41"/>
    <p:sldId id="671" r:id="rId42"/>
    <p:sldId id="715" r:id="rId43"/>
    <p:sldId id="665" r:id="rId44"/>
    <p:sldId id="717" r:id="rId45"/>
    <p:sldId id="719" r:id="rId46"/>
    <p:sldId id="720" r:id="rId47"/>
    <p:sldId id="721" r:id="rId48"/>
    <p:sldId id="722" r:id="rId49"/>
    <p:sldId id="723" r:id="rId50"/>
    <p:sldId id="727" r:id="rId51"/>
    <p:sldId id="728" r:id="rId52"/>
    <p:sldId id="729" r:id="rId53"/>
    <p:sldId id="730" r:id="rId54"/>
    <p:sldId id="724" r:id="rId55"/>
    <p:sldId id="741" r:id="rId56"/>
    <p:sldId id="742" r:id="rId57"/>
    <p:sldId id="743" r:id="rId58"/>
    <p:sldId id="731" r:id="rId59"/>
    <p:sldId id="744" r:id="rId60"/>
    <p:sldId id="745" r:id="rId61"/>
    <p:sldId id="737" r:id="rId62"/>
    <p:sldId id="751" r:id="rId63"/>
    <p:sldId id="746" r:id="rId64"/>
    <p:sldId id="747" r:id="rId65"/>
    <p:sldId id="748" r:id="rId66"/>
    <p:sldId id="749" r:id="rId67"/>
    <p:sldId id="738" r:id="rId68"/>
    <p:sldId id="750" r:id="rId69"/>
    <p:sldId id="736" r:id="rId70"/>
    <p:sldId id="628" r:id="rId71"/>
  </p:sldIdLst>
  <p:sldSz cx="9144000" cy="6858000" type="screen4x3"/>
  <p:notesSz cx="6797675" cy="9929813"/>
  <p:defaultTextStyle>
    <a:defPPr>
      <a:defRPr lang="fr-FR"/>
    </a:defPPr>
    <a:lvl1pPr algn="ctr" rtl="0" fontAlgn="base">
      <a:spcBef>
        <a:spcPct val="50000"/>
      </a:spcBef>
      <a:spcAft>
        <a:spcPct val="0"/>
      </a:spcAft>
      <a:defRPr kumimoji="1" sz="2400" kern="1200">
        <a:solidFill>
          <a:schemeClr val="bg2"/>
        </a:solidFill>
        <a:latin typeface="Arial" charset="0"/>
        <a:ea typeface="+mn-ea"/>
        <a:cs typeface="+mn-cs"/>
      </a:defRPr>
    </a:lvl1pPr>
    <a:lvl2pPr marL="457200" algn="ctr" rtl="0" fontAlgn="base">
      <a:spcBef>
        <a:spcPct val="50000"/>
      </a:spcBef>
      <a:spcAft>
        <a:spcPct val="0"/>
      </a:spcAft>
      <a:defRPr kumimoji="1" sz="2400" kern="1200">
        <a:solidFill>
          <a:schemeClr val="bg2"/>
        </a:solidFill>
        <a:latin typeface="Arial" charset="0"/>
        <a:ea typeface="+mn-ea"/>
        <a:cs typeface="+mn-cs"/>
      </a:defRPr>
    </a:lvl2pPr>
    <a:lvl3pPr marL="914400" algn="ctr" rtl="0" fontAlgn="base">
      <a:spcBef>
        <a:spcPct val="50000"/>
      </a:spcBef>
      <a:spcAft>
        <a:spcPct val="0"/>
      </a:spcAft>
      <a:defRPr kumimoji="1" sz="2400" kern="1200">
        <a:solidFill>
          <a:schemeClr val="bg2"/>
        </a:solidFill>
        <a:latin typeface="Arial" charset="0"/>
        <a:ea typeface="+mn-ea"/>
        <a:cs typeface="+mn-cs"/>
      </a:defRPr>
    </a:lvl3pPr>
    <a:lvl4pPr marL="1371600" algn="ctr" rtl="0" fontAlgn="base">
      <a:spcBef>
        <a:spcPct val="50000"/>
      </a:spcBef>
      <a:spcAft>
        <a:spcPct val="0"/>
      </a:spcAft>
      <a:defRPr kumimoji="1" sz="2400" kern="1200">
        <a:solidFill>
          <a:schemeClr val="bg2"/>
        </a:solidFill>
        <a:latin typeface="Arial" charset="0"/>
        <a:ea typeface="+mn-ea"/>
        <a:cs typeface="+mn-cs"/>
      </a:defRPr>
    </a:lvl4pPr>
    <a:lvl5pPr marL="1828800" algn="ctr" rtl="0" fontAlgn="base">
      <a:spcBef>
        <a:spcPct val="50000"/>
      </a:spcBef>
      <a:spcAft>
        <a:spcPct val="0"/>
      </a:spcAft>
      <a:defRPr kumimoji="1" sz="2400" kern="1200">
        <a:solidFill>
          <a:schemeClr val="bg2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umimoji="1" sz="2400" kern="1200">
        <a:solidFill>
          <a:schemeClr val="bg2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umimoji="1" sz="2400" kern="1200">
        <a:solidFill>
          <a:schemeClr val="bg2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umimoji="1" sz="2400" kern="1200">
        <a:solidFill>
          <a:schemeClr val="bg2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umimoji="1" sz="2400" kern="1200">
        <a:solidFill>
          <a:schemeClr val="bg2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FF81"/>
    <a:srgbClr val="FFFFFF"/>
    <a:srgbClr val="DBD600"/>
    <a:srgbClr val="339933"/>
    <a:srgbClr val="CCCC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58" autoAdjust="0"/>
    <p:restoredTop sz="92615" autoAdjust="0"/>
  </p:normalViewPr>
  <p:slideViewPr>
    <p:cSldViewPr snapToObjects="1">
      <p:cViewPr>
        <p:scale>
          <a:sx n="86" d="100"/>
          <a:sy n="86" d="100"/>
        </p:scale>
        <p:origin x="-1262" y="202"/>
      </p:cViewPr>
      <p:guideLst>
        <p:guide orient="horz" pos="3634"/>
        <p:guide pos="41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Objects="1">
      <p:cViewPr varScale="1">
        <p:scale>
          <a:sx n="55" d="100"/>
          <a:sy n="55" d="100"/>
        </p:scale>
        <p:origin x="-3341" y="-82"/>
      </p:cViewPr>
      <p:guideLst>
        <p:guide orient="horz" pos="3128"/>
        <p:guide pos="2141"/>
      </p:guideLst>
    </p:cSldViewPr>
  </p:notesViewPr>
  <p:gridSpacing cx="46085125" cy="46085125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theme" Target="theme/theme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5659" cy="4964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spcBef>
                <a:spcPct val="0"/>
              </a:spcBef>
              <a:defRPr kumimoji="0" sz="1200">
                <a:solidFill>
                  <a:schemeClr val="tx1"/>
                </a:solidFill>
                <a:latin typeface="Times New Roman" charset="0"/>
              </a:defRPr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2016" y="0"/>
            <a:ext cx="2945659" cy="4964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kumimoji="0" sz="1200">
                <a:solidFill>
                  <a:schemeClr val="tx1"/>
                </a:solidFill>
                <a:latin typeface="Times New Roman" charset="0"/>
              </a:defRPr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2048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3322"/>
            <a:ext cx="2945659" cy="4964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spcBef>
                <a:spcPct val="0"/>
              </a:spcBef>
              <a:defRPr kumimoji="0" sz="1200">
                <a:solidFill>
                  <a:schemeClr val="tx1"/>
                </a:solidFill>
                <a:latin typeface="Times New Roman" charset="0"/>
              </a:defRPr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2048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2016" y="9433322"/>
            <a:ext cx="2945659" cy="4964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kumimoji="0" sz="1200">
                <a:solidFill>
                  <a:schemeClr val="tx1"/>
                </a:solidFill>
                <a:latin typeface="Times New Roman" charset="0"/>
              </a:defRPr>
            </a:lvl1pPr>
          </a:lstStyle>
          <a:p>
            <a:pPr>
              <a:defRPr/>
            </a:pPr>
            <a:fld id="{FA465200-1046-43E6-8EEF-D0AF437BAABF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</p:spTree>
    <p:extLst>
      <p:ext uri="{BB962C8B-B14F-4D97-AF65-F5344CB8AC3E}">
        <p14:creationId xmlns="" xmlns:p14="http://schemas.microsoft.com/office/powerpoint/2010/main" val="300264543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5659" cy="4964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spcBef>
                <a:spcPct val="0"/>
              </a:spcBef>
              <a:defRPr kumimoji="0" sz="1200">
                <a:solidFill>
                  <a:schemeClr val="tx1"/>
                </a:solidFill>
                <a:latin typeface="Times New Roman" charset="0"/>
              </a:defRPr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2016" y="0"/>
            <a:ext cx="2945659" cy="4964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kumimoji="0" sz="1200">
                <a:solidFill>
                  <a:schemeClr val="tx1"/>
                </a:solidFill>
                <a:latin typeface="Times New Roman" charset="0"/>
              </a:defRPr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9523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4538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38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357" y="4716661"/>
            <a:ext cx="4984962" cy="4468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noProof="0" smtClean="0"/>
              <a:t>Cliquez pour modifier les styles du texte du masque</a:t>
            </a:r>
          </a:p>
          <a:p>
            <a:pPr lvl="1"/>
            <a:r>
              <a:rPr lang="fr-FR" noProof="0" smtClean="0"/>
              <a:t>Deuxième niveau</a:t>
            </a:r>
          </a:p>
          <a:p>
            <a:pPr lvl="2"/>
            <a:r>
              <a:rPr lang="fr-FR" noProof="0" smtClean="0"/>
              <a:t>Troisième niveau</a:t>
            </a:r>
          </a:p>
          <a:p>
            <a:pPr lvl="3"/>
            <a:r>
              <a:rPr lang="fr-FR" noProof="0" smtClean="0"/>
              <a:t>Quatrième niveau</a:t>
            </a:r>
          </a:p>
          <a:p>
            <a:pPr lvl="4"/>
            <a:r>
              <a:rPr lang="fr-FR" noProof="0" smtClean="0"/>
              <a:t>Cinquième niveau</a:t>
            </a:r>
          </a:p>
        </p:txBody>
      </p:sp>
      <p:sp>
        <p:nvSpPr>
          <p:cNvPr id="1639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3322"/>
            <a:ext cx="2945659" cy="4964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spcBef>
                <a:spcPct val="0"/>
              </a:spcBef>
              <a:defRPr kumimoji="0" sz="1200">
                <a:solidFill>
                  <a:schemeClr val="tx1"/>
                </a:solidFill>
                <a:latin typeface="Times New Roman" charset="0"/>
              </a:defRPr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1639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2016" y="9433322"/>
            <a:ext cx="2945659" cy="4964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kumimoji="0" sz="1200">
                <a:solidFill>
                  <a:schemeClr val="tx1"/>
                </a:solidFill>
                <a:latin typeface="Times New Roman" charset="0"/>
              </a:defRPr>
            </a:lvl1pPr>
          </a:lstStyle>
          <a:p>
            <a:pPr>
              <a:defRPr/>
            </a:pPr>
            <a:fld id="{5E729A60-027E-40F2-BE3B-97986D52E819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</p:spTree>
    <p:extLst>
      <p:ext uri="{BB962C8B-B14F-4D97-AF65-F5344CB8AC3E}">
        <p14:creationId xmlns="" xmlns:p14="http://schemas.microsoft.com/office/powerpoint/2010/main" val="17497675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re 13"/>
          <p:cNvSpPr>
            <a:spLocks noGrp="1"/>
          </p:cNvSpPr>
          <p:nvPr>
            <p:ph type="ctrTitle"/>
          </p:nvPr>
        </p:nvSpPr>
        <p:spPr>
          <a:xfrm>
            <a:off x="1430637" y="1085055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fr-FR" dirty="0" smtClean="0"/>
              <a:t>Modifiez le style du titre</a:t>
            </a:r>
            <a:endParaRPr kumimoji="0" lang="en-US" dirty="0"/>
          </a:p>
        </p:txBody>
      </p:sp>
      <p:sp>
        <p:nvSpPr>
          <p:cNvPr id="22" name="Sous-titre 21"/>
          <p:cNvSpPr>
            <a:spLocks noGrp="1"/>
          </p:cNvSpPr>
          <p:nvPr>
            <p:ph type="subTitle" idx="1"/>
          </p:nvPr>
        </p:nvSpPr>
        <p:spPr>
          <a:xfrm>
            <a:off x="1430637" y="2575221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fr-FR" dirty="0" smtClean="0"/>
              <a:t>Modifiez le style des sous-titres du masque</a:t>
            </a:r>
            <a:endParaRPr kumimoji="0" lang="en-US" dirty="0"/>
          </a:p>
        </p:txBody>
      </p:sp>
      <p:sp>
        <p:nvSpPr>
          <p:cNvPr id="20" name="Espace réservé du pied de page 19"/>
          <p:cNvSpPr>
            <a:spLocks noGrp="1"/>
          </p:cNvSpPr>
          <p:nvPr>
            <p:ph type="ftr" sz="quarter" idx="11"/>
          </p:nvPr>
        </p:nvSpPr>
        <p:spPr>
          <a:xfrm>
            <a:off x="5714999" y="6305550"/>
            <a:ext cx="3222485" cy="476250"/>
          </a:xfrm>
        </p:spPr>
        <p:txBody>
          <a:bodyPr/>
          <a:lstStyle>
            <a:extLst/>
          </a:lstStyle>
          <a:p>
            <a:endParaRPr lang="fr-FR" dirty="0"/>
          </a:p>
        </p:txBody>
      </p:sp>
      <p:sp>
        <p:nvSpPr>
          <p:cNvPr id="8" name="Ellipse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Ellipse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pic>
        <p:nvPicPr>
          <p:cNvPr id="12" name="Image 11" descr="http://www.twssa.com/images/ERA17_Envoi1.png"/>
          <p:cNvPicPr/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1790" y="4315732"/>
            <a:ext cx="5759450" cy="14509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Picture 9" descr="Sans titre 1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1184" y="188640"/>
            <a:ext cx="1494662" cy="86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1FC063-5EA9-49AF-AFAF-D68C9E82B23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1FC063-5EA9-49AF-AFAF-D68C9E82B23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1FC063-5EA9-49AF-AFAF-D68C9E82B23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282890" y="0"/>
            <a:ext cx="6858000" cy="6857999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fr-FR" smtClean="0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1FC063-5EA9-49AF-AFAF-D68C9E82B23B}" type="slidenum">
              <a:rPr lang="en-US" smtClean="0"/>
              <a:pPr/>
              <a:t>‹N°›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Ellipse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Ellipse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pic>
        <p:nvPicPr>
          <p:cNvPr id="11" name="Image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3227" y="143635"/>
            <a:ext cx="1235632" cy="900100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fr-FR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1FC063-5EA9-49AF-AFAF-D68C9E82B23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fr-FR" smtClean="0"/>
              <a:t>Modifiez les styles du texte du masque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fr-FR" smtClean="0"/>
              <a:t>Modifiez les styles du texte du masque</a:t>
            </a:r>
          </a:p>
        </p:txBody>
      </p:sp>
      <p:sp>
        <p:nvSpPr>
          <p:cNvPr id="5" name="Espace réservé du contenu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fr-FR" dirty="0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fr-FR" dirty="0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1FC063-5EA9-49AF-AFAF-D68C9E82B23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fr-FR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fr-FR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1FC063-5EA9-49AF-AFAF-D68C9E82B23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5F31215-B8D0-488E-B465-39B5494216DA}" type="datetimeFigureOut">
              <a:rPr lang="fr-FR" smtClean="0"/>
              <a:pPr/>
              <a:t>02/06/2022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D6C8D77-CD4B-400E-B5CE-9E361AD59E5D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6" name="Rectangle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1088136" y="0"/>
            <a:ext cx="8052754" cy="6857999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pic>
        <p:nvPicPr>
          <p:cNvPr id="8" name="Imag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7964" y="143635"/>
            <a:ext cx="1450895" cy="900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fr-FR" smtClean="0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fr-FR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1FC063-5EA9-49AF-AFAF-D68C9E82B23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fr-FR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1FC063-5EA9-49AF-AFAF-D68C9E82B23B}" type="slidenum">
              <a:rPr lang="en-US" smtClean="0"/>
              <a:pPr/>
              <a:t>‹N°›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fr-FR" smtClean="0"/>
              <a:t>Cliquez sur l'icône pour ajouter une image</a:t>
            </a:r>
            <a:endParaRPr kumimoji="0" lang="en-US" dirty="0"/>
          </a:p>
        </p:txBody>
      </p:sp>
      <p:sp>
        <p:nvSpPr>
          <p:cNvPr id="9" name="Organigramme : Processus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Organigramme : Processus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fr-FR" smtClean="0"/>
              <a:t>Modifiez les styles du texte du masque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ecteurs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Ellipse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Bouée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Espace réservé du titre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9" name="Espace réservé du texte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fr-FR" smtClean="0"/>
              <a:t>Modifiez les styles du texte du masque</a:t>
            </a:r>
          </a:p>
          <a:p>
            <a:pPr lvl="1" eaLnBrk="1" latinLnBrk="0" hangingPunct="1"/>
            <a:r>
              <a:rPr kumimoji="0" lang="fr-FR" smtClean="0"/>
              <a:t>Deuxième niveau</a:t>
            </a:r>
          </a:p>
          <a:p>
            <a:pPr lvl="2" eaLnBrk="1" latinLnBrk="0" hangingPunct="1"/>
            <a:r>
              <a:rPr kumimoji="0" lang="fr-FR" smtClean="0"/>
              <a:t>Troisième niveau</a:t>
            </a:r>
          </a:p>
          <a:p>
            <a:pPr lvl="3" eaLnBrk="1" latinLnBrk="0" hangingPunct="1"/>
            <a:r>
              <a:rPr kumimoji="0" lang="fr-FR" smtClean="0"/>
              <a:t>Quatrième niveau</a:t>
            </a:r>
          </a:p>
          <a:p>
            <a:pPr lvl="4" eaLnBrk="1" latinLnBrk="0" hangingPunct="1"/>
            <a:r>
              <a:rPr kumimoji="0" lang="fr-FR" smtClean="0"/>
              <a:t>Cinquième niveau</a:t>
            </a:r>
            <a:endParaRPr kumimoji="0" lang="en-US"/>
          </a:p>
        </p:txBody>
      </p:sp>
      <p:sp>
        <p:nvSpPr>
          <p:cNvPr id="24" name="Espace réservé de la date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endParaRPr lang="fr-FR" dirty="0"/>
          </a:p>
        </p:txBody>
      </p:sp>
      <p:sp>
        <p:nvSpPr>
          <p:cNvPr id="10" name="Espace réservé du pied de page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fr-FR" dirty="0"/>
          </a:p>
        </p:txBody>
      </p:sp>
      <p:sp>
        <p:nvSpPr>
          <p:cNvPr id="22" name="Espace réservé du numéro de diapositive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651FC063-5EA9-49AF-AFAF-D68C9E82B23B}" type="slidenum">
              <a:rPr lang="en-US" smtClean="0"/>
              <a:pPr/>
              <a:t>‹N°›</a:t>
            </a:fld>
            <a:endParaRPr lang="en-US" dirty="0"/>
          </a:p>
        </p:txBody>
      </p:sp>
      <p:sp>
        <p:nvSpPr>
          <p:cNvPr id="15" name="Rectangle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pic>
        <p:nvPicPr>
          <p:cNvPr id="14" name="Image 13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3227" y="143635"/>
            <a:ext cx="1235632" cy="9001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663" r:id="rId1"/>
    <p:sldLayoutId id="2147484664" r:id="rId2"/>
    <p:sldLayoutId id="2147484665" r:id="rId3"/>
    <p:sldLayoutId id="2147484666" r:id="rId4"/>
    <p:sldLayoutId id="2147484667" r:id="rId5"/>
    <p:sldLayoutId id="2147484668" r:id="rId6"/>
    <p:sldLayoutId id="2147484669" r:id="rId7"/>
    <p:sldLayoutId id="2147484670" r:id="rId8"/>
    <p:sldLayoutId id="2147484671" r:id="rId9"/>
    <p:sldLayoutId id="2147484672" r:id="rId10"/>
    <p:sldLayoutId id="2147484673" r:id="rId11"/>
  </p:sldLayoutIdLst>
  <p:transition spd="slow">
    <p:wipe/>
  </p:transition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3.png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430637" y="1085055"/>
            <a:ext cx="7406640" cy="813775"/>
          </a:xfrm>
        </p:spPr>
        <p:txBody>
          <a:bodyPr/>
          <a:lstStyle/>
          <a:p>
            <a:pPr algn="ctr"/>
            <a:r>
              <a:rPr lang="fr-FR" dirty="0" smtClean="0"/>
              <a:t>ERASMUS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430637" y="2303875"/>
            <a:ext cx="7146808" cy="1710190"/>
          </a:xfrm>
        </p:spPr>
        <p:txBody>
          <a:bodyPr>
            <a:normAutofit fontScale="92500" lnSpcReduction="20000"/>
          </a:bodyPr>
          <a:lstStyle/>
          <a:p>
            <a:r>
              <a:rPr lang="fr-FR" sz="3200" b="1" dirty="0" smtClean="0"/>
              <a:t>Entretien d’une chaussée  sous trafic T2  -  Rives endommagées</a:t>
            </a:r>
          </a:p>
          <a:p>
            <a:r>
              <a:rPr lang="fr-FR" sz="3200" b="1" dirty="0" smtClean="0"/>
              <a:t>Importance du niveau retenu pour le projet dans les solutions</a:t>
            </a:r>
            <a:endParaRPr lang="fr-FR" sz="3200" b="1" dirty="0"/>
          </a:p>
        </p:txBody>
      </p:sp>
      <p:sp>
        <p:nvSpPr>
          <p:cNvPr id="4" name="Rectangle 3"/>
          <p:cNvSpPr/>
          <p:nvPr/>
        </p:nvSpPr>
        <p:spPr>
          <a:xfrm>
            <a:off x="3176845" y="6174306"/>
            <a:ext cx="5850649" cy="9079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spcBef>
                <a:spcPts val="600"/>
              </a:spcBef>
            </a:pPr>
            <a:endParaRPr kumimoji="0" lang="fr-FR" b="1" dirty="0" smtClean="0">
              <a:solidFill>
                <a:schemeClr val="accent4"/>
              </a:solidFill>
              <a:latin typeface="+mj-lt"/>
            </a:endParaRPr>
          </a:p>
          <a:p>
            <a:pPr algn="r">
              <a:spcBef>
                <a:spcPts val="600"/>
              </a:spcBef>
            </a:pPr>
            <a:endParaRPr kumimoji="0" lang="fr-FR" b="1" dirty="0">
              <a:solidFill>
                <a:schemeClr val="accent4"/>
              </a:solidFill>
              <a:latin typeface="+mj-lt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0223113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51620" y="1447799"/>
            <a:ext cx="7723657" cy="50234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5" name="Connecteur droit avec flèche 4"/>
          <p:cNvCxnSpPr/>
          <p:nvPr/>
        </p:nvCxnSpPr>
        <p:spPr>
          <a:xfrm flipH="1">
            <a:off x="3131840" y="5274205"/>
            <a:ext cx="1485165" cy="45005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1" name="Connecteur droit avec flèche 10"/>
          <p:cNvCxnSpPr/>
          <p:nvPr/>
        </p:nvCxnSpPr>
        <p:spPr>
          <a:xfrm>
            <a:off x="7452320" y="5094185"/>
            <a:ext cx="810090" cy="405045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35608" y="1447799"/>
            <a:ext cx="7094565" cy="50903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5" name="Connecteur droit avec flèche 4"/>
          <p:cNvCxnSpPr/>
          <p:nvPr/>
        </p:nvCxnSpPr>
        <p:spPr>
          <a:xfrm>
            <a:off x="6102170" y="4464115"/>
            <a:ext cx="1260140" cy="405045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35609" y="1178750"/>
            <a:ext cx="6665626" cy="54859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5" name="Connecteur droit avec flèche 4"/>
          <p:cNvCxnSpPr/>
          <p:nvPr/>
        </p:nvCxnSpPr>
        <p:spPr>
          <a:xfrm>
            <a:off x="5382090" y="4824155"/>
            <a:ext cx="1260140" cy="495055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0818" y="1458787"/>
            <a:ext cx="8142870" cy="518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5" name="Connecteur droit avec flèche 4"/>
          <p:cNvCxnSpPr/>
          <p:nvPr/>
        </p:nvCxnSpPr>
        <p:spPr>
          <a:xfrm>
            <a:off x="5742130" y="5004175"/>
            <a:ext cx="1350150" cy="585065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7" name="Connecteur droit avec flèche 6"/>
          <p:cNvCxnSpPr/>
          <p:nvPr/>
        </p:nvCxnSpPr>
        <p:spPr>
          <a:xfrm flipH="1">
            <a:off x="2456765" y="5004175"/>
            <a:ext cx="1350150" cy="31503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3" name="Connecteur droit avec flèche 12"/>
          <p:cNvCxnSpPr/>
          <p:nvPr/>
        </p:nvCxnSpPr>
        <p:spPr>
          <a:xfrm>
            <a:off x="6462210" y="3564015"/>
            <a:ext cx="225025" cy="27003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RD 932</a:t>
            </a:r>
            <a:endParaRPr lang="fr-FR" dirty="0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16605" y="1447800"/>
            <a:ext cx="7613664" cy="53040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5" name="Connecteur droit avec flèche 4"/>
          <p:cNvCxnSpPr/>
          <p:nvPr/>
        </p:nvCxnSpPr>
        <p:spPr>
          <a:xfrm>
            <a:off x="5652120" y="5589240"/>
            <a:ext cx="1530170" cy="81009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5430" y="1634035"/>
            <a:ext cx="8299020" cy="49003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5" name="Connecteur droit avec flèche 4"/>
          <p:cNvCxnSpPr/>
          <p:nvPr/>
        </p:nvCxnSpPr>
        <p:spPr>
          <a:xfrm flipH="1">
            <a:off x="4391980" y="4509120"/>
            <a:ext cx="675076" cy="585065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16605" y="1447799"/>
            <a:ext cx="7884869" cy="50921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5" name="Connecteur droit avec flèche 4"/>
          <p:cNvCxnSpPr/>
          <p:nvPr/>
        </p:nvCxnSpPr>
        <p:spPr>
          <a:xfrm>
            <a:off x="6462210" y="4284095"/>
            <a:ext cx="1035115" cy="36004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22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3119" y="1802562"/>
            <a:ext cx="8591331" cy="46867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5" name="Connecteur droit avec flèche 4"/>
          <p:cNvCxnSpPr/>
          <p:nvPr/>
        </p:nvCxnSpPr>
        <p:spPr>
          <a:xfrm flipH="1">
            <a:off x="2456765" y="4284095"/>
            <a:ext cx="2205245" cy="63007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33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1610" y="1480880"/>
            <a:ext cx="7872840" cy="49702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43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1610" y="1447800"/>
            <a:ext cx="7670354" cy="519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5" name="Connecteur droit avec flèche 4"/>
          <p:cNvCxnSpPr/>
          <p:nvPr/>
        </p:nvCxnSpPr>
        <p:spPr>
          <a:xfrm flipH="1">
            <a:off x="3716906" y="4689140"/>
            <a:ext cx="1395154" cy="36004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/>
          <p:cNvSpPr>
            <a:spLocks noGrp="1"/>
          </p:cNvSpPr>
          <p:nvPr>
            <p:ph type="title"/>
          </p:nvPr>
        </p:nvSpPr>
        <p:spPr>
          <a:xfrm>
            <a:off x="2578392" y="2576511"/>
            <a:ext cx="6400800" cy="2697693"/>
          </a:xfrm>
        </p:spPr>
        <p:txBody>
          <a:bodyPr anchor="ctr"/>
          <a:lstStyle/>
          <a:p>
            <a:pPr algn="ctr"/>
            <a:r>
              <a:rPr lang="fr-FR" sz="3600" dirty="0" smtClean="0"/>
              <a:t>Cas de la RD 932</a:t>
            </a:r>
            <a:br>
              <a:rPr lang="fr-FR" sz="3600" dirty="0" smtClean="0"/>
            </a:br>
            <a:r>
              <a:rPr lang="fr-FR" sz="3600" dirty="0" smtClean="0"/>
              <a:t>PR 36+600  - PR 38+480 </a:t>
            </a:r>
            <a:br>
              <a:rPr lang="fr-FR" sz="3600" dirty="0" smtClean="0"/>
            </a:br>
            <a:endParaRPr lang="fr-FR" sz="2800" dirty="0"/>
          </a:p>
        </p:txBody>
      </p:sp>
      <p:sp>
        <p:nvSpPr>
          <p:cNvPr id="4" name="Sous-titre 3"/>
          <p:cNvSpPr>
            <a:spLocks noGrp="1"/>
          </p:cNvSpPr>
          <p:nvPr>
            <p:ph type="body" idx="1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fr-FR" sz="3600" b="1" dirty="0" smtClean="0">
                <a:solidFill>
                  <a:schemeClr val="accent3"/>
                </a:solidFill>
              </a:rPr>
              <a:t>Département du Nord</a:t>
            </a:r>
            <a:endParaRPr lang="fr-FR" sz="3600" b="1" dirty="0">
              <a:solidFill>
                <a:schemeClr val="accent3"/>
              </a:solidFill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536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6382" y="1560000"/>
            <a:ext cx="8078068" cy="49293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5" name="Connecteur droit avec flèche 4"/>
          <p:cNvCxnSpPr/>
          <p:nvPr/>
        </p:nvCxnSpPr>
        <p:spPr>
          <a:xfrm>
            <a:off x="5607115" y="5679250"/>
            <a:ext cx="1215135" cy="18002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638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8779" y="1616768"/>
            <a:ext cx="7885671" cy="4692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RD932 carrefour RD 154</a:t>
            </a:r>
            <a:endParaRPr lang="fr-FR" dirty="0"/>
          </a:p>
        </p:txBody>
      </p:sp>
      <p:pic>
        <p:nvPicPr>
          <p:cNvPr id="1741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1447800"/>
            <a:ext cx="7928755" cy="5122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843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01063" y="1447800"/>
            <a:ext cx="6767423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945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94558" y="1447800"/>
            <a:ext cx="7616437" cy="50415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6376752" cy="859107"/>
          </a:xfrm>
        </p:spPr>
        <p:txBody>
          <a:bodyPr/>
          <a:lstStyle/>
          <a:p>
            <a:r>
              <a:rPr lang="fr-FR" dirty="0" smtClean="0"/>
              <a:t>La RD 122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435608" y="1538790"/>
            <a:ext cx="7498080" cy="5040560"/>
          </a:xfrm>
        </p:spPr>
        <p:txBody>
          <a:bodyPr>
            <a:normAutofit/>
          </a:bodyPr>
          <a:lstStyle/>
          <a:p>
            <a:r>
              <a:rPr lang="fr-FR" sz="2800" dirty="0" smtClean="0"/>
              <a:t>RD située dans l’arrondissement d’</a:t>
            </a:r>
            <a:r>
              <a:rPr lang="fr-FR" sz="2800" dirty="0" err="1" smtClean="0"/>
              <a:t>Avesnes</a:t>
            </a:r>
            <a:endParaRPr lang="fr-FR" sz="2800" dirty="0" smtClean="0"/>
          </a:p>
          <a:p>
            <a:r>
              <a:rPr lang="fr-FR" sz="2800" dirty="0" smtClean="0"/>
              <a:t>Chaussée à 2 voies</a:t>
            </a:r>
          </a:p>
          <a:p>
            <a:r>
              <a:rPr lang="fr-FR" sz="2800" dirty="0" smtClean="0"/>
              <a:t>Largeur actuelle : 6,20m</a:t>
            </a:r>
          </a:p>
          <a:p>
            <a:r>
              <a:rPr lang="fr-FR" sz="2800" dirty="0" smtClean="0"/>
              <a:t>Longueur de la section étudiée </a:t>
            </a:r>
            <a:r>
              <a:rPr lang="fr-FR" sz="2800" b="1" u="sng" dirty="0" smtClean="0"/>
              <a:t>1700m</a:t>
            </a:r>
          </a:p>
          <a:p>
            <a:r>
              <a:rPr lang="fr-FR" sz="2800" dirty="0" smtClean="0"/>
              <a:t>la chaussée  a été renforcée en grave hydraulique dans les années 80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RD 932 programmation</a:t>
            </a:r>
            <a:endParaRPr lang="fr-FR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639" y="1268760"/>
            <a:ext cx="8382960" cy="54194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RD 932  Trafic</a:t>
            </a:r>
            <a:endParaRPr lang="fr-FR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6544" y="1447800"/>
            <a:ext cx="5513617" cy="513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ZoneTexte 4"/>
          <p:cNvSpPr txBox="1"/>
          <p:nvPr/>
        </p:nvSpPr>
        <p:spPr>
          <a:xfrm>
            <a:off x="6237185" y="3609020"/>
            <a:ext cx="2696503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 smtClean="0">
                <a:solidFill>
                  <a:schemeClr val="tx1"/>
                </a:solidFill>
              </a:rPr>
              <a:t>Trafic MJA : 4162 V/j</a:t>
            </a:r>
          </a:p>
          <a:p>
            <a:r>
              <a:rPr lang="fr-FR" sz="1600" dirty="0" smtClean="0">
                <a:solidFill>
                  <a:schemeClr val="tx1"/>
                </a:solidFill>
              </a:rPr>
              <a:t>Trafic Pl 468 Pl/j   2 sens</a:t>
            </a:r>
          </a:p>
          <a:p>
            <a:r>
              <a:rPr lang="fr-FR" sz="1600" dirty="0" smtClean="0">
                <a:solidFill>
                  <a:schemeClr val="tx1"/>
                </a:solidFill>
              </a:rPr>
              <a:t>Trafic PL 239 Pl/sens </a:t>
            </a:r>
          </a:p>
          <a:p>
            <a:r>
              <a:rPr lang="fr-FR" sz="1600" dirty="0" smtClean="0">
                <a:solidFill>
                  <a:schemeClr val="tx1"/>
                </a:solidFill>
              </a:rPr>
              <a:t>Classe de trafic  T2</a:t>
            </a:r>
            <a:r>
              <a:rPr lang="fr-FR" sz="1200" dirty="0" smtClean="0">
                <a:solidFill>
                  <a:schemeClr val="tx1"/>
                </a:solidFill>
              </a:rPr>
              <a:t> </a:t>
            </a:r>
            <a:endParaRPr lang="fr-FR" sz="1200" dirty="0">
              <a:solidFill>
                <a:schemeClr val="tx1"/>
              </a:solidFill>
            </a:endParaRPr>
          </a:p>
        </p:txBody>
      </p:sp>
      <p:cxnSp>
        <p:nvCxnSpPr>
          <p:cNvPr id="7" name="Connecteur droit avec flèche 6"/>
          <p:cNvCxnSpPr/>
          <p:nvPr/>
        </p:nvCxnSpPr>
        <p:spPr>
          <a:xfrm flipH="1">
            <a:off x="5990163" y="5055570"/>
            <a:ext cx="787082" cy="668685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550950" cy="949117"/>
          </a:xfrm>
        </p:spPr>
        <p:txBody>
          <a:bodyPr>
            <a:normAutofit/>
          </a:bodyPr>
          <a:lstStyle/>
          <a:p>
            <a:r>
              <a:rPr lang="fr-FR" sz="3600" dirty="0" smtClean="0"/>
              <a:t>RD 932 relevé de dégradations de 2021</a:t>
            </a:r>
            <a:endParaRPr lang="fr-FR" sz="3600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6334" y="1088741"/>
            <a:ext cx="8006198" cy="5689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/>
        </p:nvSpPr>
        <p:spPr>
          <a:xfrm>
            <a:off x="2321749" y="1628800"/>
            <a:ext cx="4050451" cy="5149301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6376752" cy="859107"/>
          </a:xfrm>
        </p:spPr>
        <p:txBody>
          <a:bodyPr/>
          <a:lstStyle/>
          <a:p>
            <a:r>
              <a:rPr lang="fr-FR" dirty="0" smtClean="0"/>
              <a:t>Les dégradations observées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435608" y="1538790"/>
            <a:ext cx="7498080" cy="5040560"/>
          </a:xfrm>
        </p:spPr>
        <p:txBody>
          <a:bodyPr>
            <a:normAutofit/>
          </a:bodyPr>
          <a:lstStyle/>
          <a:p>
            <a:r>
              <a:rPr lang="fr-FR" dirty="0" smtClean="0"/>
              <a:t>Fissures longitudinales</a:t>
            </a:r>
          </a:p>
          <a:p>
            <a:r>
              <a:rPr lang="fr-FR" dirty="0" smtClean="0"/>
              <a:t>Fissures transversales</a:t>
            </a:r>
          </a:p>
          <a:p>
            <a:r>
              <a:rPr lang="fr-FR" dirty="0" smtClean="0"/>
              <a:t>Faïençage en rives (photos)</a:t>
            </a:r>
          </a:p>
          <a:p>
            <a:r>
              <a:rPr lang="fr-FR" dirty="0" smtClean="0"/>
              <a:t>Affaissement des rives (photos) de 10 mm</a:t>
            </a:r>
          </a:p>
          <a:p>
            <a:r>
              <a:rPr lang="fr-FR" dirty="0" smtClean="0"/>
              <a:t>Ressuage des ES</a:t>
            </a:r>
          </a:p>
          <a:p>
            <a:r>
              <a:rPr lang="fr-FR" dirty="0" smtClean="0"/>
              <a:t>Réparations</a:t>
            </a:r>
          </a:p>
          <a:p>
            <a:endParaRPr lang="fr-FR" dirty="0" smtClean="0"/>
          </a:p>
          <a:p>
            <a:endParaRPr lang="fr-FR" dirty="0" smtClean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dirty="0" smtClean="0"/>
              <a:t>Localisation de l’étude</a:t>
            </a:r>
            <a:endParaRPr lang="fr-FR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417638"/>
            <a:ext cx="8187875" cy="52051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à coins arrondis 4"/>
          <p:cNvSpPr/>
          <p:nvPr/>
        </p:nvSpPr>
        <p:spPr>
          <a:xfrm rot="18736638">
            <a:off x="4705689" y="4100216"/>
            <a:ext cx="1125125" cy="766246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7" name="Connecteur droit avec flèche 6"/>
          <p:cNvCxnSpPr/>
          <p:nvPr/>
        </p:nvCxnSpPr>
        <p:spPr>
          <a:xfrm flipH="1">
            <a:off x="3356865" y="5589240"/>
            <a:ext cx="720080" cy="765085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8" name="ZoneTexte 7"/>
          <p:cNvSpPr txBox="1"/>
          <p:nvPr/>
        </p:nvSpPr>
        <p:spPr>
          <a:xfrm>
            <a:off x="2366755" y="6354325"/>
            <a:ext cx="202522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100" b="1" dirty="0" smtClean="0">
                <a:solidFill>
                  <a:schemeClr val="tx1"/>
                </a:solidFill>
              </a:rPr>
              <a:t>Vers St Quentin</a:t>
            </a:r>
            <a:endParaRPr lang="fr-FR" sz="11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La déflexion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Réalisée par le </a:t>
            </a:r>
            <a:r>
              <a:rPr lang="fr-FR" dirty="0" err="1" smtClean="0"/>
              <a:t>Cerema</a:t>
            </a:r>
            <a:r>
              <a:rPr lang="fr-FR" dirty="0" smtClean="0"/>
              <a:t> le 31 janvier 2022</a:t>
            </a:r>
          </a:p>
          <a:p>
            <a:r>
              <a:rPr lang="fr-FR" dirty="0" smtClean="0"/>
              <a:t>Matériel utilisé : le Flash</a:t>
            </a:r>
          </a:p>
          <a:p>
            <a:endParaRPr lang="fr-FR" dirty="0" smtClean="0"/>
          </a:p>
          <a:p>
            <a:pPr>
              <a:buNone/>
            </a:pPr>
            <a:endParaRPr lang="fr-FR" dirty="0" smtClean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La déflexion</a:t>
            </a:r>
            <a:endParaRPr lang="fr-FR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1531" y="1695390"/>
            <a:ext cx="8592920" cy="49332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" name="Connecteur droit 5"/>
          <p:cNvCxnSpPr/>
          <p:nvPr/>
        </p:nvCxnSpPr>
        <p:spPr>
          <a:xfrm>
            <a:off x="6462210" y="2798930"/>
            <a:ext cx="0" cy="3375375"/>
          </a:xfrm>
          <a:prstGeom prst="line">
            <a:avLst/>
          </a:prstGeom>
          <a:ln>
            <a:prstDash val="sysDash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RD932 déflexion-commentaires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Mesures réalisées fin janvier 2002</a:t>
            </a:r>
          </a:p>
          <a:p>
            <a:r>
              <a:rPr lang="fr-FR" dirty="0" smtClean="0"/>
              <a:t>Valeurs de déflexion :</a:t>
            </a:r>
          </a:p>
          <a:p>
            <a:pPr lvl="1">
              <a:buFont typeface="Wingdings" pitchFamily="2" charset="2"/>
              <a:buChar char="§"/>
            </a:pPr>
            <a:r>
              <a:rPr lang="fr-FR" dirty="0" smtClean="0"/>
              <a:t>Section 1 : rive 82/100 </a:t>
            </a:r>
            <a:r>
              <a:rPr lang="fr-FR" sz="2400" dirty="0" smtClean="0"/>
              <a:t>entre PR 36+700 à 37+900</a:t>
            </a:r>
          </a:p>
          <a:p>
            <a:pPr lvl="1">
              <a:buNone/>
            </a:pPr>
            <a:r>
              <a:rPr lang="fr-FR" sz="2400" dirty="0" smtClean="0"/>
              <a:t>                    : </a:t>
            </a:r>
            <a:r>
              <a:rPr lang="fr-FR" dirty="0" smtClean="0"/>
              <a:t>axe  33/100</a:t>
            </a:r>
          </a:p>
          <a:p>
            <a:pPr lvl="1">
              <a:buFont typeface="Wingdings" pitchFamily="2" charset="2"/>
              <a:buChar char="§"/>
            </a:pPr>
            <a:endParaRPr lang="fr-FR" dirty="0" smtClean="0"/>
          </a:p>
          <a:p>
            <a:pPr lvl="1">
              <a:buFont typeface="Wingdings" pitchFamily="2" charset="2"/>
              <a:buChar char="§"/>
            </a:pPr>
            <a:r>
              <a:rPr lang="fr-FR" dirty="0" smtClean="0"/>
              <a:t>Section 2 : rive 30/100 </a:t>
            </a:r>
            <a:r>
              <a:rPr lang="fr-FR" sz="2400" dirty="0" smtClean="0"/>
              <a:t>entre PR 37+900 à 38+480</a:t>
            </a:r>
          </a:p>
          <a:p>
            <a:pPr lvl="1">
              <a:buNone/>
            </a:pPr>
            <a:r>
              <a:rPr lang="fr-FR" dirty="0" smtClean="0"/>
              <a:t>                 : axe 25/100</a:t>
            </a:r>
          </a:p>
          <a:p>
            <a:endParaRPr lang="fr-FR" dirty="0" smtClean="0"/>
          </a:p>
          <a:p>
            <a:endParaRPr lang="fr-FR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81590" y="274638"/>
            <a:ext cx="8052098" cy="1143000"/>
          </a:xfrm>
        </p:spPr>
        <p:txBody>
          <a:bodyPr/>
          <a:lstStyle/>
          <a:p>
            <a:r>
              <a:rPr lang="fr-FR" dirty="0" smtClean="0"/>
              <a:t>RD 932  position des carottages</a:t>
            </a:r>
            <a:endParaRPr lang="fr-FR" dirty="0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1540" y="1695390"/>
            <a:ext cx="8502910" cy="4881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Cylindre 4"/>
          <p:cNvSpPr/>
          <p:nvPr/>
        </p:nvSpPr>
        <p:spPr>
          <a:xfrm>
            <a:off x="2276745" y="4644135"/>
            <a:ext cx="135015" cy="585065"/>
          </a:xfrm>
          <a:prstGeom prst="ca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Cylindre 5"/>
          <p:cNvSpPr/>
          <p:nvPr/>
        </p:nvSpPr>
        <p:spPr>
          <a:xfrm>
            <a:off x="4391980" y="4644135"/>
            <a:ext cx="135015" cy="585065"/>
          </a:xfrm>
          <a:prstGeom prst="ca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Cylindre 6"/>
          <p:cNvSpPr/>
          <p:nvPr/>
        </p:nvSpPr>
        <p:spPr>
          <a:xfrm>
            <a:off x="6777245" y="4644135"/>
            <a:ext cx="135015" cy="585065"/>
          </a:xfrm>
          <a:prstGeom prst="ca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Cylindre 7"/>
          <p:cNvSpPr/>
          <p:nvPr/>
        </p:nvSpPr>
        <p:spPr>
          <a:xfrm>
            <a:off x="8577445" y="4644135"/>
            <a:ext cx="135015" cy="585065"/>
          </a:xfrm>
          <a:prstGeom prst="ca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Cylindre 8"/>
          <p:cNvSpPr/>
          <p:nvPr/>
        </p:nvSpPr>
        <p:spPr>
          <a:xfrm>
            <a:off x="8577445" y="3519010"/>
            <a:ext cx="135015" cy="585065"/>
          </a:xfrm>
          <a:prstGeom prst="ca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Cylindre 9"/>
          <p:cNvSpPr/>
          <p:nvPr/>
        </p:nvSpPr>
        <p:spPr>
          <a:xfrm>
            <a:off x="6777245" y="3383995"/>
            <a:ext cx="135015" cy="540060"/>
          </a:xfrm>
          <a:prstGeom prst="ca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Cylindre 10"/>
          <p:cNvSpPr/>
          <p:nvPr/>
        </p:nvSpPr>
        <p:spPr>
          <a:xfrm>
            <a:off x="4391980" y="3248980"/>
            <a:ext cx="135015" cy="495055"/>
          </a:xfrm>
          <a:prstGeom prst="ca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Cylindre 11"/>
          <p:cNvSpPr/>
          <p:nvPr/>
        </p:nvSpPr>
        <p:spPr>
          <a:xfrm>
            <a:off x="2276745" y="3248980"/>
            <a:ext cx="135015" cy="495055"/>
          </a:xfrm>
          <a:prstGeom prst="ca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061610" y="274638"/>
            <a:ext cx="7872078" cy="1143000"/>
          </a:xfrm>
        </p:spPr>
        <p:txBody>
          <a:bodyPr>
            <a:normAutofit/>
          </a:bodyPr>
          <a:lstStyle/>
          <a:p>
            <a:r>
              <a:rPr lang="fr-FR" dirty="0" smtClean="0"/>
              <a:t>RD 932 </a:t>
            </a:r>
            <a:r>
              <a:rPr lang="fr-FR" sz="3100" dirty="0" smtClean="0"/>
              <a:t>reconnaissance de la structure</a:t>
            </a:r>
            <a:endParaRPr lang="fr-FR" sz="3100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Carottages de chaussée implantés en fonction des déflexions</a:t>
            </a:r>
          </a:p>
          <a:p>
            <a:r>
              <a:rPr lang="fr-FR" dirty="0" smtClean="0"/>
              <a:t>8 carottages de chaussée ø 125 réalisés par le laboratoire Ginger-CEBTP </a:t>
            </a:r>
          </a:p>
          <a:p>
            <a:endParaRPr lang="fr-F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06345" y="3474004"/>
            <a:ext cx="2870600" cy="33740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016605" y="274638"/>
            <a:ext cx="7917083" cy="1143000"/>
          </a:xfrm>
        </p:spPr>
        <p:txBody>
          <a:bodyPr/>
          <a:lstStyle/>
          <a:p>
            <a:r>
              <a:rPr lang="fr-FR" dirty="0" smtClean="0"/>
              <a:t>Les carottages : GINGER CEBTP</a:t>
            </a:r>
            <a:endParaRPr lang="fr-FR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56665" y="1417637"/>
            <a:ext cx="6868726" cy="5151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Carottages C1 à C4 </a:t>
            </a:r>
            <a:endParaRPr lang="fr-FR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41630" y="1628800"/>
            <a:ext cx="845921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81790" y="1628800"/>
            <a:ext cx="1285875" cy="433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26995" y="1628800"/>
            <a:ext cx="1100137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92180" y="1628800"/>
            <a:ext cx="91543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Carottages C5 à C8 </a:t>
            </a:r>
            <a:endParaRPr lang="fr-FR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6635" y="1417638"/>
            <a:ext cx="1186427" cy="50608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31840" y="1417638"/>
            <a:ext cx="1201624" cy="50608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74171" y="1417637"/>
            <a:ext cx="1249571" cy="4936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104455" y="1417637"/>
            <a:ext cx="1280606" cy="4936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0818" y="1458787"/>
            <a:ext cx="8142870" cy="518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5" name="Connecteur droit avec flèche 4"/>
          <p:cNvCxnSpPr/>
          <p:nvPr/>
        </p:nvCxnSpPr>
        <p:spPr>
          <a:xfrm>
            <a:off x="5742130" y="5004175"/>
            <a:ext cx="1350150" cy="585065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7" name="Connecteur droit avec flèche 6"/>
          <p:cNvCxnSpPr/>
          <p:nvPr/>
        </p:nvCxnSpPr>
        <p:spPr>
          <a:xfrm flipH="1">
            <a:off x="2456765" y="5004175"/>
            <a:ext cx="1350150" cy="31503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3" name="Connecteur droit avec flèche 12"/>
          <p:cNvCxnSpPr/>
          <p:nvPr/>
        </p:nvCxnSpPr>
        <p:spPr>
          <a:xfrm>
            <a:off x="6462210" y="3564015"/>
            <a:ext cx="225025" cy="27003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106615" y="274638"/>
            <a:ext cx="7827073" cy="1143000"/>
          </a:xfrm>
        </p:spPr>
        <p:txBody>
          <a:bodyPr/>
          <a:lstStyle/>
          <a:p>
            <a:r>
              <a:rPr lang="fr-FR" dirty="0" smtClean="0"/>
              <a:t>RD 932  position des carottes</a:t>
            </a:r>
            <a:endParaRPr lang="fr-FR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753" y="3429000"/>
            <a:ext cx="8727935" cy="26041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ZoneTexte 4"/>
          <p:cNvSpPr txBox="1"/>
          <p:nvPr/>
        </p:nvSpPr>
        <p:spPr>
          <a:xfrm>
            <a:off x="1106615" y="1898830"/>
            <a:ext cx="7470830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fr-FR" sz="1800" dirty="0" smtClean="0">
                <a:solidFill>
                  <a:schemeClr val="tx1"/>
                </a:solidFill>
              </a:rPr>
              <a:t>Pas de carotte sur le faïençage des rives : création de 3 carottes Cx bis rive avec grave hydraulique dégradée, fracturée .</a:t>
            </a:r>
            <a:endParaRPr lang="fr-FR" sz="18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Situation de l’étude</a:t>
            </a:r>
            <a:endParaRPr lang="fr-FR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1" y="1281604"/>
            <a:ext cx="7463110" cy="55120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à coins arrondis 5"/>
          <p:cNvSpPr/>
          <p:nvPr/>
        </p:nvSpPr>
        <p:spPr>
          <a:xfrm rot="18802001">
            <a:off x="2015800" y="4802137"/>
            <a:ext cx="2491677" cy="950009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RD 932 </a:t>
            </a:r>
            <a:endParaRPr lang="fr-FR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988" y="1988840"/>
            <a:ext cx="8848462" cy="40954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>
            <a:off x="1435608" y="1988840"/>
            <a:ext cx="931147" cy="409545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Rectangle 5"/>
          <p:cNvSpPr/>
          <p:nvPr/>
        </p:nvSpPr>
        <p:spPr>
          <a:xfrm>
            <a:off x="3716905" y="1988840"/>
            <a:ext cx="945105" cy="409545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Rectangle 6"/>
          <p:cNvSpPr/>
          <p:nvPr/>
        </p:nvSpPr>
        <p:spPr>
          <a:xfrm>
            <a:off x="6012160" y="1988840"/>
            <a:ext cx="900100" cy="409545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RD 932 Structure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fr-FR" dirty="0"/>
          </a:p>
        </p:txBody>
      </p:sp>
      <p:sp>
        <p:nvSpPr>
          <p:cNvPr id="7" name="Rectangle 6"/>
          <p:cNvSpPr/>
          <p:nvPr/>
        </p:nvSpPr>
        <p:spPr>
          <a:xfrm>
            <a:off x="1916704" y="1763815"/>
            <a:ext cx="1665185" cy="405045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Rectangle 7"/>
          <p:cNvSpPr/>
          <p:nvPr/>
        </p:nvSpPr>
        <p:spPr>
          <a:xfrm>
            <a:off x="1916703" y="2168860"/>
            <a:ext cx="1665185" cy="40504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9" name="Rectangle 8"/>
          <p:cNvSpPr/>
          <p:nvPr/>
        </p:nvSpPr>
        <p:spPr>
          <a:xfrm>
            <a:off x="1916704" y="2573906"/>
            <a:ext cx="1665184" cy="72008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ZoneTexte 9"/>
          <p:cNvSpPr txBox="1"/>
          <p:nvPr/>
        </p:nvSpPr>
        <p:spPr>
          <a:xfrm>
            <a:off x="3806915" y="1898830"/>
            <a:ext cx="19802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fr-FR" sz="1800" b="1" dirty="0" smtClean="0">
                <a:solidFill>
                  <a:schemeClr val="tx1"/>
                </a:solidFill>
              </a:rPr>
              <a:t>ES</a:t>
            </a:r>
            <a:endParaRPr lang="fr-FR" sz="1800" b="1" dirty="0">
              <a:solidFill>
                <a:schemeClr val="tx1"/>
              </a:solidFill>
            </a:endParaRPr>
          </a:p>
        </p:txBody>
      </p:sp>
      <p:sp>
        <p:nvSpPr>
          <p:cNvPr id="11" name="ZoneTexte 10"/>
          <p:cNvSpPr txBox="1"/>
          <p:nvPr/>
        </p:nvSpPr>
        <p:spPr>
          <a:xfrm>
            <a:off x="3806914" y="2268161"/>
            <a:ext cx="3015335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fr-FR" sz="1800" b="1" dirty="0" smtClean="0">
                <a:solidFill>
                  <a:schemeClr val="tx1"/>
                </a:solidFill>
              </a:rPr>
              <a:t>5-6 cm BB</a:t>
            </a:r>
          </a:p>
          <a:p>
            <a:pPr algn="l"/>
            <a:r>
              <a:rPr lang="fr-FR" sz="1800" b="1" dirty="0" smtClean="0">
                <a:solidFill>
                  <a:schemeClr val="tx1"/>
                </a:solidFill>
              </a:rPr>
              <a:t>De 16 à 18 cm GH</a:t>
            </a:r>
          </a:p>
          <a:p>
            <a:pPr algn="l"/>
            <a:endParaRPr lang="fr-FR" sz="1800" b="1" dirty="0" smtClean="0">
              <a:solidFill>
                <a:schemeClr val="tx1"/>
              </a:solidFill>
            </a:endParaRPr>
          </a:p>
          <a:p>
            <a:pPr algn="l"/>
            <a:r>
              <a:rPr lang="fr-FR" sz="1800" b="1" dirty="0" smtClean="0">
                <a:solidFill>
                  <a:schemeClr val="tx1"/>
                </a:solidFill>
              </a:rPr>
              <a:t>De 3 à 4cm ES</a:t>
            </a:r>
          </a:p>
          <a:p>
            <a:pPr algn="l"/>
            <a:endParaRPr lang="fr-FR" sz="1800" b="1" dirty="0" smtClean="0">
              <a:solidFill>
                <a:schemeClr val="tx1"/>
              </a:solidFill>
            </a:endParaRPr>
          </a:p>
          <a:p>
            <a:pPr algn="l"/>
            <a:endParaRPr lang="fr-FR" sz="1800" b="1" dirty="0" smtClean="0">
              <a:solidFill>
                <a:schemeClr val="tx1"/>
              </a:solidFill>
            </a:endParaRPr>
          </a:p>
          <a:p>
            <a:pPr algn="l"/>
            <a:r>
              <a:rPr lang="fr-FR" sz="1800" b="1" dirty="0" smtClean="0">
                <a:solidFill>
                  <a:schemeClr val="tx1"/>
                </a:solidFill>
              </a:rPr>
              <a:t>De 30 à 35 cm GNT</a:t>
            </a:r>
          </a:p>
          <a:p>
            <a:pPr algn="l"/>
            <a:endParaRPr lang="fr-FR" sz="1800" b="1" dirty="0" smtClean="0">
              <a:solidFill>
                <a:schemeClr val="tx1"/>
              </a:solidFill>
            </a:endParaRPr>
          </a:p>
          <a:p>
            <a:pPr algn="l"/>
            <a:r>
              <a:rPr lang="fr-FR" sz="1800" b="1" dirty="0" smtClean="0">
                <a:solidFill>
                  <a:schemeClr val="tx1"/>
                </a:solidFill>
              </a:rPr>
              <a:t>Sol A1</a:t>
            </a:r>
          </a:p>
          <a:p>
            <a:endParaRPr lang="fr-FR" sz="1800" dirty="0" smtClean="0">
              <a:solidFill>
                <a:schemeClr val="tx1"/>
              </a:solidFill>
            </a:endParaRPr>
          </a:p>
          <a:p>
            <a:endParaRPr lang="fr-FR" sz="1800" dirty="0">
              <a:solidFill>
                <a:schemeClr val="tx1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916704" y="3293986"/>
            <a:ext cx="1665185" cy="720079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Rectangle 12"/>
          <p:cNvSpPr/>
          <p:nvPr/>
        </p:nvSpPr>
        <p:spPr>
          <a:xfrm>
            <a:off x="1916703" y="4014065"/>
            <a:ext cx="1665185" cy="148516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Rectangle 13"/>
          <p:cNvSpPr/>
          <p:nvPr/>
        </p:nvSpPr>
        <p:spPr>
          <a:xfrm>
            <a:off x="1916704" y="5499230"/>
            <a:ext cx="1665184" cy="46225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16" name="Connecteur droit 15"/>
          <p:cNvCxnSpPr/>
          <p:nvPr/>
        </p:nvCxnSpPr>
        <p:spPr>
          <a:xfrm>
            <a:off x="3581889" y="3293986"/>
            <a:ext cx="346538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Connecteur droit avec flèche 17"/>
          <p:cNvCxnSpPr/>
          <p:nvPr/>
        </p:nvCxnSpPr>
        <p:spPr>
          <a:xfrm>
            <a:off x="6552220" y="3293986"/>
            <a:ext cx="0" cy="2205244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RD 932 Diagnostic sur C1</a:t>
            </a:r>
            <a:endParaRPr lang="fr-FR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1570" y="1480204"/>
            <a:ext cx="8232880" cy="51990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6505" y="2663915"/>
            <a:ext cx="684199" cy="37547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7" name="Connecteur droit avec flèche 6"/>
          <p:cNvCxnSpPr/>
          <p:nvPr/>
        </p:nvCxnSpPr>
        <p:spPr>
          <a:xfrm>
            <a:off x="701570" y="2888940"/>
            <a:ext cx="315035" cy="315035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9" name="Connecteur droit avec flèche 8"/>
          <p:cNvCxnSpPr/>
          <p:nvPr/>
        </p:nvCxnSpPr>
        <p:spPr>
          <a:xfrm>
            <a:off x="566555" y="3474005"/>
            <a:ext cx="450050" cy="315035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1" name="Connecteur droit avec flèche 10"/>
          <p:cNvCxnSpPr/>
          <p:nvPr/>
        </p:nvCxnSpPr>
        <p:spPr>
          <a:xfrm>
            <a:off x="508171" y="3789040"/>
            <a:ext cx="585065" cy="36004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dirty="0" smtClean="0"/>
              <a:t>Diagnostic sur C1bis</a:t>
            </a:r>
            <a:endParaRPr lang="fr-FR" dirty="0"/>
          </a:p>
        </p:txBody>
      </p:sp>
      <p:pic>
        <p:nvPicPr>
          <p:cNvPr id="2052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1513282"/>
            <a:ext cx="7602810" cy="47340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6515" y="2798930"/>
            <a:ext cx="1485900" cy="321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1" name="Connecteur droit avec flèche 10"/>
          <p:cNvCxnSpPr/>
          <p:nvPr/>
        </p:nvCxnSpPr>
        <p:spPr>
          <a:xfrm>
            <a:off x="1556665" y="3609020"/>
            <a:ext cx="315035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4" name="Rectangle 13"/>
          <p:cNvSpPr/>
          <p:nvPr/>
        </p:nvSpPr>
        <p:spPr>
          <a:xfrm>
            <a:off x="1692415" y="3383995"/>
            <a:ext cx="1439425" cy="40504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RD 932 Diagnostic sur C2</a:t>
            </a:r>
            <a:endParaRPr lang="fr-FR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6615" y="1447799"/>
            <a:ext cx="7817670" cy="50179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7358" y="2348880"/>
            <a:ext cx="1238250" cy="430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7" name="Connecteur droit avec flèche 6"/>
          <p:cNvCxnSpPr/>
          <p:nvPr/>
        </p:nvCxnSpPr>
        <p:spPr>
          <a:xfrm>
            <a:off x="1106615" y="4059070"/>
            <a:ext cx="495055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9" name="Connecteur droit avec flèche 8"/>
          <p:cNvCxnSpPr/>
          <p:nvPr/>
        </p:nvCxnSpPr>
        <p:spPr>
          <a:xfrm>
            <a:off x="1106615" y="2843935"/>
            <a:ext cx="495055" cy="225025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RD932 Diagnostic C7</a:t>
            </a:r>
            <a:endParaRPr lang="fr-FR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24654" y="1467450"/>
            <a:ext cx="7909796" cy="50218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5424" y="2348880"/>
            <a:ext cx="929230" cy="4045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7" name="Connecteur droit avec flèche 6"/>
          <p:cNvCxnSpPr/>
          <p:nvPr/>
        </p:nvCxnSpPr>
        <p:spPr>
          <a:xfrm>
            <a:off x="566555" y="3834045"/>
            <a:ext cx="869053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9" name="Connecteur droit avec flèche 8"/>
          <p:cNvCxnSpPr/>
          <p:nvPr/>
        </p:nvCxnSpPr>
        <p:spPr>
          <a:xfrm>
            <a:off x="566555" y="2798930"/>
            <a:ext cx="675075" cy="405045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RD932 Diagnostic C3</a:t>
            </a:r>
            <a:endParaRPr lang="fr-FR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30979" y="1545078"/>
            <a:ext cx="7903471" cy="48542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5845" y="2663915"/>
            <a:ext cx="905134" cy="4069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7" name="Connecteur droit avec flèche 6"/>
          <p:cNvCxnSpPr/>
          <p:nvPr/>
        </p:nvCxnSpPr>
        <p:spPr>
          <a:xfrm>
            <a:off x="791580" y="2978950"/>
            <a:ext cx="540060" cy="225025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9" name="Connecteur droit avec flèche 8"/>
          <p:cNvCxnSpPr/>
          <p:nvPr/>
        </p:nvCxnSpPr>
        <p:spPr>
          <a:xfrm>
            <a:off x="791580" y="3744035"/>
            <a:ext cx="644028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2" name="Connecteur droit avec flèche 11"/>
          <p:cNvCxnSpPr/>
          <p:nvPr/>
        </p:nvCxnSpPr>
        <p:spPr>
          <a:xfrm>
            <a:off x="791580" y="4509120"/>
            <a:ext cx="540060" cy="45005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RD932 Diagnostic C4</a:t>
            </a:r>
            <a:endParaRPr lang="fr-FR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5911" y="1718810"/>
            <a:ext cx="8017777" cy="36935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6035" y="2708920"/>
            <a:ext cx="700638" cy="3723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7" name="Connecteur droit avec flèche 6"/>
          <p:cNvCxnSpPr/>
          <p:nvPr/>
        </p:nvCxnSpPr>
        <p:spPr>
          <a:xfrm>
            <a:off x="611560" y="4509120"/>
            <a:ext cx="630070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0" name="Connecteur droit avec flèche 9"/>
          <p:cNvCxnSpPr/>
          <p:nvPr/>
        </p:nvCxnSpPr>
        <p:spPr>
          <a:xfrm>
            <a:off x="611560" y="3789040"/>
            <a:ext cx="630070" cy="135015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3" name="Connecteur droit avec flèche 12"/>
          <p:cNvCxnSpPr/>
          <p:nvPr/>
        </p:nvCxnSpPr>
        <p:spPr>
          <a:xfrm>
            <a:off x="611560" y="2888940"/>
            <a:ext cx="630070" cy="495055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dirty="0" smtClean="0"/>
              <a:t>RD 932 sélection des techniques</a:t>
            </a:r>
            <a:endParaRPr lang="fr-FR" dirty="0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16605" y="1178750"/>
            <a:ext cx="4564380" cy="2484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8150" y="3924055"/>
            <a:ext cx="8705850" cy="223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/>
        </p:nvSpPr>
        <p:spPr>
          <a:xfrm>
            <a:off x="1871700" y="1538790"/>
            <a:ext cx="1620180" cy="18002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106615" y="274638"/>
            <a:ext cx="7827073" cy="1143000"/>
          </a:xfrm>
        </p:spPr>
        <p:txBody>
          <a:bodyPr/>
          <a:lstStyle/>
          <a:p>
            <a:r>
              <a:rPr lang="fr-FR" dirty="0" smtClean="0"/>
              <a:t>RD 932 sélection des techniques</a:t>
            </a:r>
            <a:endParaRPr lang="fr-FR" dirty="0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005" y="1642110"/>
            <a:ext cx="6987540" cy="44119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" name="Connecteur droit avec flèche 5"/>
          <p:cNvCxnSpPr/>
          <p:nvPr/>
        </p:nvCxnSpPr>
        <p:spPr>
          <a:xfrm>
            <a:off x="1435608" y="3609020"/>
            <a:ext cx="481097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8" name="Connecteur droit avec flèche 7"/>
          <p:cNvCxnSpPr/>
          <p:nvPr/>
        </p:nvCxnSpPr>
        <p:spPr>
          <a:xfrm>
            <a:off x="1286635" y="5544235"/>
            <a:ext cx="630070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RD932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Photographies de la section étudiée entre les PR 36+700 et 38+500</a:t>
            </a:r>
            <a:endParaRPr lang="fr-FR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81590" y="274638"/>
            <a:ext cx="8052098" cy="1143000"/>
          </a:xfrm>
        </p:spPr>
        <p:txBody>
          <a:bodyPr>
            <a:normAutofit/>
          </a:bodyPr>
          <a:lstStyle/>
          <a:p>
            <a:r>
              <a:rPr lang="fr-FR" sz="3600" dirty="0" smtClean="0"/>
              <a:t>RD 932 cahier des charges  : seuil libre</a:t>
            </a:r>
            <a:endParaRPr lang="fr-FR" sz="3600" dirty="0"/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96725" y="1417638"/>
            <a:ext cx="5438820" cy="52537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>
            <a:off x="2096725" y="4779150"/>
            <a:ext cx="5438820" cy="81009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 dirty="0"/>
          </a:p>
        </p:txBody>
      </p:sp>
      <p:pic>
        <p:nvPicPr>
          <p:cNvPr id="122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90" y="1538790"/>
            <a:ext cx="8903198" cy="37804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234920"/>
            <a:ext cx="8955995" cy="3038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ZoneTexte 6"/>
          <p:cNvSpPr txBox="1"/>
          <p:nvPr/>
        </p:nvSpPr>
        <p:spPr>
          <a:xfrm>
            <a:off x="791580" y="4509120"/>
            <a:ext cx="157517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100" b="1" dirty="0" smtClean="0">
                <a:solidFill>
                  <a:schemeClr val="tx1"/>
                </a:solidFill>
              </a:rPr>
              <a:t>GB+6BB</a:t>
            </a:r>
            <a:endParaRPr lang="fr-FR" sz="1100" b="1" dirty="0">
              <a:solidFill>
                <a:schemeClr val="tx1"/>
              </a:solidFill>
            </a:endParaRPr>
          </a:p>
        </p:txBody>
      </p:sp>
      <p:sp>
        <p:nvSpPr>
          <p:cNvPr id="8" name="ZoneTexte 7"/>
          <p:cNvSpPr txBox="1"/>
          <p:nvPr/>
        </p:nvSpPr>
        <p:spPr>
          <a:xfrm>
            <a:off x="30489" y="5319210"/>
            <a:ext cx="287632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b="1" dirty="0" smtClean="0">
                <a:solidFill>
                  <a:schemeClr val="tx1"/>
                </a:solidFill>
              </a:rPr>
              <a:t>Retraitement M1R1 sur 10 cm +6 BB</a:t>
            </a:r>
            <a:endParaRPr lang="fr-FR" sz="12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 dirty="0"/>
          </a:p>
        </p:txBody>
      </p:sp>
      <p:pic>
        <p:nvPicPr>
          <p:cNvPr id="133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03714" y="1417637"/>
            <a:ext cx="5138715" cy="51006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06615" y="1417638"/>
            <a:ext cx="2197100" cy="508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03714" y="1128551"/>
            <a:ext cx="5149724" cy="3601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RD 932  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Niveau libre </a:t>
            </a:r>
          </a:p>
          <a:p>
            <a:r>
              <a:rPr lang="fr-FR" smtClean="0"/>
              <a:t>solution </a:t>
            </a:r>
            <a:r>
              <a:rPr lang="fr-FR" dirty="0" smtClean="0"/>
              <a:t>: </a:t>
            </a:r>
          </a:p>
          <a:p>
            <a:pPr lvl="1"/>
            <a:r>
              <a:rPr lang="fr-FR" dirty="0" smtClean="0"/>
              <a:t>8cm GB + 6BBSG   : rechargement de 14cm</a:t>
            </a:r>
          </a:p>
          <a:p>
            <a:pPr lvl="1"/>
            <a:endParaRPr lang="fr-FR" dirty="0" smtClean="0"/>
          </a:p>
          <a:p>
            <a:pPr lvl="1"/>
            <a:r>
              <a:rPr lang="fr-FR" dirty="0" smtClean="0"/>
              <a:t>Retraitement à l’émulsion sur 10 cm + 6cm BBSG  : rechargement de 6cm : ne fonctionne pas sur 4 carottes </a:t>
            </a:r>
            <a:r>
              <a:rPr lang="fr-FR" dirty="0" smtClean="0"/>
              <a:t>. Il est proposé de ne pas retenir cette technique.</a:t>
            </a:r>
            <a:endParaRPr lang="fr-FR" dirty="0" smtClean="0"/>
          </a:p>
          <a:p>
            <a:pPr lvl="1"/>
            <a:endParaRPr lang="fr-FR" dirty="0" smtClean="0"/>
          </a:p>
          <a:p>
            <a:endParaRPr lang="fr-FR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41530" y="274638"/>
            <a:ext cx="8592158" cy="994122"/>
          </a:xfrm>
        </p:spPr>
        <p:txBody>
          <a:bodyPr>
            <a:normAutofit/>
          </a:bodyPr>
          <a:lstStyle/>
          <a:p>
            <a:r>
              <a:rPr lang="fr-FR" sz="3200" dirty="0" smtClean="0"/>
              <a:t>RD 932  seuil du projet :niveau actuel + 6cm</a:t>
            </a:r>
            <a:endParaRPr lang="fr-FR" sz="3200" dirty="0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56665" y="1092152"/>
            <a:ext cx="6001740" cy="5356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>
            <a:off x="1691681" y="4104075"/>
            <a:ext cx="5760640" cy="855095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Solutions seuil  borné à +6 </a:t>
            </a:r>
            <a:endParaRPr lang="fr-FR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6554" y="1247656"/>
            <a:ext cx="8367133" cy="32410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6554" y="4488697"/>
            <a:ext cx="8367134" cy="1895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3200" dirty="0" smtClean="0"/>
              <a:t>Solutions sur les 450 m en fin de section</a:t>
            </a:r>
            <a:endParaRPr lang="fr-FR" sz="3200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19965" y="1447800"/>
            <a:ext cx="332962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85500" y="1417638"/>
            <a:ext cx="1834466" cy="48307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/>
        </p:nvSpPr>
        <p:spPr>
          <a:xfrm>
            <a:off x="1685500" y="4509120"/>
            <a:ext cx="5164085" cy="173927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106615" y="274638"/>
            <a:ext cx="7827073" cy="1143000"/>
          </a:xfrm>
        </p:spPr>
        <p:txBody>
          <a:bodyPr/>
          <a:lstStyle/>
          <a:p>
            <a:r>
              <a:rPr lang="fr-FR" dirty="0" smtClean="0"/>
              <a:t>RD 932 niveau borné à + 6cm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Pas de solution satisfaisante sur la 1</a:t>
            </a:r>
            <a:r>
              <a:rPr lang="fr-FR" baseline="30000" dirty="0" smtClean="0"/>
              <a:t>ère</a:t>
            </a:r>
            <a:r>
              <a:rPr lang="fr-FR" dirty="0" smtClean="0"/>
              <a:t> zone </a:t>
            </a:r>
          </a:p>
          <a:p>
            <a:endParaRPr lang="fr-FR" dirty="0" smtClean="0"/>
          </a:p>
          <a:p>
            <a:r>
              <a:rPr lang="fr-FR" dirty="0" smtClean="0"/>
              <a:t>Sur la 2</a:t>
            </a:r>
            <a:r>
              <a:rPr lang="fr-FR" baseline="30000" dirty="0" smtClean="0"/>
              <a:t>ème</a:t>
            </a:r>
            <a:r>
              <a:rPr lang="fr-FR" dirty="0" smtClean="0"/>
              <a:t> zone qui correspond aux 450m entre  les PR 38+000 et 38+450 il peut être retenu de fraiser sur 8cm + 8GB cl3 +  BBSG</a:t>
            </a:r>
            <a:endParaRPr lang="fr-FR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Seuil du projet : niveau actuel</a:t>
            </a:r>
            <a:endParaRPr lang="fr-FR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66755" y="1550670"/>
            <a:ext cx="5214510" cy="4998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>
            <a:off x="2366755" y="4239090"/>
            <a:ext cx="5085565" cy="72007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Solutions  niveau 0</a:t>
            </a:r>
            <a:endParaRPr lang="fr-FR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6831" y="2078850"/>
            <a:ext cx="8726857" cy="373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RD932</a:t>
            </a:r>
            <a:endParaRPr lang="fr-FR" dirty="0"/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6635" y="1311321"/>
            <a:ext cx="7586559" cy="49370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7" name="Connecteur droit avec flèche 6"/>
          <p:cNvCxnSpPr/>
          <p:nvPr/>
        </p:nvCxnSpPr>
        <p:spPr>
          <a:xfrm>
            <a:off x="6777245" y="5274205"/>
            <a:ext cx="900100" cy="315035"/>
          </a:xfrm>
          <a:prstGeom prst="straightConnector1">
            <a:avLst/>
          </a:prstGeom>
          <a:ln w="28575">
            <a:solidFill>
              <a:srgbClr val="FFFF8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Revu suite niveau 0</a:t>
            </a:r>
            <a:endParaRPr lang="fr-FR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8033" y="2243971"/>
            <a:ext cx="8766417" cy="3750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3"/>
          <p:cNvSpPr/>
          <p:nvPr/>
        </p:nvSpPr>
        <p:spPr>
          <a:xfrm>
            <a:off x="168033" y="5499230"/>
            <a:ext cx="8766417" cy="49505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RD 932  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196625" y="1268760"/>
            <a:ext cx="7737063" cy="4979640"/>
          </a:xfrm>
        </p:spPr>
        <p:txBody>
          <a:bodyPr>
            <a:normAutofit/>
          </a:bodyPr>
          <a:lstStyle/>
          <a:p>
            <a:r>
              <a:rPr lang="fr-FR" dirty="0" smtClean="0"/>
              <a:t>Niveau actuel maintenu </a:t>
            </a:r>
          </a:p>
          <a:p>
            <a:r>
              <a:rPr lang="fr-FR" dirty="0" smtClean="0"/>
              <a:t>solutions :  </a:t>
            </a:r>
          </a:p>
          <a:p>
            <a:pPr lvl="1"/>
            <a:r>
              <a:rPr lang="fr-FR" dirty="0" smtClean="0"/>
              <a:t>Fraisage 25 cm + 19cm GB + 6BBSG </a:t>
            </a:r>
          </a:p>
          <a:p>
            <a:pPr lvl="1"/>
            <a:r>
              <a:rPr lang="fr-FR" dirty="0" smtClean="0"/>
              <a:t>Contraintes de fraisage sur 3 carottes avec nécessité pour ces zones d’approfondir le fraisage de 3cm</a:t>
            </a:r>
          </a:p>
          <a:p>
            <a:pPr lvl="1"/>
            <a:endParaRPr lang="fr-FR" dirty="0" smtClean="0"/>
          </a:p>
          <a:p>
            <a:pPr lvl="1"/>
            <a:r>
              <a:rPr lang="fr-FR" dirty="0" smtClean="0"/>
              <a:t>Fraisage 31 cm + 25cm GB + 6BBSG</a:t>
            </a:r>
          </a:p>
          <a:p>
            <a:r>
              <a:rPr lang="fr-FR" dirty="0" smtClean="0"/>
              <a:t>Epaisseurs importantes </a:t>
            </a:r>
          </a:p>
          <a:p>
            <a:pPr lvl="1"/>
            <a:endParaRPr lang="fr-FR" dirty="0" smtClean="0"/>
          </a:p>
          <a:p>
            <a:pPr lvl="1"/>
            <a:endParaRPr lang="fr-FR" dirty="0" smtClean="0"/>
          </a:p>
          <a:p>
            <a:pPr lvl="1"/>
            <a:endParaRPr lang="fr-FR" dirty="0" smtClean="0"/>
          </a:p>
          <a:p>
            <a:endParaRPr lang="fr-FR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 smtClean="0"/>
              <a:t>La solution pourrait être appliquée sur les deux rives</a:t>
            </a:r>
            <a:endParaRPr lang="fr-FR" dirty="0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7442" y="1808858"/>
            <a:ext cx="8027008" cy="43654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/>
  </p:transition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Poursuite de l’étude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Le maître d’œuvre souhaite que soit étudié les solutions de retraitement hydraulique et BBSG</a:t>
            </a:r>
          </a:p>
          <a:p>
            <a:r>
              <a:rPr lang="fr-FR" dirty="0" smtClean="0"/>
              <a:t>Le niveau 0 est confirmé </a:t>
            </a:r>
            <a:endParaRPr lang="fr-FR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RD 932 poursuite de l’étude</a:t>
            </a:r>
            <a:endParaRPr lang="fr-FR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56665" y="1853825"/>
            <a:ext cx="6934180" cy="1096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56664" y="3203974"/>
            <a:ext cx="6934181" cy="31776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Résultats retraitement </a:t>
            </a:r>
            <a:endParaRPr lang="fr-FR" dirty="0"/>
          </a:p>
        </p:txBody>
      </p:sp>
      <p:pic>
        <p:nvPicPr>
          <p:cNvPr id="717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861" y="1808821"/>
            <a:ext cx="8864589" cy="3534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Résultats retraitement </a:t>
            </a:r>
            <a:endParaRPr lang="fr-FR" dirty="0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1396" y="1447800"/>
            <a:ext cx="3666757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05818" y="1417638"/>
            <a:ext cx="2045578" cy="4830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35608" y="1383445"/>
            <a:ext cx="7186842" cy="51526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>
            <a:off x="1435608" y="5319210"/>
            <a:ext cx="7051827" cy="108012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fr-FR" dirty="0" smtClean="0"/>
              <a:t>Après fraisage de 6cm, La solution de retraitement hydraulique M1R1 sur 35 cm et revêtement en BBSG peut être retenue sur l’ensemble des carottages</a:t>
            </a:r>
          </a:p>
          <a:p>
            <a:r>
              <a:rPr lang="fr-FR" dirty="0" smtClean="0"/>
              <a:t>Elle répond à la demande du département</a:t>
            </a:r>
          </a:p>
          <a:p>
            <a:r>
              <a:rPr lang="fr-FR" dirty="0" smtClean="0"/>
              <a:t>Il conviendra d’être attentif à l’apparition de fissures transversales et à l’assainissement </a:t>
            </a:r>
          </a:p>
          <a:p>
            <a:r>
              <a:rPr lang="fr-FR" dirty="0" smtClean="0"/>
              <a:t>La zone à partir du PR 38 peut être soit traitée en retraitement soit par fraisage + 8GB et BBSG  </a:t>
            </a:r>
            <a:endParaRPr lang="fr-FR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RD 932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L’étude du cas de cette RD montre l’importance du niveau retenu sur les solutions</a:t>
            </a:r>
          </a:p>
          <a:p>
            <a:endParaRPr lang="fr-FR" dirty="0" smtClean="0"/>
          </a:p>
          <a:p>
            <a:endParaRPr lang="fr-FR" dirty="0" smtClean="0"/>
          </a:p>
          <a:p>
            <a:endParaRPr lang="fr-FR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41630" y="1447799"/>
            <a:ext cx="7496398" cy="50639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7" name="Connecteur droit avec flèche 6"/>
          <p:cNvCxnSpPr/>
          <p:nvPr/>
        </p:nvCxnSpPr>
        <p:spPr>
          <a:xfrm flipH="1">
            <a:off x="3221850" y="4914165"/>
            <a:ext cx="1215135" cy="405045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9" name="Connecteur droit avec flèche 8"/>
          <p:cNvCxnSpPr/>
          <p:nvPr/>
        </p:nvCxnSpPr>
        <p:spPr>
          <a:xfrm>
            <a:off x="6912260" y="5319210"/>
            <a:ext cx="855095" cy="27003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430637" y="1673805"/>
            <a:ext cx="7406640" cy="1530170"/>
          </a:xfrm>
        </p:spPr>
        <p:txBody>
          <a:bodyPr/>
          <a:lstStyle/>
          <a:p>
            <a:r>
              <a:rPr lang="fr-FR" sz="4000" dirty="0" smtClean="0"/>
              <a:t/>
            </a:r>
            <a:br>
              <a:rPr lang="fr-FR" sz="4000" dirty="0" smtClean="0"/>
            </a:b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781691" y="2575221"/>
            <a:ext cx="7055586" cy="1258824"/>
          </a:xfrm>
        </p:spPr>
        <p:txBody>
          <a:bodyPr>
            <a:normAutofit/>
          </a:bodyPr>
          <a:lstStyle/>
          <a:p>
            <a:r>
              <a:rPr lang="fr-FR" sz="4400" dirty="0" smtClean="0"/>
              <a:t>Merci de votre attention</a:t>
            </a:r>
            <a:endParaRPr lang="fr-FR" sz="4400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1447799"/>
            <a:ext cx="7384412" cy="501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5" name="Connecteur droit avec flèche 4"/>
          <p:cNvCxnSpPr/>
          <p:nvPr/>
        </p:nvCxnSpPr>
        <p:spPr>
          <a:xfrm>
            <a:off x="6777245" y="4689140"/>
            <a:ext cx="810090" cy="495055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158" y="1543437"/>
            <a:ext cx="7827292" cy="481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5" name="Connecteur droit avec flèche 4"/>
          <p:cNvCxnSpPr/>
          <p:nvPr/>
        </p:nvCxnSpPr>
        <p:spPr>
          <a:xfrm flipH="1">
            <a:off x="2996826" y="5274205"/>
            <a:ext cx="1305144" cy="36004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2" name="Connecteur droit avec flèche 11"/>
          <p:cNvCxnSpPr/>
          <p:nvPr/>
        </p:nvCxnSpPr>
        <p:spPr>
          <a:xfrm>
            <a:off x="7272300" y="5049180"/>
            <a:ext cx="900100" cy="45005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olstice">
  <a:themeElements>
    <a:clrScheme name="Solstice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olstice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26219</TotalTime>
  <Words>642</Words>
  <Application>Microsoft Office PowerPoint</Application>
  <PresentationFormat>Affichage à l'écran (4:3)</PresentationFormat>
  <Paragraphs>119</Paragraphs>
  <Slides>70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70</vt:i4>
      </vt:variant>
    </vt:vector>
  </HeadingPairs>
  <TitlesOfParts>
    <vt:vector size="71" baseType="lpstr">
      <vt:lpstr>Solstice</vt:lpstr>
      <vt:lpstr>ERASMUS</vt:lpstr>
      <vt:lpstr>Cas de la RD 932 PR 36+600  - PR 38+480  </vt:lpstr>
      <vt:lpstr>Localisation de l’étude</vt:lpstr>
      <vt:lpstr>Situation de l’étude</vt:lpstr>
      <vt:lpstr>RD932</vt:lpstr>
      <vt:lpstr>RD932</vt:lpstr>
      <vt:lpstr>Diapositive 7</vt:lpstr>
      <vt:lpstr>Diapositive 8</vt:lpstr>
      <vt:lpstr>Diapositive 9</vt:lpstr>
      <vt:lpstr>Diapositive 10</vt:lpstr>
      <vt:lpstr>Diapositive 11</vt:lpstr>
      <vt:lpstr>Diapositive 12</vt:lpstr>
      <vt:lpstr>Diapositive 13</vt:lpstr>
      <vt:lpstr>RD 932</vt:lpstr>
      <vt:lpstr>Diapositive 15</vt:lpstr>
      <vt:lpstr>Diapositive 16</vt:lpstr>
      <vt:lpstr>Diapositive 17</vt:lpstr>
      <vt:lpstr>Diapositive 18</vt:lpstr>
      <vt:lpstr>Diapositive 19</vt:lpstr>
      <vt:lpstr>Diapositive 20</vt:lpstr>
      <vt:lpstr>Diapositive 21</vt:lpstr>
      <vt:lpstr>RD932 carrefour RD 154</vt:lpstr>
      <vt:lpstr>Diapositive 23</vt:lpstr>
      <vt:lpstr>Diapositive 24</vt:lpstr>
      <vt:lpstr>La RD 122</vt:lpstr>
      <vt:lpstr>RD 932 programmation</vt:lpstr>
      <vt:lpstr>RD 932  Trafic</vt:lpstr>
      <vt:lpstr>RD 932 relevé de dégradations de 2021</vt:lpstr>
      <vt:lpstr>Les dégradations observées</vt:lpstr>
      <vt:lpstr>La déflexion</vt:lpstr>
      <vt:lpstr>La déflexion</vt:lpstr>
      <vt:lpstr>RD932 déflexion-commentaires</vt:lpstr>
      <vt:lpstr>RD 932  position des carottages</vt:lpstr>
      <vt:lpstr>RD 932 reconnaissance de la structure</vt:lpstr>
      <vt:lpstr>Les carottages : GINGER CEBTP</vt:lpstr>
      <vt:lpstr>Carottages C1 à C4 </vt:lpstr>
      <vt:lpstr>Carottages C5 à C8 </vt:lpstr>
      <vt:lpstr>Diapositive 38</vt:lpstr>
      <vt:lpstr>RD 932  position des carottes</vt:lpstr>
      <vt:lpstr>RD 932 </vt:lpstr>
      <vt:lpstr>RD 932 Structure</vt:lpstr>
      <vt:lpstr>RD 932 Diagnostic sur C1</vt:lpstr>
      <vt:lpstr>Diagnostic sur C1bis</vt:lpstr>
      <vt:lpstr>RD 932 Diagnostic sur C2</vt:lpstr>
      <vt:lpstr>RD932 Diagnostic C7</vt:lpstr>
      <vt:lpstr>RD932 Diagnostic C3</vt:lpstr>
      <vt:lpstr>RD932 Diagnostic C4</vt:lpstr>
      <vt:lpstr>RD 932 sélection des techniques</vt:lpstr>
      <vt:lpstr>RD 932 sélection des techniques</vt:lpstr>
      <vt:lpstr>RD 932 cahier des charges  : seuil libre</vt:lpstr>
      <vt:lpstr>Diapositive 51</vt:lpstr>
      <vt:lpstr>Diapositive 52</vt:lpstr>
      <vt:lpstr>RD 932  </vt:lpstr>
      <vt:lpstr>RD 932  seuil du projet :niveau actuel + 6cm</vt:lpstr>
      <vt:lpstr>Solutions seuil  borné à +6 </vt:lpstr>
      <vt:lpstr>Solutions sur les 450 m en fin de section</vt:lpstr>
      <vt:lpstr>RD 932 niveau borné à + 6cm</vt:lpstr>
      <vt:lpstr>Seuil du projet : niveau actuel</vt:lpstr>
      <vt:lpstr>Solutions  niveau 0</vt:lpstr>
      <vt:lpstr>Revu suite niveau 0</vt:lpstr>
      <vt:lpstr>RD 932  </vt:lpstr>
      <vt:lpstr>La solution pourrait être appliquée sur les deux rives</vt:lpstr>
      <vt:lpstr>Poursuite de l’étude</vt:lpstr>
      <vt:lpstr>RD 932 poursuite de l’étude</vt:lpstr>
      <vt:lpstr>Résultats retraitement </vt:lpstr>
      <vt:lpstr>Résultats retraitement </vt:lpstr>
      <vt:lpstr>Diapositive 67</vt:lpstr>
      <vt:lpstr>Diapositive 68</vt:lpstr>
      <vt:lpstr>RD 932</vt:lpstr>
      <vt:lpstr> </vt:lpstr>
    </vt:vector>
  </TitlesOfParts>
  <Company>Conseil Général du Finistère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Valerie</dc:creator>
  <cp:lastModifiedBy>Pierre  GOURLIN</cp:lastModifiedBy>
  <cp:revision>780</cp:revision>
  <cp:lastPrinted>2015-03-24T09:13:13Z</cp:lastPrinted>
  <dcterms:created xsi:type="dcterms:W3CDTF">2004-03-22T09:00:28Z</dcterms:created>
  <dcterms:modified xsi:type="dcterms:W3CDTF">2022-06-02T07:32:39Z</dcterms:modified>
</cp:coreProperties>
</file>