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9"/>
  </p:notesMasterIdLst>
  <p:sldIdLst>
    <p:sldId id="256" r:id="rId2"/>
    <p:sldId id="678" r:id="rId3"/>
    <p:sldId id="743" r:id="rId4"/>
    <p:sldId id="675" r:id="rId5"/>
    <p:sldId id="744" r:id="rId6"/>
    <p:sldId id="788" r:id="rId7"/>
    <p:sldId id="707" r:id="rId8"/>
    <p:sldId id="779" r:id="rId9"/>
    <p:sldId id="780" r:id="rId10"/>
    <p:sldId id="781" r:id="rId11"/>
    <p:sldId id="782" r:id="rId12"/>
    <p:sldId id="784" r:id="rId13"/>
    <p:sldId id="785" r:id="rId14"/>
    <p:sldId id="747" r:id="rId15"/>
    <p:sldId id="786" r:id="rId16"/>
    <p:sldId id="787" r:id="rId17"/>
    <p:sldId id="746" r:id="rId18"/>
    <p:sldId id="751" r:id="rId19"/>
    <p:sldId id="794" r:id="rId20"/>
    <p:sldId id="796" r:id="rId21"/>
    <p:sldId id="795" r:id="rId22"/>
    <p:sldId id="789" r:id="rId23"/>
    <p:sldId id="797" r:id="rId24"/>
    <p:sldId id="798" r:id="rId25"/>
    <p:sldId id="790" r:id="rId26"/>
    <p:sldId id="805" r:id="rId27"/>
    <p:sldId id="799" r:id="rId28"/>
    <p:sldId id="806" r:id="rId29"/>
    <p:sldId id="807" r:id="rId30"/>
    <p:sldId id="800" r:id="rId31"/>
    <p:sldId id="801" r:id="rId32"/>
    <p:sldId id="802" r:id="rId33"/>
    <p:sldId id="803" r:id="rId34"/>
    <p:sldId id="808" r:id="rId35"/>
    <p:sldId id="804" r:id="rId36"/>
    <p:sldId id="792" r:id="rId37"/>
    <p:sldId id="793" r:id="rId38"/>
    <p:sldId id="817" r:id="rId39"/>
    <p:sldId id="818" r:id="rId40"/>
    <p:sldId id="821" r:id="rId41"/>
    <p:sldId id="820" r:id="rId42"/>
    <p:sldId id="824" r:id="rId43"/>
    <p:sldId id="809" r:id="rId44"/>
    <p:sldId id="822" r:id="rId45"/>
    <p:sldId id="823" r:id="rId46"/>
    <p:sldId id="810" r:id="rId47"/>
    <p:sldId id="825" r:id="rId48"/>
    <p:sldId id="826" r:id="rId49"/>
    <p:sldId id="811" r:id="rId50"/>
    <p:sldId id="812" r:id="rId51"/>
    <p:sldId id="827" r:id="rId52"/>
    <p:sldId id="828" r:id="rId53"/>
    <p:sldId id="813" r:id="rId54"/>
    <p:sldId id="829" r:id="rId55"/>
    <p:sldId id="830" r:id="rId56"/>
    <p:sldId id="778" r:id="rId57"/>
    <p:sldId id="742" r:id="rId58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EEB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8505" autoAdjust="0"/>
  </p:normalViewPr>
  <p:slideViewPr>
    <p:cSldViewPr>
      <p:cViewPr varScale="1">
        <p:scale>
          <a:sx n="74" d="100"/>
          <a:sy n="74" d="100"/>
        </p:scale>
        <p:origin x="-12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20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84" charset="0"/>
              </a:defRPr>
            </a:lvl1pPr>
          </a:lstStyle>
          <a:p>
            <a:pPr>
              <a:defRPr/>
            </a:pPr>
            <a:fld id="{4CE4649D-F471-4ED5-8ACB-6F75F06D7609}" type="datetime1">
              <a:rPr lang="fr-FR"/>
              <a:pPr>
                <a:defRPr/>
              </a:pPr>
              <a:t>31/05/2022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84" charset="0"/>
              </a:defRPr>
            </a:lvl1pPr>
          </a:lstStyle>
          <a:p>
            <a:pPr>
              <a:defRPr/>
            </a:pPr>
            <a:fld id="{D80DB45D-069F-45D6-B31E-5989197FE42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8332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D05B4-5E61-4D59-BA02-1667B779C27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1646D-0EE9-4516-8A62-FE82CF7A6868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836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83EB-D300-406C-9E27-9C63F57131D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F26F5-7781-45A6-B219-14B11B58F66E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4484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08674-6DB5-4926-B6AC-18F0CAC2C00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6C4A-5FCC-416E-A415-F3959689B2C4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495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9C13F-4D36-4E4C-9F19-47AFA0A2D9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557E-4955-4D2B-A2AD-831E22D206F6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70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039C4-F057-467C-90A4-A83C866156B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6389-52D1-4028-80F2-317D990ED756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43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625EB-F41D-45D5-95AA-3A9F3E0B782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11AF9-0A95-4FE4-B6CA-5D0B8B0D6870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330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8B30D-9888-4B41-9FE9-AB409C61F4D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D8B2B-EFE0-43BE-A558-AE845E245F07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902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B052E-7476-433F-8640-9B41307832D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0BE55-2B65-4F58-8997-446C7B358E49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49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C654F-AEAC-4386-B4C6-C7ECF7104FF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6233-D110-482D-8B11-74C8CDA0B6B6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5858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A60E5-251D-4287-9CFA-8C9C3AD4D1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11D7-4C29-481E-8A69-11FF1DF07567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467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77BE3-772C-47CF-BE26-40BBF6BB93A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371B-1427-484B-ABD3-A71A3E95A703}" type="datetime1">
              <a:rPr lang="fr-FR" smtClean="0"/>
              <a:t>31/05/2022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684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fr-FR" smtClean="0"/>
              <a:t>Modifiez le style du titre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1800">
                <a:solidFill>
                  <a:srgbClr val="FFFFFF"/>
                </a:solidFill>
                <a:latin typeface="Calibri" pitchFamily="-84" charset="0"/>
              </a:defRPr>
            </a:lvl1pPr>
          </a:lstStyle>
          <a:p>
            <a:pPr>
              <a:defRPr/>
            </a:pPr>
            <a:fld id="{2134D5F8-205C-40A4-9C16-59763535B01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2"/>
                </a:solidFill>
                <a:latin typeface="Calibri" pitchFamily="-84" charset="0"/>
              </a:defRPr>
            </a:lvl1pPr>
          </a:lstStyle>
          <a:p>
            <a:pPr>
              <a:defRPr/>
            </a:pPr>
            <a:fld id="{EF162F71-ED06-4C6A-830A-0B29CAE901FE}" type="datetime1">
              <a:rPr lang="fr-FR" smtClean="0"/>
              <a:t>31/05/2022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ＭＳ Ｐゴシック" pitchFamily="-8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38.png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3528" y="1628800"/>
            <a:ext cx="7920880" cy="3168352"/>
          </a:xfrm>
        </p:spPr>
        <p:txBody>
          <a:bodyPr anchor="ctr">
            <a:noAutofit/>
          </a:bodyPr>
          <a:lstStyle/>
          <a:p>
            <a:pPr algn="ctr" eaLnBrk="1" hangingPunct="1">
              <a:defRPr/>
            </a:pPr>
            <a:r>
              <a:rPr lang="fr-F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Réaménagement d’une chaussée avant doublement</a:t>
            </a:r>
            <a:br>
              <a:rPr lang="fr-F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fr-F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étermination des dommages et des entretiens</a:t>
            </a:r>
            <a:endParaRPr lang="fr-FR" sz="44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</a:t>
            </a:r>
            <a:r>
              <a:rPr lang="fr-FR" sz="1800" b="1" dirty="0">
                <a:ea typeface="ＭＳ Ｐゴシック" pitchFamily="-84" charset="-128"/>
              </a:rPr>
              <a:t> </a:t>
            </a:r>
            <a:r>
              <a:rPr lang="fr-FR" sz="1800" b="1" dirty="0" smtClean="0">
                <a:ea typeface="ＭＳ Ｐゴシック" pitchFamily="-84" charset="-128"/>
              </a:rPr>
              <a:t>juin 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763688" y="2060848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Etude de la structure bitumineuse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702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Rolf\Downloads\Capture d’écran 2022-05-16 à 16.20.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1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478" y="2008753"/>
            <a:ext cx="9182367" cy="4844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3059832" y="3050914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Déflexions caractéristiques 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1589088" y="2852936"/>
            <a:ext cx="3775000" cy="0"/>
          </a:xfrm>
          <a:prstGeom prst="straightConnector1">
            <a:avLst/>
          </a:prstGeom>
          <a:ln w="571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2699792" y="2348880"/>
            <a:ext cx="1891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32/100 mm</a:t>
            </a:r>
            <a:endParaRPr lang="fr-FR" dirty="0"/>
          </a:p>
        </p:txBody>
      </p:sp>
      <p:cxnSp>
        <p:nvCxnSpPr>
          <p:cNvPr id="12" name="Connecteur droit avec flèche 11"/>
          <p:cNvCxnSpPr/>
          <p:nvPr/>
        </p:nvCxnSpPr>
        <p:spPr>
          <a:xfrm>
            <a:off x="5348796" y="2852936"/>
            <a:ext cx="2607580" cy="0"/>
          </a:xfrm>
          <a:prstGeom prst="straightConnector1">
            <a:avLst/>
          </a:prstGeom>
          <a:ln w="571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7956376" y="2858504"/>
            <a:ext cx="1187624" cy="0"/>
          </a:xfrm>
          <a:prstGeom prst="straightConnector1">
            <a:avLst/>
          </a:prstGeom>
          <a:ln w="571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7925922" y="2399618"/>
            <a:ext cx="1256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79/100 </a:t>
            </a:r>
          </a:p>
          <a:p>
            <a:pPr algn="ctr"/>
            <a:r>
              <a:rPr lang="fr-FR" dirty="0" smtClean="0"/>
              <a:t>mm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5706890" y="2348879"/>
            <a:ext cx="1891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20/100 mm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30875" y="3697392"/>
            <a:ext cx="1443038" cy="193899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Niveau global de </a:t>
            </a:r>
            <a:r>
              <a:rPr lang="fr-FR" dirty="0" err="1" smtClean="0"/>
              <a:t>compor-tement</a:t>
            </a:r>
            <a:r>
              <a:rPr lang="fr-FR" dirty="0" smtClean="0"/>
              <a:t> </a:t>
            </a:r>
          </a:p>
          <a:p>
            <a:r>
              <a:rPr lang="fr-FR" dirty="0" smtClean="0"/>
              <a:t>Trafic T1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691680" y="4431226"/>
            <a:ext cx="6234242" cy="47132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Bon </a:t>
            </a:r>
            <a:endParaRPr lang="fr-FR" dirty="0"/>
          </a:p>
        </p:txBody>
      </p:sp>
      <p:sp>
        <p:nvSpPr>
          <p:cNvPr id="15" name="Flèche droite 14"/>
          <p:cNvSpPr/>
          <p:nvPr/>
        </p:nvSpPr>
        <p:spPr>
          <a:xfrm>
            <a:off x="1481076" y="4522872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7925922" y="4431226"/>
            <a:ext cx="138590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Mauvais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4091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Rolf\Downloads\Capture d’écran 2022-05-16 à 16.20.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82367" cy="604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5373216"/>
            <a:ext cx="9182367" cy="148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267744" y="5556451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+mn-lt"/>
              </a:rPr>
              <a:t>Dégradations : principalement du ressuage de l’enduit</a:t>
            </a:r>
            <a:endParaRPr lang="fr-FR" sz="3200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4077072"/>
            <a:ext cx="8226660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589088" y="3717032"/>
            <a:ext cx="67273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4952752" y="3655767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rgbClr val="FF0000"/>
                </a:solidFill>
              </a:rPr>
              <a:t>ES</a:t>
            </a:r>
            <a:endParaRPr lang="fr-FR" sz="1600" b="1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316416" y="3655767"/>
            <a:ext cx="1006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/>
              <a:t>BB 2013</a:t>
            </a:r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5216896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70" y="239713"/>
            <a:ext cx="372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3 Carottages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122" name="Picture 2" descr="E:\C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1113735" y="1340950"/>
            <a:ext cx="1503710" cy="495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C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2990679" y="1119071"/>
            <a:ext cx="1608173" cy="567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C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5150909" y="1350693"/>
            <a:ext cx="1673853" cy="43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899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70" y="239713"/>
            <a:ext cx="3944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 C1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122" name="Picture 2" descr="E:\C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1113735" y="1340950"/>
            <a:ext cx="1503710" cy="495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Capture d’écran 2022-05-16 à 12.17.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197" y="1484784"/>
            <a:ext cx="409575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3995936" y="4656999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Defl</a:t>
            </a:r>
            <a:r>
              <a:rPr lang="fr-FR" dirty="0" smtClean="0"/>
              <a:t>. 30/100 mm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4478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69" y="239713"/>
            <a:ext cx="3368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 C3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971600" y="1239584"/>
            <a:ext cx="7229573" cy="5466547"/>
            <a:chOff x="942827" y="1664103"/>
            <a:chExt cx="7229573" cy="5466547"/>
          </a:xfrm>
        </p:grpSpPr>
        <p:pic>
          <p:nvPicPr>
            <p:cNvPr id="5124" name="Picture 4" descr="E:\C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0000">
              <a:off x="942827" y="1664103"/>
              <a:ext cx="2118662" cy="5466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" name="Connecteur droit 3"/>
            <p:cNvCxnSpPr/>
            <p:nvPr/>
          </p:nvCxnSpPr>
          <p:spPr>
            <a:xfrm>
              <a:off x="3156234" y="1844824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3156234" y="2492896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3136416" y="4077072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3044126" y="4869160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3044126" y="6309320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ZoneTexte 4"/>
            <p:cNvSpPr txBox="1"/>
            <p:nvPr/>
          </p:nvSpPr>
          <p:spPr>
            <a:xfrm>
              <a:off x="3243902" y="1940470"/>
              <a:ext cx="30882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5 BBSG 0/10 cl.3</a:t>
              </a:r>
              <a:endParaRPr lang="fr-FR" dirty="0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3264469" y="2996952"/>
              <a:ext cx="30882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9</a:t>
              </a:r>
              <a:r>
                <a:rPr lang="fr-FR" dirty="0" smtClean="0"/>
                <a:t> GB 0/14 cl.3</a:t>
              </a:r>
              <a:endParaRPr lang="fr-FR" dirty="0"/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3264469" y="4221088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4,5 BB</a:t>
              </a:r>
              <a:endParaRPr lang="fr-FR" dirty="0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3264469" y="5301208"/>
              <a:ext cx="2016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15,5 GB</a:t>
              </a:r>
              <a:endParaRPr lang="fr-FR" dirty="0"/>
            </a:p>
          </p:txBody>
        </p:sp>
        <p:sp>
          <p:nvSpPr>
            <p:cNvPr id="8" name="Accolade fermante 7"/>
            <p:cNvSpPr/>
            <p:nvPr/>
          </p:nvSpPr>
          <p:spPr>
            <a:xfrm>
              <a:off x="5724128" y="1844824"/>
              <a:ext cx="628584" cy="2232248"/>
            </a:xfrm>
            <a:prstGeom prst="rightBrac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6588224" y="2171302"/>
              <a:ext cx="15841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/>
                <a:t>Tvx</a:t>
              </a:r>
              <a:r>
                <a:rPr lang="fr-FR" dirty="0" smtClean="0"/>
                <a:t> 2013 après fraisage 14 cm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859972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876855" y="117638"/>
            <a:ext cx="73336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70C0"/>
                </a:solidFill>
                <a:latin typeface="+mj-lt"/>
              </a:rPr>
              <a:t>Déflexions avant les travaux de 2013 au niveau du Carottage C3 </a:t>
            </a:r>
            <a:endParaRPr lang="fr-FR" sz="32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971600" y="1239584"/>
            <a:ext cx="7229573" cy="5466547"/>
            <a:chOff x="942827" y="1664103"/>
            <a:chExt cx="7229573" cy="5466547"/>
          </a:xfrm>
        </p:grpSpPr>
        <p:pic>
          <p:nvPicPr>
            <p:cNvPr id="5124" name="Picture 4" descr="E:\C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0000">
              <a:off x="942827" y="1664103"/>
              <a:ext cx="2118662" cy="5466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" name="Connecteur droit 3"/>
            <p:cNvCxnSpPr/>
            <p:nvPr/>
          </p:nvCxnSpPr>
          <p:spPr>
            <a:xfrm>
              <a:off x="3156234" y="1844824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3156234" y="2492896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3136416" y="4077072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3044126" y="4869160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3044126" y="6309320"/>
              <a:ext cx="163179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ZoneTexte 4"/>
            <p:cNvSpPr txBox="1"/>
            <p:nvPr/>
          </p:nvSpPr>
          <p:spPr>
            <a:xfrm>
              <a:off x="3243902" y="1940470"/>
              <a:ext cx="30882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5 BBSG 0/10 cl.3</a:t>
              </a:r>
              <a:endParaRPr lang="fr-FR" dirty="0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3264469" y="2996952"/>
              <a:ext cx="30882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9</a:t>
              </a:r>
              <a:r>
                <a:rPr lang="fr-FR" dirty="0" smtClean="0"/>
                <a:t> GB 0/14 cl.3</a:t>
              </a:r>
              <a:endParaRPr lang="fr-FR" dirty="0"/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3264469" y="4221088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4,5 BB</a:t>
              </a:r>
              <a:endParaRPr lang="fr-FR" dirty="0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3264469" y="5301208"/>
              <a:ext cx="2016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15,5 GB</a:t>
              </a:r>
              <a:endParaRPr lang="fr-FR" dirty="0"/>
            </a:p>
          </p:txBody>
        </p:sp>
        <p:sp>
          <p:nvSpPr>
            <p:cNvPr id="8" name="Accolade fermante 7"/>
            <p:cNvSpPr/>
            <p:nvPr/>
          </p:nvSpPr>
          <p:spPr>
            <a:xfrm>
              <a:off x="5724128" y="1844824"/>
              <a:ext cx="628584" cy="2232248"/>
            </a:xfrm>
            <a:prstGeom prst="rightBrac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6588224" y="2171302"/>
              <a:ext cx="15841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/>
                <a:t>Tvx</a:t>
              </a:r>
              <a:r>
                <a:rPr lang="fr-FR" dirty="0" smtClean="0"/>
                <a:t> 2013 après fraisage 14 cm</a:t>
              </a:r>
              <a:endParaRPr lang="fr-FR" dirty="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487855"/>
            <a:ext cx="6687895" cy="380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470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Synthèse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67569" y="1196752"/>
            <a:ext cx="69847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dirty="0" smtClean="0">
                <a:latin typeface="+mn-lt"/>
              </a:rPr>
              <a:t>Déflexions 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800" dirty="0">
                <a:latin typeface="+mn-lt"/>
              </a:rPr>
              <a:t>3</a:t>
            </a:r>
            <a:r>
              <a:rPr lang="fr-FR" sz="2800" dirty="0" smtClean="0">
                <a:latin typeface="+mn-lt"/>
              </a:rPr>
              <a:t> zones homogènes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fr-FR" sz="2800" dirty="0" smtClean="0">
                <a:latin typeface="+mn-lt"/>
              </a:rPr>
              <a:t>32/100 mm (1)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fr-FR" sz="2800" dirty="0" smtClean="0">
                <a:latin typeface="+mn-lt"/>
              </a:rPr>
              <a:t>20/100 mm (2)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fr-FR" sz="2800" dirty="0" smtClean="0">
                <a:latin typeface="+mn-lt"/>
              </a:rPr>
              <a:t>79/100 mm (3)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dirty="0" smtClean="0">
                <a:latin typeface="+mn-lt"/>
              </a:rPr>
              <a:t>Dégradation</a:t>
            </a:r>
            <a:endParaRPr lang="fr-FR" sz="2800" dirty="0" smtClean="0">
              <a:latin typeface="+mn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800" dirty="0" smtClean="0">
                <a:latin typeface="+mn-lt"/>
              </a:rPr>
              <a:t>Ressuage généralisé de l’ES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800" dirty="0" smtClean="0">
                <a:latin typeface="+mn-lt"/>
              </a:rPr>
              <a:t>Carottages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800" dirty="0" smtClean="0">
                <a:latin typeface="+mn-lt"/>
              </a:rPr>
              <a:t>Structure bitumineuse </a:t>
            </a:r>
            <a:r>
              <a:rPr lang="fr-FR" sz="2800" dirty="0" smtClean="0">
                <a:latin typeface="+mn-lt"/>
                <a:sym typeface="Symbol"/>
              </a:rPr>
              <a:t> 35 cm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800" dirty="0" smtClean="0">
                <a:latin typeface="+mn-lt"/>
                <a:sym typeface="Symbol"/>
              </a:rPr>
              <a:t>Entretien par fraisage sur 15 cm dans la zone (3) présentant  des dégradations structurelles en 2013</a:t>
            </a:r>
            <a:endParaRPr lang="fr-FR" sz="28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2314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146049" y="1068634"/>
            <a:ext cx="5029119" cy="3514501"/>
            <a:chOff x="146049" y="1068634"/>
            <a:chExt cx="5029119" cy="351450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49" y="1068634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2660608" y="4162970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10173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251519" y="1545425"/>
            <a:ext cx="6772543" cy="3741253"/>
            <a:chOff x="251519" y="1545425"/>
            <a:chExt cx="6772543" cy="374125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1545425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2766079" y="4581127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88840"/>
              <a:ext cx="6412502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1187624" y="3875576"/>
              <a:ext cx="5836438" cy="14111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98880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02960" y="1556792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n-lt"/>
              </a:rPr>
              <a:t>Objectif de l’étude</a:t>
            </a:r>
          </a:p>
          <a:p>
            <a:endParaRPr lang="fr-FR" sz="3600" b="1" i="1" dirty="0" smtClean="0">
              <a:solidFill>
                <a:srgbClr val="0070C0"/>
              </a:solidFill>
              <a:latin typeface="+mn-lt"/>
            </a:endParaRPr>
          </a:p>
          <a:p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Déterminer les entretiens à appliquer lors du doublement de la chaussée</a:t>
            </a:r>
            <a:endParaRPr lang="fr-FR" sz="3600" b="1" i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02902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251519" y="1545425"/>
            <a:ext cx="7912437" cy="4187831"/>
            <a:chOff x="251519" y="1545425"/>
            <a:chExt cx="7912437" cy="418783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1545425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2766079" y="4581127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88840"/>
              <a:ext cx="6412502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1187624" y="3875576"/>
              <a:ext cx="5836438" cy="14111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2557463"/>
              <a:ext cx="6976332" cy="3175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251437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218997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860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4303241" y="1058863"/>
            <a:ext cx="3842345" cy="4051300"/>
            <a:chOff x="3995738" y="1747838"/>
            <a:chExt cx="3266479" cy="336232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738" y="1747838"/>
              <a:ext cx="1152525" cy="336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0638" y="1804988"/>
              <a:ext cx="1057275" cy="3305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1814513"/>
              <a:ext cx="962025" cy="329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5145536"/>
            <a:ext cx="8314382" cy="52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8595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4303241" y="1058863"/>
            <a:ext cx="3842345" cy="4051300"/>
            <a:chOff x="3995738" y="1747838"/>
            <a:chExt cx="3266479" cy="336232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738" y="1747838"/>
              <a:ext cx="1152525" cy="336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0638" y="1804988"/>
              <a:ext cx="1057275" cy="3305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1814513"/>
              <a:ext cx="962025" cy="329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5145536"/>
            <a:ext cx="8314382" cy="52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867569" y="5805264"/>
            <a:ext cx="2912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Durée de calcul (années)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7380312" y="5949280"/>
            <a:ext cx="765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26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788024" y="5949280"/>
            <a:ext cx="870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&gt; 50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130774" y="5949280"/>
            <a:ext cx="870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&gt; 50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28710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763688" y="2060848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Etude de la structure en ATLH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97210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79712" y="-114230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Données d’archives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6" name="Groupe 25"/>
          <p:cNvGrpSpPr/>
          <p:nvPr/>
        </p:nvGrpSpPr>
        <p:grpSpPr>
          <a:xfrm>
            <a:off x="2123728" y="2596155"/>
            <a:ext cx="6074144" cy="4171218"/>
            <a:chOff x="611560" y="2070503"/>
            <a:chExt cx="6074144" cy="4171218"/>
          </a:xfrm>
        </p:grpSpPr>
        <p:sp>
          <p:nvSpPr>
            <p:cNvPr id="4" name="ZoneTexte 3"/>
            <p:cNvSpPr txBox="1"/>
            <p:nvPr/>
          </p:nvSpPr>
          <p:spPr>
            <a:xfrm>
              <a:off x="3491880" y="3539494"/>
              <a:ext cx="31938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 smtClean="0">
                  <a:latin typeface="+mn-lt"/>
                </a:rPr>
                <a:t>Structure neuve </a:t>
              </a:r>
            </a:p>
            <a:p>
              <a:r>
                <a:rPr lang="fr-FR" sz="3200" dirty="0" smtClean="0">
                  <a:latin typeface="+mn-lt"/>
                </a:rPr>
                <a:t>réalisée </a:t>
              </a:r>
              <a:r>
                <a:rPr lang="fr-FR" sz="3200" i="1" dirty="0" smtClean="0">
                  <a:latin typeface="+mn-lt"/>
                </a:rPr>
                <a:t>en 1986</a:t>
              </a:r>
            </a:p>
          </p:txBody>
        </p:sp>
        <p:grpSp>
          <p:nvGrpSpPr>
            <p:cNvPr id="12" name="Groupe 11"/>
            <p:cNvGrpSpPr/>
            <p:nvPr/>
          </p:nvGrpSpPr>
          <p:grpSpPr>
            <a:xfrm>
              <a:off x="611560" y="2548069"/>
              <a:ext cx="2238799" cy="3693652"/>
              <a:chOff x="1901153" y="2636912"/>
              <a:chExt cx="2238799" cy="369365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907704" y="2636912"/>
                <a:ext cx="2160240" cy="523842"/>
              </a:xfrm>
              <a:prstGeom prst="rect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1907704" y="3160754"/>
                <a:ext cx="2153689" cy="1060334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1901153" y="4221088"/>
                <a:ext cx="2160240" cy="1440160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ZoneTexte 5"/>
              <p:cNvSpPr txBox="1"/>
              <p:nvPr/>
            </p:nvSpPr>
            <p:spPr>
              <a:xfrm>
                <a:off x="1907704" y="2682953"/>
                <a:ext cx="22322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rgbClr val="FFFF00"/>
                    </a:solidFill>
                  </a:rPr>
                  <a:t>6 BBSG 0/10</a:t>
                </a:r>
                <a:endParaRPr lang="fr-FR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7" name="ZoneTexte 6"/>
              <p:cNvSpPr txBox="1"/>
              <p:nvPr/>
            </p:nvSpPr>
            <p:spPr>
              <a:xfrm>
                <a:off x="1940148" y="3460088"/>
                <a:ext cx="20162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20 GC 0/20</a:t>
                </a:r>
                <a:endParaRPr lang="fr-FR" dirty="0"/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1973161" y="4710334"/>
                <a:ext cx="20162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25 GC 0/20</a:t>
                </a:r>
                <a:endParaRPr lang="fr-FR" dirty="0"/>
              </a:p>
            </p:txBody>
          </p:sp>
          <p:sp>
            <p:nvSpPr>
              <p:cNvPr id="8" name="ZoneTexte 7"/>
              <p:cNvSpPr txBox="1"/>
              <p:nvPr/>
            </p:nvSpPr>
            <p:spPr>
              <a:xfrm>
                <a:off x="2477217" y="5868899"/>
                <a:ext cx="10081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 smtClean="0"/>
                  <a:t>PF2</a:t>
                </a:r>
                <a:endParaRPr lang="fr-FR" dirty="0"/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618110" y="2308523"/>
              <a:ext cx="2153689" cy="21892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Accolade fermante 16"/>
            <p:cNvSpPr/>
            <p:nvPr/>
          </p:nvSpPr>
          <p:spPr>
            <a:xfrm>
              <a:off x="2987824" y="2548069"/>
              <a:ext cx="360040" cy="3024336"/>
            </a:xfrm>
            <a:prstGeom prst="rightBrac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3775720" y="2187153"/>
              <a:ext cx="2668488" cy="523220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2800" dirty="0" smtClean="0">
                  <a:latin typeface="+mn-lt"/>
                </a:rPr>
                <a:t>ES </a:t>
              </a:r>
              <a:r>
                <a:rPr lang="fr-FR" sz="2800" i="1" dirty="0" smtClean="0">
                  <a:latin typeface="+mn-lt"/>
                </a:rPr>
                <a:t>en 1995</a:t>
              </a:r>
              <a:endParaRPr lang="fr-FR" sz="2800" i="1" dirty="0">
                <a:latin typeface="+mn-lt"/>
              </a:endParaRPr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2987824" y="2417985"/>
              <a:ext cx="648072" cy="0"/>
            </a:xfrm>
            <a:prstGeom prst="straightConnector1">
              <a:avLst/>
            </a:prstGeom>
            <a:ln w="57150"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650555" y="2070503"/>
              <a:ext cx="1080119" cy="23802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730674" y="2308523"/>
              <a:ext cx="1041125" cy="74725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31738" y="1058863"/>
            <a:ext cx="3110259" cy="120032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fr-FR" i="1" dirty="0" smtClean="0"/>
              <a:t>En 2015</a:t>
            </a:r>
          </a:p>
          <a:p>
            <a:r>
              <a:rPr lang="fr-FR" dirty="0"/>
              <a:t>ES</a:t>
            </a:r>
            <a:r>
              <a:rPr lang="fr-FR" dirty="0" smtClean="0"/>
              <a:t> </a:t>
            </a:r>
          </a:p>
          <a:p>
            <a:r>
              <a:rPr lang="fr-FR" dirty="0" smtClean="0"/>
              <a:t>PR 17+800 à 21+340</a:t>
            </a:r>
            <a:endParaRPr lang="fr-FR" dirty="0"/>
          </a:p>
        </p:txBody>
      </p:sp>
      <p:sp>
        <p:nvSpPr>
          <p:cNvPr id="27" name="ZoneTexte 26"/>
          <p:cNvSpPr txBox="1"/>
          <p:nvPr/>
        </p:nvSpPr>
        <p:spPr>
          <a:xfrm>
            <a:off x="3479428" y="542044"/>
            <a:ext cx="3740223" cy="22467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i="1" dirty="0" smtClean="0">
                <a:latin typeface="+mn-lt"/>
              </a:rPr>
              <a:t>En 2015 </a:t>
            </a:r>
          </a:p>
          <a:p>
            <a:r>
              <a:rPr lang="fr-FR" sz="2800" dirty="0" smtClean="0">
                <a:latin typeface="+mn-lt"/>
              </a:rPr>
              <a:t>PR 21+340 à 23+340</a:t>
            </a:r>
          </a:p>
          <a:p>
            <a:r>
              <a:rPr lang="fr-FR" sz="2800" dirty="0">
                <a:latin typeface="+mn-lt"/>
              </a:rPr>
              <a:t>2,5 BBTM</a:t>
            </a:r>
          </a:p>
          <a:p>
            <a:r>
              <a:rPr lang="fr-FR" sz="2800" dirty="0" smtClean="0">
                <a:latin typeface="+mn-lt"/>
              </a:rPr>
              <a:t>4 BBM</a:t>
            </a:r>
          </a:p>
          <a:p>
            <a:r>
              <a:rPr lang="fr-FR" sz="2800" dirty="0" smtClean="0">
                <a:latin typeface="+mn-lt"/>
              </a:rPr>
              <a:t>6 </a:t>
            </a:r>
            <a:r>
              <a:rPr lang="fr-FR" sz="2800" dirty="0">
                <a:latin typeface="+mn-lt"/>
              </a:rPr>
              <a:t>Fraisage</a:t>
            </a:r>
            <a:r>
              <a:rPr lang="fr-FR" sz="2800" dirty="0" smtClean="0">
                <a:latin typeface="+mn-lt"/>
              </a:rPr>
              <a:t> </a:t>
            </a:r>
            <a:endParaRPr lang="fr-FR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0892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79712" y="-114230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Données d’archives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6" name="Groupe 25"/>
          <p:cNvGrpSpPr/>
          <p:nvPr/>
        </p:nvGrpSpPr>
        <p:grpSpPr>
          <a:xfrm>
            <a:off x="2123728" y="2596155"/>
            <a:ext cx="6074144" cy="4171218"/>
            <a:chOff x="611560" y="2070503"/>
            <a:chExt cx="6074144" cy="4171218"/>
          </a:xfrm>
        </p:grpSpPr>
        <p:sp>
          <p:nvSpPr>
            <p:cNvPr id="4" name="ZoneTexte 3"/>
            <p:cNvSpPr txBox="1"/>
            <p:nvPr/>
          </p:nvSpPr>
          <p:spPr>
            <a:xfrm>
              <a:off x="3491880" y="3539494"/>
              <a:ext cx="31938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 smtClean="0">
                  <a:latin typeface="+mn-lt"/>
                </a:rPr>
                <a:t>Structure neuve </a:t>
              </a:r>
            </a:p>
            <a:p>
              <a:r>
                <a:rPr lang="fr-FR" sz="3200" dirty="0" smtClean="0">
                  <a:latin typeface="+mn-lt"/>
                </a:rPr>
                <a:t>réalisée en 1986</a:t>
              </a:r>
            </a:p>
          </p:txBody>
        </p:sp>
        <p:grpSp>
          <p:nvGrpSpPr>
            <p:cNvPr id="12" name="Groupe 11"/>
            <p:cNvGrpSpPr/>
            <p:nvPr/>
          </p:nvGrpSpPr>
          <p:grpSpPr>
            <a:xfrm>
              <a:off x="611560" y="2548069"/>
              <a:ext cx="2238799" cy="3693652"/>
              <a:chOff x="1901153" y="2636912"/>
              <a:chExt cx="2238799" cy="369365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907704" y="2636912"/>
                <a:ext cx="2160240" cy="523842"/>
              </a:xfrm>
              <a:prstGeom prst="rect">
                <a:avLst/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1907704" y="3160754"/>
                <a:ext cx="2153689" cy="1060334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1901153" y="4221088"/>
                <a:ext cx="2160240" cy="1440160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ZoneTexte 5"/>
              <p:cNvSpPr txBox="1"/>
              <p:nvPr/>
            </p:nvSpPr>
            <p:spPr>
              <a:xfrm>
                <a:off x="1907704" y="2682953"/>
                <a:ext cx="22322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solidFill>
                      <a:srgbClr val="FFFF00"/>
                    </a:solidFill>
                  </a:rPr>
                  <a:t>6 BBSG 0/10</a:t>
                </a:r>
                <a:endParaRPr lang="fr-FR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7" name="ZoneTexte 6"/>
              <p:cNvSpPr txBox="1"/>
              <p:nvPr/>
            </p:nvSpPr>
            <p:spPr>
              <a:xfrm>
                <a:off x="1940148" y="3460088"/>
                <a:ext cx="20162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20 GC 0/20</a:t>
                </a:r>
                <a:endParaRPr lang="fr-FR" dirty="0"/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1973161" y="4710334"/>
                <a:ext cx="20162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/>
                  <a:t>25 GC 0/20</a:t>
                </a:r>
                <a:endParaRPr lang="fr-FR" dirty="0"/>
              </a:p>
            </p:txBody>
          </p:sp>
          <p:sp>
            <p:nvSpPr>
              <p:cNvPr id="8" name="ZoneTexte 7"/>
              <p:cNvSpPr txBox="1"/>
              <p:nvPr/>
            </p:nvSpPr>
            <p:spPr>
              <a:xfrm>
                <a:off x="2477217" y="5868899"/>
                <a:ext cx="10081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 smtClean="0"/>
                  <a:t>PF2</a:t>
                </a:r>
                <a:endParaRPr lang="fr-FR" dirty="0"/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618110" y="2308523"/>
              <a:ext cx="2153689" cy="21892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Accolade fermante 16"/>
            <p:cNvSpPr/>
            <p:nvPr/>
          </p:nvSpPr>
          <p:spPr>
            <a:xfrm>
              <a:off x="2987824" y="2548069"/>
              <a:ext cx="360040" cy="3024336"/>
            </a:xfrm>
            <a:prstGeom prst="rightBrac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3775720" y="2187153"/>
              <a:ext cx="1944216" cy="461665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ES en 1995</a:t>
              </a:r>
              <a:endParaRPr lang="fr-FR" dirty="0"/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2987824" y="2417985"/>
              <a:ext cx="648072" cy="0"/>
            </a:xfrm>
            <a:prstGeom prst="straightConnector1">
              <a:avLst/>
            </a:prstGeom>
            <a:ln w="57150"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650555" y="2070503"/>
              <a:ext cx="1080119" cy="23802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730674" y="2308523"/>
              <a:ext cx="1041125" cy="74725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31738" y="1058863"/>
            <a:ext cx="3110259" cy="120032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En 2015</a:t>
            </a:r>
          </a:p>
          <a:p>
            <a:r>
              <a:rPr lang="fr-FR" dirty="0"/>
              <a:t>ES</a:t>
            </a:r>
            <a:r>
              <a:rPr lang="fr-FR" dirty="0" smtClean="0"/>
              <a:t> </a:t>
            </a:r>
          </a:p>
          <a:p>
            <a:r>
              <a:rPr lang="fr-FR" dirty="0" smtClean="0"/>
              <a:t>PR 17+800 à 21+340</a:t>
            </a:r>
            <a:endParaRPr lang="fr-FR" dirty="0"/>
          </a:p>
        </p:txBody>
      </p:sp>
      <p:sp>
        <p:nvSpPr>
          <p:cNvPr id="27" name="ZoneTexte 26"/>
          <p:cNvSpPr txBox="1"/>
          <p:nvPr/>
        </p:nvSpPr>
        <p:spPr>
          <a:xfrm>
            <a:off x="3479428" y="542044"/>
            <a:ext cx="3740223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En 2015 </a:t>
            </a:r>
          </a:p>
          <a:p>
            <a:r>
              <a:rPr lang="fr-FR" dirty="0" smtClean="0"/>
              <a:t>PR 21+340 à 23+340</a:t>
            </a:r>
          </a:p>
          <a:p>
            <a:r>
              <a:rPr lang="fr-FR" dirty="0" smtClean="0"/>
              <a:t>4 BBM</a:t>
            </a:r>
          </a:p>
          <a:p>
            <a:r>
              <a:rPr lang="fr-FR" dirty="0" smtClean="0"/>
              <a:t>2,5 BBTM</a:t>
            </a:r>
          </a:p>
          <a:p>
            <a:r>
              <a:rPr lang="fr-FR" dirty="0"/>
              <a:t>6 Fraisage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5652120" y="5377975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i="1" dirty="0" smtClean="0">
                <a:solidFill>
                  <a:srgbClr val="FF0000"/>
                </a:solidFill>
                <a:latin typeface="+mn-lt"/>
              </a:rPr>
              <a:t>36 ans</a:t>
            </a:r>
            <a:endParaRPr lang="fr-FR" sz="40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79512" y="144283"/>
            <a:ext cx="5472608" cy="304698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3200" i="1" dirty="0" smtClean="0">
                <a:latin typeface="+mn-lt"/>
              </a:rPr>
              <a:t>Remarque</a:t>
            </a:r>
            <a:r>
              <a:rPr lang="fr-FR" sz="3200" dirty="0" smtClean="0">
                <a:latin typeface="+mn-lt"/>
              </a:rPr>
              <a:t> :</a:t>
            </a:r>
          </a:p>
          <a:p>
            <a:r>
              <a:rPr lang="fr-FR" sz="3200" dirty="0" smtClean="0">
                <a:latin typeface="+mn-lt"/>
              </a:rPr>
              <a:t>Cette structure est proche de celle proposée dans le catalogue des structures de 1977 (T2 – PF2) calculée pour une durée de </a:t>
            </a:r>
            <a:r>
              <a:rPr lang="fr-FR" sz="3200" b="1" dirty="0" smtClean="0">
                <a:latin typeface="+mn-lt"/>
              </a:rPr>
              <a:t>20 ans</a:t>
            </a:r>
          </a:p>
        </p:txBody>
      </p:sp>
      <p:pic>
        <p:nvPicPr>
          <p:cNvPr id="1026" name="Picture 2" descr="E:\Capture d’écran 2022-05-18 à 19.33.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583" y="2577387"/>
            <a:ext cx="3214793" cy="165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Connecteur droit avec flèche 18"/>
          <p:cNvCxnSpPr/>
          <p:nvPr/>
        </p:nvCxnSpPr>
        <p:spPr>
          <a:xfrm>
            <a:off x="3479428" y="3119762"/>
            <a:ext cx="2172692" cy="2489046"/>
          </a:xfrm>
          <a:prstGeom prst="straightConnector1">
            <a:avLst/>
          </a:prstGeom>
          <a:ln w="762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7441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e 13"/>
          <p:cNvGrpSpPr/>
          <p:nvPr/>
        </p:nvGrpSpPr>
        <p:grpSpPr>
          <a:xfrm>
            <a:off x="352425" y="0"/>
            <a:ext cx="7459935" cy="6597353"/>
            <a:chOff x="352425" y="0"/>
            <a:chExt cx="7459935" cy="6597353"/>
          </a:xfrm>
        </p:grpSpPr>
        <p:pic>
          <p:nvPicPr>
            <p:cNvPr id="7170" name="Picture 2" descr="E:\SI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0"/>
              <a:ext cx="3312368" cy="6597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1"/>
              <a:ext cx="2650560" cy="6597352"/>
            </a:xfrm>
            <a:prstGeom prst="rect">
              <a:avLst/>
            </a:prstGeom>
          </p:spPr>
        </p:pic>
        <p:pic>
          <p:nvPicPr>
            <p:cNvPr id="7171" name="Picture 3" descr="E:\Capture d’écran 2022-05-17 à 17.02.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1"/>
              <a:ext cx="792088" cy="6597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E:\Capture d’écran 2022-05-17 à 17.01.34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425" y="1"/>
              <a:ext cx="1555279" cy="6597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ZoneTexte 2"/>
            <p:cNvSpPr txBox="1"/>
            <p:nvPr/>
          </p:nvSpPr>
          <p:spPr>
            <a:xfrm>
              <a:off x="3665032" y="2276872"/>
              <a:ext cx="8349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ES</a:t>
              </a:r>
              <a:endParaRPr lang="fr-FR" b="1" dirty="0"/>
            </a:p>
          </p:txBody>
        </p:sp>
        <p:cxnSp>
          <p:nvCxnSpPr>
            <p:cNvPr id="5" name="Connecteur droit avec flèche 4"/>
            <p:cNvCxnSpPr/>
            <p:nvPr/>
          </p:nvCxnSpPr>
          <p:spPr>
            <a:xfrm flipH="1">
              <a:off x="2303748" y="2507704"/>
              <a:ext cx="1361284" cy="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avec flèche 6"/>
            <p:cNvCxnSpPr/>
            <p:nvPr/>
          </p:nvCxnSpPr>
          <p:spPr>
            <a:xfrm>
              <a:off x="4355976" y="2507704"/>
              <a:ext cx="1152128" cy="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ZoneTexte 7"/>
            <p:cNvSpPr txBox="1"/>
            <p:nvPr/>
          </p:nvSpPr>
          <p:spPr>
            <a:xfrm>
              <a:off x="6300192" y="2298953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BB</a:t>
              </a:r>
              <a:endParaRPr lang="fr-FR" b="1" dirty="0"/>
            </a:p>
          </p:txBody>
        </p:sp>
        <p:cxnSp>
          <p:nvCxnSpPr>
            <p:cNvPr id="10" name="Connecteur droit avec flèche 9"/>
            <p:cNvCxnSpPr/>
            <p:nvPr/>
          </p:nvCxnSpPr>
          <p:spPr>
            <a:xfrm>
              <a:off x="6876256" y="2529785"/>
              <a:ext cx="576064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avec flèche 11"/>
            <p:cNvCxnSpPr>
              <a:stCxn id="8" idx="1"/>
            </p:cNvCxnSpPr>
            <p:nvPr/>
          </p:nvCxnSpPr>
          <p:spPr>
            <a:xfrm flipH="1" flipV="1">
              <a:off x="5508104" y="2507704"/>
              <a:ext cx="792088" cy="2208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ZoneTexte 3"/>
          <p:cNvSpPr txBox="1"/>
          <p:nvPr/>
        </p:nvSpPr>
        <p:spPr>
          <a:xfrm>
            <a:off x="1943708" y="-58598"/>
            <a:ext cx="511256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Rappel S.I. condensé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1611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94254"/>
            <a:ext cx="8460432" cy="221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131840" y="40466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Déflexions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683569" y="1484784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+mn-lt"/>
              </a:rPr>
              <a:t>R</a:t>
            </a:r>
            <a:r>
              <a:rPr lang="fr-FR" sz="2800" dirty="0" smtClean="0">
                <a:latin typeface="+mn-lt"/>
              </a:rPr>
              <a:t>éalisées en Juillet 2021 (température ~ 30°C)</a:t>
            </a:r>
          </a:p>
          <a:p>
            <a:r>
              <a:rPr lang="fr-FR" sz="2800" dirty="0" smtClean="0">
                <a:latin typeface="+mn-lt"/>
                <a:sym typeface="Symbol"/>
              </a:rPr>
              <a:t> </a:t>
            </a:r>
            <a:r>
              <a:rPr lang="fr-FR" sz="2800" dirty="0" smtClean="0">
                <a:latin typeface="+mn-lt"/>
              </a:rPr>
              <a:t>Favorable à un bon engrènement au niveau des fissures transversales</a:t>
            </a:r>
            <a:endParaRPr lang="fr-FR" sz="2800" dirty="0">
              <a:latin typeface="+mn-lt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123728" y="328498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Extrait des mesures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05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94254"/>
            <a:ext cx="8460432" cy="221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131840" y="40466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Déflexions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683569" y="1484784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+mn-lt"/>
              </a:rPr>
              <a:t>La comparaison avec les mesures de 2011 montre quelques évolutions au niveau des « pics » (fissures transversales) </a:t>
            </a:r>
            <a:endParaRPr lang="fr-FR" sz="2800" dirty="0">
              <a:latin typeface="+mn-lt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123728" y="328498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Extrait des mesures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938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02960" y="1556792"/>
            <a:ext cx="76328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i="1" dirty="0" smtClean="0">
                <a:solidFill>
                  <a:srgbClr val="0070C0"/>
                </a:solidFill>
                <a:latin typeface="+mn-lt"/>
              </a:rPr>
              <a:t>Plan de l’exposé</a:t>
            </a:r>
          </a:p>
          <a:p>
            <a:endParaRPr lang="fr-FR" sz="3600" b="1" i="1" dirty="0" smtClean="0">
              <a:solidFill>
                <a:srgbClr val="0070C0"/>
              </a:solidFill>
              <a:latin typeface="+mn-lt"/>
            </a:endParaRP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Présentation de la section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Investigations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Détermination des entretiens par ERASMUS</a:t>
            </a:r>
          </a:p>
          <a:p>
            <a:endParaRPr lang="fr-FR" sz="3600" b="1" i="1" dirty="0" smtClean="0">
              <a:solidFill>
                <a:srgbClr val="0070C0"/>
              </a:solidFill>
              <a:latin typeface="+mn-lt"/>
            </a:endParaRPr>
          </a:p>
          <a:p>
            <a:endParaRPr lang="fr-FR" sz="3600" b="1" i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0161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e 18"/>
          <p:cNvGrpSpPr/>
          <p:nvPr/>
        </p:nvGrpSpPr>
        <p:grpSpPr>
          <a:xfrm>
            <a:off x="352425" y="0"/>
            <a:ext cx="8035999" cy="6741368"/>
            <a:chOff x="352425" y="0"/>
            <a:chExt cx="8035999" cy="6741368"/>
          </a:xfrm>
        </p:grpSpPr>
        <p:pic>
          <p:nvPicPr>
            <p:cNvPr id="7170" name="Picture 2" descr="E:\SI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0"/>
              <a:ext cx="3312368" cy="6597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1"/>
              <a:ext cx="2650560" cy="6597352"/>
            </a:xfrm>
            <a:prstGeom prst="rect">
              <a:avLst/>
            </a:prstGeom>
          </p:spPr>
        </p:pic>
        <p:pic>
          <p:nvPicPr>
            <p:cNvPr id="7171" name="Picture 3" descr="E:\Capture d’écran 2022-05-17 à 17.02.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1"/>
              <a:ext cx="792088" cy="6597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E:\Capture d’écran 2022-05-17 à 17.01.34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425" y="1"/>
              <a:ext cx="1555279" cy="6597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ZoneTexte 2"/>
            <p:cNvSpPr txBox="1"/>
            <p:nvPr/>
          </p:nvSpPr>
          <p:spPr>
            <a:xfrm>
              <a:off x="3347864" y="2276872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ES 2015</a:t>
              </a:r>
              <a:endParaRPr lang="fr-FR" b="1" dirty="0"/>
            </a:p>
          </p:txBody>
        </p:sp>
        <p:cxnSp>
          <p:nvCxnSpPr>
            <p:cNvPr id="5" name="Connecteur droit avec flèche 4"/>
            <p:cNvCxnSpPr/>
            <p:nvPr/>
          </p:nvCxnSpPr>
          <p:spPr>
            <a:xfrm flipH="1">
              <a:off x="2303748" y="2507704"/>
              <a:ext cx="1044116" cy="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avec flèche 6"/>
            <p:cNvCxnSpPr/>
            <p:nvPr/>
          </p:nvCxnSpPr>
          <p:spPr>
            <a:xfrm flipV="1">
              <a:off x="4716016" y="2507704"/>
              <a:ext cx="792088" cy="11041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ZoneTexte 7"/>
            <p:cNvSpPr txBox="1"/>
            <p:nvPr/>
          </p:nvSpPr>
          <p:spPr>
            <a:xfrm>
              <a:off x="5904148" y="2298953"/>
              <a:ext cx="16201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BB 2015</a:t>
              </a:r>
              <a:endParaRPr lang="fr-FR" b="1" dirty="0"/>
            </a:p>
          </p:txBody>
        </p:sp>
        <p:cxnSp>
          <p:nvCxnSpPr>
            <p:cNvPr id="10" name="Connecteur droit avec flèche 9"/>
            <p:cNvCxnSpPr/>
            <p:nvPr/>
          </p:nvCxnSpPr>
          <p:spPr>
            <a:xfrm flipV="1">
              <a:off x="7308304" y="2529785"/>
              <a:ext cx="144016" cy="1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avec flèche 11"/>
            <p:cNvCxnSpPr>
              <a:stCxn id="8" idx="1"/>
            </p:cNvCxnSpPr>
            <p:nvPr/>
          </p:nvCxnSpPr>
          <p:spPr>
            <a:xfrm flipH="1" flipV="1">
              <a:off x="5508104" y="2507704"/>
              <a:ext cx="396044" cy="2208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/>
            <p:cNvSpPr/>
            <p:nvPr/>
          </p:nvSpPr>
          <p:spPr>
            <a:xfrm>
              <a:off x="2303748" y="4870106"/>
              <a:ext cx="3276364" cy="1871262"/>
            </a:xfrm>
            <a:prstGeom prst="rect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2537774" y="4870106"/>
              <a:ext cx="28083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~ 12 FT </a:t>
              </a:r>
              <a:r>
                <a:rPr lang="fr-FR" b="1" baseline="-25000" dirty="0" smtClean="0"/>
                <a:t>G</a:t>
              </a:r>
              <a:r>
                <a:rPr lang="fr-FR" b="1" dirty="0" smtClean="0"/>
                <a:t> /100 m</a:t>
              </a:r>
              <a:endParaRPr lang="fr-FR" b="1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6126" y="4870106"/>
              <a:ext cx="1818202" cy="1871262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5580112" y="4882730"/>
              <a:ext cx="28083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~ 1 FT </a:t>
              </a:r>
              <a:r>
                <a:rPr lang="fr-FR" b="1" baseline="-25000" dirty="0" smtClean="0"/>
                <a:t>G</a:t>
              </a:r>
              <a:r>
                <a:rPr lang="fr-FR" b="1" dirty="0" smtClean="0"/>
                <a:t> /100 m</a:t>
              </a:r>
              <a:endParaRPr lang="fr-FR" b="1" dirty="0"/>
            </a:p>
          </p:txBody>
        </p:sp>
      </p:grpSp>
      <p:sp>
        <p:nvSpPr>
          <p:cNvPr id="20" name="ZoneTexte 19"/>
          <p:cNvSpPr txBox="1"/>
          <p:nvPr/>
        </p:nvSpPr>
        <p:spPr>
          <a:xfrm>
            <a:off x="3131840" y="404664"/>
            <a:ext cx="331236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Dégradations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9428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70" y="239713"/>
            <a:ext cx="372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4" name="Picture 2" descr="E:\C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60" y="1183963"/>
            <a:ext cx="1381397" cy="468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C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892" y="1183962"/>
            <a:ext cx="1483207" cy="506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E:\C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774" y="1183963"/>
            <a:ext cx="1550697" cy="580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C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211" y="1225494"/>
            <a:ext cx="1527928" cy="522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204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70" y="239713"/>
            <a:ext cx="372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4" name="Picture 2" descr="E:\C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60" y="1183963"/>
            <a:ext cx="1381397" cy="468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E:\Capture d’écran 2022-05-16 à 12.19.2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1481138"/>
            <a:ext cx="542925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2499969" y="5301208"/>
            <a:ext cx="58164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Proche de FT dédoublée avec laitance</a:t>
            </a:r>
          </a:p>
          <a:p>
            <a:r>
              <a:rPr lang="fr-FR" dirty="0" smtClean="0">
                <a:sym typeface="Symbol"/>
              </a:rPr>
              <a:t> CR décollée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520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8449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239713"/>
            <a:ext cx="6151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Essais de Résistance à la traction indirecte sur les carottes en GC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 descr="E:\Capture d’écran 2022-05-18 à 19.12.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33" y="2852936"/>
            <a:ext cx="5229225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827932" y="2398544"/>
            <a:ext cx="1303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Rit </a:t>
            </a:r>
            <a:r>
              <a:rPr lang="fr-FR" dirty="0" err="1" smtClean="0"/>
              <a:t>MPa</a:t>
            </a:r>
            <a:endParaRPr lang="fr-FR" dirty="0"/>
          </a:p>
        </p:txBody>
      </p:sp>
      <p:cxnSp>
        <p:nvCxnSpPr>
          <p:cNvPr id="5" name="Connecteur droit 4"/>
          <p:cNvCxnSpPr/>
          <p:nvPr/>
        </p:nvCxnSpPr>
        <p:spPr>
          <a:xfrm>
            <a:off x="1618941" y="3938056"/>
            <a:ext cx="5647208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146050" y="3717032"/>
            <a:ext cx="1443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Moy</a:t>
            </a:r>
            <a:r>
              <a:rPr lang="fr-FR" dirty="0" smtClean="0"/>
              <a:t> : 2,3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94041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8449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239713"/>
            <a:ext cx="6151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Essais de Résistance à la traction indirecte sur les carottes en GC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 descr="E:\Capture d’écran 2022-05-18 à 19.12.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33" y="2852936"/>
            <a:ext cx="5229225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827932" y="2398544"/>
            <a:ext cx="1303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Rit </a:t>
            </a:r>
            <a:r>
              <a:rPr lang="fr-FR" dirty="0" err="1" smtClean="0"/>
              <a:t>MPa</a:t>
            </a:r>
            <a:endParaRPr lang="fr-FR" dirty="0"/>
          </a:p>
        </p:txBody>
      </p:sp>
      <p:cxnSp>
        <p:nvCxnSpPr>
          <p:cNvPr id="5" name="Connecteur droit 4"/>
          <p:cNvCxnSpPr/>
          <p:nvPr/>
        </p:nvCxnSpPr>
        <p:spPr>
          <a:xfrm>
            <a:off x="1618941" y="3938056"/>
            <a:ext cx="5647208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146050" y="3717032"/>
            <a:ext cx="1443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Moy</a:t>
            </a:r>
            <a:r>
              <a:rPr lang="fr-FR" dirty="0" smtClean="0"/>
              <a:t> : 2,3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347864" y="4941168"/>
            <a:ext cx="34563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n-lt"/>
              </a:rPr>
              <a:t>Très bonne performance de la GC</a:t>
            </a:r>
            <a:endParaRPr lang="fr-FR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8759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70" y="239713"/>
            <a:ext cx="372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Synthèse 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611560" y="1412776"/>
            <a:ext cx="78823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La structure en GC de 36 ans présente un bon comportement structurel</a:t>
            </a:r>
          </a:p>
          <a:p>
            <a:r>
              <a:rPr lang="fr-FR" sz="3200" dirty="0" smtClean="0">
                <a:latin typeface="+mn-lt"/>
              </a:rPr>
              <a:t>Dans </a:t>
            </a:r>
            <a:r>
              <a:rPr lang="fr-FR" sz="3200" dirty="0">
                <a:latin typeface="+mn-lt"/>
              </a:rPr>
              <a:t>la </a:t>
            </a:r>
            <a:r>
              <a:rPr lang="fr-FR" sz="3200" dirty="0" smtClean="0">
                <a:latin typeface="+mn-lt"/>
              </a:rPr>
              <a:t>zone avec </a:t>
            </a:r>
            <a:r>
              <a:rPr lang="fr-FR" sz="3200" dirty="0">
                <a:latin typeface="+mn-lt"/>
              </a:rPr>
              <a:t>ES l</a:t>
            </a:r>
            <a:r>
              <a:rPr lang="fr-FR" sz="3200" dirty="0" smtClean="0">
                <a:latin typeface="+mn-lt"/>
              </a:rPr>
              <a:t>e nombre de FT</a:t>
            </a:r>
            <a:r>
              <a:rPr lang="fr-FR" sz="3200" baseline="-25000" dirty="0" smtClean="0">
                <a:latin typeface="+mn-lt"/>
              </a:rPr>
              <a:t>G , </a:t>
            </a:r>
            <a:r>
              <a:rPr lang="fr-FR" sz="3200" dirty="0" smtClean="0">
                <a:latin typeface="+mn-lt"/>
              </a:rPr>
              <a:t>voisin de 12 par 100 m, est élevé</a:t>
            </a:r>
          </a:p>
          <a:p>
            <a:r>
              <a:rPr lang="fr-FR" sz="3200" dirty="0">
                <a:latin typeface="+mn-lt"/>
              </a:rPr>
              <a:t>Dans la zone </a:t>
            </a:r>
            <a:r>
              <a:rPr lang="fr-FR" sz="3200" dirty="0" smtClean="0">
                <a:latin typeface="+mn-lt"/>
              </a:rPr>
              <a:t>entretenue avec BB </a:t>
            </a:r>
            <a:r>
              <a:rPr lang="fr-FR" sz="3200" dirty="0">
                <a:latin typeface="+mn-lt"/>
              </a:rPr>
              <a:t>le nombre de </a:t>
            </a:r>
            <a:r>
              <a:rPr lang="fr-FR" sz="3200" dirty="0" smtClean="0">
                <a:latin typeface="+mn-lt"/>
              </a:rPr>
              <a:t>FT</a:t>
            </a:r>
            <a:r>
              <a:rPr lang="fr-FR" sz="3200" baseline="-25000" dirty="0" smtClean="0">
                <a:latin typeface="+mn-lt"/>
              </a:rPr>
              <a:t>G  </a:t>
            </a:r>
            <a:r>
              <a:rPr lang="fr-FR" sz="3200" dirty="0">
                <a:latin typeface="+mn-lt"/>
              </a:rPr>
              <a:t>e</a:t>
            </a:r>
            <a:r>
              <a:rPr lang="fr-FR" sz="3200" dirty="0" smtClean="0">
                <a:latin typeface="+mn-lt"/>
              </a:rPr>
              <a:t>st voisin </a:t>
            </a:r>
            <a:r>
              <a:rPr lang="fr-FR" sz="3200" dirty="0">
                <a:latin typeface="+mn-lt"/>
              </a:rPr>
              <a:t>de </a:t>
            </a:r>
            <a:r>
              <a:rPr lang="fr-FR" sz="3200" dirty="0" smtClean="0">
                <a:latin typeface="+mn-lt"/>
              </a:rPr>
              <a:t>1 </a:t>
            </a:r>
            <a:r>
              <a:rPr lang="fr-FR" sz="3200" dirty="0">
                <a:latin typeface="+mn-lt"/>
              </a:rPr>
              <a:t>par 100 m </a:t>
            </a:r>
            <a:r>
              <a:rPr lang="fr-FR" sz="3200" dirty="0" smtClean="0">
                <a:latin typeface="+mn-lt"/>
              </a:rPr>
              <a:t>après 6 ans</a:t>
            </a:r>
            <a:endParaRPr lang="fr-FR" sz="3200" dirty="0">
              <a:latin typeface="+mn-lt"/>
            </a:endParaRPr>
          </a:p>
          <a:p>
            <a:r>
              <a:rPr lang="fr-FR" sz="3200" dirty="0" smtClean="0">
                <a:latin typeface="+mn-lt"/>
              </a:rPr>
              <a:t> 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36212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420228" y="1266753"/>
            <a:ext cx="3503700" cy="2776311"/>
            <a:chOff x="146049" y="1068634"/>
            <a:chExt cx="5029119" cy="351450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49" y="1068634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2660608" y="4162970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077733" y="4043064"/>
            <a:ext cx="5406009" cy="2902569"/>
            <a:chOff x="251519" y="1545425"/>
            <a:chExt cx="7912437" cy="4187831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1545425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2766079" y="4581127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88840"/>
              <a:ext cx="6412502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1187624" y="3875576"/>
              <a:ext cx="5836438" cy="14111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2557463"/>
              <a:ext cx="6976332" cy="3175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e 9"/>
          <p:cNvGrpSpPr/>
          <p:nvPr/>
        </p:nvGrpSpPr>
        <p:grpSpPr>
          <a:xfrm>
            <a:off x="261971" y="4281558"/>
            <a:ext cx="3820214" cy="2330151"/>
            <a:chOff x="251519" y="1545425"/>
            <a:chExt cx="6772543" cy="374125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1545425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2766079" y="4581127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88840"/>
              <a:ext cx="6412502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1187624" y="3875576"/>
              <a:ext cx="5836438" cy="14111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4644008" y="1063486"/>
            <a:ext cx="35283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latin typeface="+mn-lt"/>
              </a:rPr>
              <a:t>Même données générales que précédemment pour la </a:t>
            </a:r>
            <a:r>
              <a:rPr lang="fr-FR" sz="3600" b="1" dirty="0" smtClean="0">
                <a:latin typeface="+mn-lt"/>
              </a:rPr>
              <a:t>future </a:t>
            </a:r>
            <a:r>
              <a:rPr lang="fr-FR" sz="3600" b="1" dirty="0" smtClean="0">
                <a:latin typeface="+mn-lt"/>
              </a:rPr>
              <a:t>voie lente</a:t>
            </a:r>
            <a:endParaRPr lang="fr-FR" sz="3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17500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8863"/>
            <a:ext cx="7162006" cy="37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1128"/>
            <a:ext cx="7162006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759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058863"/>
            <a:ext cx="6206398" cy="328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4365872"/>
            <a:ext cx="620639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4353730"/>
            <a:ext cx="2589931" cy="50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981" y="5172937"/>
            <a:ext cx="620639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90" y="4939520"/>
            <a:ext cx="2436246" cy="1009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0" y="1484784"/>
            <a:ext cx="26162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Solutions rechargement</a:t>
            </a:r>
            <a:endParaRPr lang="fr-FR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38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058863"/>
            <a:ext cx="6206398" cy="328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5316184"/>
            <a:ext cx="2242569" cy="117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28" y="5616727"/>
            <a:ext cx="6223331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437112"/>
            <a:ext cx="6189959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4145417"/>
            <a:ext cx="2237806" cy="112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0" y="1484784"/>
            <a:ext cx="2616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Solutions décaissement</a:t>
            </a:r>
          </a:p>
          <a:p>
            <a:r>
              <a:rPr lang="fr-FR" sz="3200" b="1" dirty="0" smtClean="0">
                <a:latin typeface="+mn-lt"/>
              </a:rPr>
              <a:t>Seuil : 0</a:t>
            </a:r>
            <a:endParaRPr lang="fr-FR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9496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2" y="1196752"/>
            <a:ext cx="8417909" cy="5203798"/>
          </a:xfrm>
          <a:prstGeom prst="rect">
            <a:avLst/>
          </a:prstGeom>
        </p:spPr>
      </p:pic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0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Présentation de la route à doubler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23528" y="1484784"/>
            <a:ext cx="59766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solidFill>
                  <a:srgbClr val="FFFF00"/>
                </a:solidFill>
                <a:latin typeface="+mn-lt"/>
              </a:rPr>
              <a:t>Longueur : 7,3 km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solidFill>
                  <a:srgbClr val="FFFF00"/>
                </a:solidFill>
                <a:latin typeface="+mn-lt"/>
              </a:rPr>
              <a:t>Largeur : 7,60 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solidFill>
                  <a:srgbClr val="FFFF00"/>
                </a:solidFill>
                <a:latin typeface="+mn-lt"/>
              </a:rPr>
              <a:t>Trafic : 635 PL/J/voie en 2016 (T1+)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solidFill>
                  <a:srgbClr val="FFFF00"/>
                </a:solidFill>
                <a:latin typeface="+mn-lt"/>
              </a:rPr>
              <a:t>2 Structures 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2800" b="1" dirty="0" smtClean="0">
                <a:solidFill>
                  <a:srgbClr val="FFFF00"/>
                </a:solidFill>
                <a:latin typeface="+mn-lt"/>
              </a:rPr>
              <a:t>Bitumineuse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2800" b="1" dirty="0">
                <a:solidFill>
                  <a:srgbClr val="FFFF00"/>
                </a:solidFill>
                <a:latin typeface="+mn-lt"/>
              </a:rPr>
              <a:t>e</a:t>
            </a:r>
            <a:r>
              <a:rPr lang="fr-FR" sz="2800" b="1" dirty="0" smtClean="0">
                <a:solidFill>
                  <a:srgbClr val="FFFF00"/>
                </a:solidFill>
                <a:latin typeface="+mn-lt"/>
              </a:rPr>
              <a:t>t à ATLH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fr-FR" sz="2800" dirty="0" smtClean="0">
              <a:latin typeface="+mn-lt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2017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420228" y="1266753"/>
            <a:ext cx="3503700" cy="2776311"/>
            <a:chOff x="146049" y="1068634"/>
            <a:chExt cx="5029119" cy="351450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49" y="1068634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2660608" y="4162970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077733" y="4043064"/>
            <a:ext cx="5406009" cy="2902569"/>
            <a:chOff x="251519" y="1545425"/>
            <a:chExt cx="7912437" cy="4187831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1545425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2766079" y="4581127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88840"/>
              <a:ext cx="6412502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1187624" y="3875576"/>
              <a:ext cx="5836438" cy="14111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2557463"/>
              <a:ext cx="6976332" cy="3175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e 9"/>
          <p:cNvGrpSpPr/>
          <p:nvPr/>
        </p:nvGrpSpPr>
        <p:grpSpPr>
          <a:xfrm>
            <a:off x="261971" y="4281558"/>
            <a:ext cx="3820214" cy="2330151"/>
            <a:chOff x="251519" y="1545425"/>
            <a:chExt cx="6772543" cy="374125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19" y="1545425"/>
              <a:ext cx="5029119" cy="3514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2766079" y="4581127"/>
              <a:ext cx="2514560" cy="41815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88840"/>
              <a:ext cx="6412502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1187624" y="3875576"/>
              <a:ext cx="5836438" cy="141110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4499992" y="1666445"/>
            <a:ext cx="3983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latin typeface="+mn-lt"/>
              </a:rPr>
              <a:t>Traitement de la </a:t>
            </a:r>
            <a:r>
              <a:rPr lang="fr-FR" sz="3600" b="1" dirty="0" smtClean="0">
                <a:latin typeface="+mn-lt"/>
              </a:rPr>
              <a:t>future </a:t>
            </a:r>
            <a:r>
              <a:rPr lang="fr-FR" sz="3600" b="1" dirty="0" smtClean="0">
                <a:latin typeface="+mn-lt"/>
              </a:rPr>
              <a:t>voie rapide</a:t>
            </a:r>
            <a:endParaRPr lang="fr-FR" sz="3600" b="1" dirty="0"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566" y="4465077"/>
            <a:ext cx="5235327" cy="11003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631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63888" y="5605352"/>
            <a:ext cx="1728192" cy="562934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-8331" y="1748850"/>
            <a:ext cx="8832148" cy="3856502"/>
            <a:chOff x="146050" y="1058863"/>
            <a:chExt cx="8832148" cy="385650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1058863"/>
              <a:ext cx="6206398" cy="328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50" y="4353730"/>
              <a:ext cx="2589931" cy="50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4867" y="4343865"/>
              <a:ext cx="6223331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ZoneTexte 5"/>
          <p:cNvSpPr txBox="1"/>
          <p:nvPr/>
        </p:nvSpPr>
        <p:spPr>
          <a:xfrm>
            <a:off x="3131840" y="947599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Future </a:t>
            </a:r>
            <a:r>
              <a:rPr lang="fr-FR" sz="3200" b="1" dirty="0" smtClean="0">
                <a:latin typeface="+mn-lt"/>
              </a:rPr>
              <a:t>voie rapide</a:t>
            </a:r>
            <a:endParaRPr lang="fr-FR" sz="3200" b="1" dirty="0"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50" y="5663461"/>
            <a:ext cx="620639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2" y="5605352"/>
            <a:ext cx="2548026" cy="7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380" y="3573016"/>
            <a:ext cx="2490629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cteur droit avec flèche 8"/>
          <p:cNvCxnSpPr>
            <a:stCxn id="5124" idx="2"/>
          </p:cNvCxnSpPr>
          <p:nvPr/>
        </p:nvCxnSpPr>
        <p:spPr>
          <a:xfrm flipH="1">
            <a:off x="4449694" y="4581128"/>
            <a:ext cx="1" cy="102422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à coins arrondis 9"/>
          <p:cNvSpPr/>
          <p:nvPr/>
        </p:nvSpPr>
        <p:spPr>
          <a:xfrm>
            <a:off x="3563888" y="2780928"/>
            <a:ext cx="64807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/>
          <p:cNvCxnSpPr/>
          <p:nvPr/>
        </p:nvCxnSpPr>
        <p:spPr>
          <a:xfrm flipH="1" flipV="1">
            <a:off x="2123728" y="2492896"/>
            <a:ext cx="1440160" cy="39604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39552" y="174885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+mn-lt"/>
              </a:rPr>
              <a:t>3 cm GC désagrégée</a:t>
            </a:r>
            <a:endParaRPr lang="fr-F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59255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63888" y="5605352"/>
            <a:ext cx="1728192" cy="562934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-8331" y="1748850"/>
            <a:ext cx="8832148" cy="3856502"/>
            <a:chOff x="146050" y="1058863"/>
            <a:chExt cx="8832148" cy="385650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1058863"/>
              <a:ext cx="6206398" cy="328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50" y="4353730"/>
              <a:ext cx="2589931" cy="50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4867" y="4343865"/>
              <a:ext cx="6223331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ZoneTexte 5"/>
          <p:cNvSpPr txBox="1"/>
          <p:nvPr/>
        </p:nvSpPr>
        <p:spPr>
          <a:xfrm>
            <a:off x="3131840" y="947599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Future </a:t>
            </a:r>
            <a:r>
              <a:rPr lang="fr-FR" sz="3200" b="1" dirty="0" smtClean="0">
                <a:latin typeface="+mn-lt"/>
              </a:rPr>
              <a:t>voie rapide</a:t>
            </a:r>
            <a:endParaRPr lang="fr-FR" sz="3200" b="1" dirty="0"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50" y="5663461"/>
            <a:ext cx="620639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2" y="5605352"/>
            <a:ext cx="2548026" cy="7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380" y="3573016"/>
            <a:ext cx="2490629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cteur droit avec flèche 8"/>
          <p:cNvCxnSpPr>
            <a:stCxn id="5124" idx="2"/>
          </p:cNvCxnSpPr>
          <p:nvPr/>
        </p:nvCxnSpPr>
        <p:spPr>
          <a:xfrm flipH="1">
            <a:off x="4449694" y="4581128"/>
            <a:ext cx="1" cy="102422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à coins arrondis 9"/>
          <p:cNvSpPr/>
          <p:nvPr/>
        </p:nvSpPr>
        <p:spPr>
          <a:xfrm>
            <a:off x="3563888" y="2780928"/>
            <a:ext cx="64807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/>
          <p:cNvCxnSpPr/>
          <p:nvPr/>
        </p:nvCxnSpPr>
        <p:spPr>
          <a:xfrm flipH="1" flipV="1">
            <a:off x="2123728" y="2492896"/>
            <a:ext cx="1440160" cy="39604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39552" y="174885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+mn-lt"/>
              </a:rPr>
              <a:t>3 cm GC désagrégée</a:t>
            </a:r>
            <a:endParaRPr lang="fr-FR" dirty="0">
              <a:latin typeface="+mn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5436096" y="2780928"/>
            <a:ext cx="339605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  <a:latin typeface="+mn-lt"/>
              </a:rPr>
              <a:t>Solution qui respecte la contrainte de fraisage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rgbClr val="FF0000"/>
                </a:solidFill>
                <a:latin typeface="+mn-lt"/>
              </a:rPr>
              <a:t>6 </a:t>
            </a:r>
            <a:r>
              <a:rPr lang="fr-FR" b="1" dirty="0" err="1" smtClean="0">
                <a:solidFill>
                  <a:srgbClr val="FF0000"/>
                </a:solidFill>
                <a:latin typeface="+mn-lt"/>
              </a:rPr>
              <a:t>bbsg</a:t>
            </a:r>
            <a:endParaRPr lang="fr-FR" b="1" dirty="0" smtClean="0">
              <a:solidFill>
                <a:srgbClr val="FF0000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 dirty="0" smtClean="0">
                <a:solidFill>
                  <a:srgbClr val="FF0000"/>
                </a:solidFill>
                <a:latin typeface="+mn-lt"/>
              </a:rPr>
              <a:t>11 fraisage</a:t>
            </a:r>
            <a:endParaRPr lang="fr-FR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7593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403648" y="1484784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Compatibilité des solutions entre les deux voies lente et rapide</a:t>
            </a:r>
          </a:p>
        </p:txBody>
      </p:sp>
      <p:grpSp>
        <p:nvGrpSpPr>
          <p:cNvPr id="14" name="Groupe 13"/>
          <p:cNvGrpSpPr/>
          <p:nvPr/>
        </p:nvGrpSpPr>
        <p:grpSpPr>
          <a:xfrm>
            <a:off x="1882305" y="3629615"/>
            <a:ext cx="5544616" cy="2456518"/>
            <a:chOff x="1907704" y="3974848"/>
            <a:chExt cx="5544616" cy="2456518"/>
          </a:xfrm>
        </p:grpSpPr>
        <p:grpSp>
          <p:nvGrpSpPr>
            <p:cNvPr id="10" name="Groupe 9"/>
            <p:cNvGrpSpPr/>
            <p:nvPr/>
          </p:nvGrpSpPr>
          <p:grpSpPr>
            <a:xfrm>
              <a:off x="1907704" y="3983094"/>
              <a:ext cx="5544616" cy="2448272"/>
              <a:chOff x="1907704" y="3983094"/>
              <a:chExt cx="5544616" cy="2448272"/>
            </a:xfrm>
          </p:grpSpPr>
          <p:grpSp>
            <p:nvGrpSpPr>
              <p:cNvPr id="8" name="Groupe 7"/>
              <p:cNvGrpSpPr/>
              <p:nvPr/>
            </p:nvGrpSpPr>
            <p:grpSpPr>
              <a:xfrm>
                <a:off x="1907704" y="3983094"/>
                <a:ext cx="5544616" cy="2448272"/>
                <a:chOff x="1907704" y="3212976"/>
                <a:chExt cx="5544616" cy="2448272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1907704" y="4005064"/>
                  <a:ext cx="5544616" cy="108012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6" name="Connecteur droit 5"/>
                <p:cNvCxnSpPr/>
                <p:nvPr/>
              </p:nvCxnSpPr>
              <p:spPr>
                <a:xfrm>
                  <a:off x="4680012" y="3212976"/>
                  <a:ext cx="0" cy="2448272"/>
                </a:xfrm>
                <a:prstGeom prst="line">
                  <a:avLst/>
                </a:prstGeom>
                <a:ln w="57150"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ZoneTexte 6"/>
                <p:cNvSpPr txBox="1"/>
                <p:nvPr/>
              </p:nvSpPr>
              <p:spPr>
                <a:xfrm>
                  <a:off x="3383868" y="4336992"/>
                  <a:ext cx="25922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 smtClean="0">
                      <a:latin typeface="+mn-lt"/>
                    </a:rPr>
                    <a:t>Structure actuelle</a:t>
                  </a:r>
                  <a:endParaRPr lang="fr-FR" dirty="0">
                    <a:latin typeface="+mn-lt"/>
                  </a:endParaRPr>
                </a:p>
              </p:txBody>
            </p:sp>
          </p:grpSp>
          <p:sp>
            <p:nvSpPr>
              <p:cNvPr id="9" name="ZoneTexte 8"/>
              <p:cNvSpPr txBox="1"/>
              <p:nvPr/>
            </p:nvSpPr>
            <p:spPr>
              <a:xfrm>
                <a:off x="5616116" y="5855301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VL</a:t>
                </a:r>
                <a:endParaRPr lang="fr-FR" dirty="0">
                  <a:latin typeface="+mn-lt"/>
                </a:endParaRPr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3176228" y="5855302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VR</a:t>
                </a:r>
                <a:endParaRPr lang="fr-FR" dirty="0">
                  <a:latin typeface="+mn-lt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1907704" y="4437112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680012" y="3974848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80012" y="4312918"/>
              <a:ext cx="2772308" cy="4622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8 BBSG 0/14</a:t>
              </a:r>
              <a:endParaRPr lang="fr-FR" dirty="0"/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146050" y="2780928"/>
            <a:ext cx="4209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Solutions rechargement</a:t>
            </a:r>
            <a:endParaRPr lang="fr-FR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8619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403648" y="1484784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Compatibilité des solutions entre les deux voies lente et rapide</a:t>
            </a:r>
          </a:p>
        </p:txBody>
      </p:sp>
      <p:grpSp>
        <p:nvGrpSpPr>
          <p:cNvPr id="14" name="Groupe 13"/>
          <p:cNvGrpSpPr/>
          <p:nvPr/>
        </p:nvGrpSpPr>
        <p:grpSpPr>
          <a:xfrm>
            <a:off x="1868536" y="3637861"/>
            <a:ext cx="5544616" cy="2448272"/>
            <a:chOff x="1907704" y="3983094"/>
            <a:chExt cx="5544616" cy="2448272"/>
          </a:xfrm>
        </p:grpSpPr>
        <p:grpSp>
          <p:nvGrpSpPr>
            <p:cNvPr id="10" name="Groupe 9"/>
            <p:cNvGrpSpPr/>
            <p:nvPr/>
          </p:nvGrpSpPr>
          <p:grpSpPr>
            <a:xfrm>
              <a:off x="1907704" y="3983094"/>
              <a:ext cx="5544616" cy="2448272"/>
              <a:chOff x="1907704" y="3983094"/>
              <a:chExt cx="5544616" cy="2448272"/>
            </a:xfrm>
          </p:grpSpPr>
          <p:grpSp>
            <p:nvGrpSpPr>
              <p:cNvPr id="8" name="Groupe 7"/>
              <p:cNvGrpSpPr/>
              <p:nvPr/>
            </p:nvGrpSpPr>
            <p:grpSpPr>
              <a:xfrm>
                <a:off x="1907704" y="3983094"/>
                <a:ext cx="5544616" cy="2448272"/>
                <a:chOff x="1907704" y="3212976"/>
                <a:chExt cx="5544616" cy="2448272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1907704" y="4005064"/>
                  <a:ext cx="5544616" cy="108012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6" name="Connecteur droit 5"/>
                <p:cNvCxnSpPr/>
                <p:nvPr/>
              </p:nvCxnSpPr>
              <p:spPr>
                <a:xfrm>
                  <a:off x="4680012" y="3212976"/>
                  <a:ext cx="0" cy="2448272"/>
                </a:xfrm>
                <a:prstGeom prst="line">
                  <a:avLst/>
                </a:prstGeom>
                <a:ln w="57150"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ZoneTexte 6"/>
                <p:cNvSpPr txBox="1"/>
                <p:nvPr/>
              </p:nvSpPr>
              <p:spPr>
                <a:xfrm>
                  <a:off x="3383868" y="4336992"/>
                  <a:ext cx="25922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 smtClean="0">
                      <a:latin typeface="+mn-lt"/>
                    </a:rPr>
                    <a:t>Structure actuelle</a:t>
                  </a:r>
                  <a:endParaRPr lang="fr-FR" dirty="0">
                    <a:latin typeface="+mn-lt"/>
                  </a:endParaRPr>
                </a:p>
              </p:txBody>
            </p:sp>
          </p:grpSp>
          <p:sp>
            <p:nvSpPr>
              <p:cNvPr id="9" name="ZoneTexte 8"/>
              <p:cNvSpPr txBox="1"/>
              <p:nvPr/>
            </p:nvSpPr>
            <p:spPr>
              <a:xfrm>
                <a:off x="5616116" y="5855301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VL</a:t>
                </a:r>
                <a:endParaRPr lang="fr-FR" dirty="0">
                  <a:latin typeface="+mn-lt"/>
                </a:endParaRPr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3176228" y="5855302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VR</a:t>
                </a:r>
                <a:endParaRPr lang="fr-FR" dirty="0">
                  <a:latin typeface="+mn-lt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1907704" y="4437112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676033" y="4657710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80012" y="4976098"/>
              <a:ext cx="2772308" cy="4622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6</a:t>
              </a:r>
              <a:r>
                <a:rPr lang="fr-FR" dirty="0" smtClean="0"/>
                <a:t> BBSG 0/14</a:t>
              </a:r>
              <a:endParaRPr lang="fr-FR" dirty="0"/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5076463" y="5100727"/>
            <a:ext cx="1901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Fraisage 11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46164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416347" y="1101213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Compatibilité des solutions entre les deux voies lente et rapide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1881737" y="2907526"/>
            <a:ext cx="5544616" cy="2448272"/>
            <a:chOff x="1907704" y="3983094"/>
            <a:chExt cx="5544616" cy="2448272"/>
          </a:xfrm>
        </p:grpSpPr>
        <p:grpSp>
          <p:nvGrpSpPr>
            <p:cNvPr id="8" name="Groupe 7"/>
            <p:cNvGrpSpPr/>
            <p:nvPr/>
          </p:nvGrpSpPr>
          <p:grpSpPr>
            <a:xfrm>
              <a:off x="1907704" y="3983094"/>
              <a:ext cx="5544616" cy="2448272"/>
              <a:chOff x="1907704" y="3212976"/>
              <a:chExt cx="5544616" cy="2448272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907704" y="4005064"/>
                <a:ext cx="5544616" cy="10801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6" name="Connecteur droit 5"/>
              <p:cNvCxnSpPr/>
              <p:nvPr/>
            </p:nvCxnSpPr>
            <p:spPr>
              <a:xfrm>
                <a:off x="4680012" y="3212976"/>
                <a:ext cx="0" cy="2448272"/>
              </a:xfrm>
              <a:prstGeom prst="line">
                <a:avLst/>
              </a:prstGeom>
              <a:ln w="57150"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ZoneTexte 6"/>
              <p:cNvSpPr txBox="1"/>
              <p:nvPr/>
            </p:nvSpPr>
            <p:spPr>
              <a:xfrm>
                <a:off x="3383868" y="4336992"/>
                <a:ext cx="25922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Structure actuelle</a:t>
                </a:r>
                <a:endParaRPr lang="fr-FR" dirty="0">
                  <a:latin typeface="+mn-lt"/>
                </a:endParaRPr>
              </a:p>
            </p:txBody>
          </p:sp>
        </p:grpSp>
        <p:sp>
          <p:nvSpPr>
            <p:cNvPr id="9" name="ZoneTexte 8"/>
            <p:cNvSpPr txBox="1"/>
            <p:nvPr/>
          </p:nvSpPr>
          <p:spPr>
            <a:xfrm>
              <a:off x="5616116" y="5855301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latin typeface="+mn-lt"/>
                </a:rPr>
                <a:t>VL</a:t>
              </a:r>
              <a:endParaRPr lang="fr-FR" dirty="0">
                <a:latin typeface="+mn-lt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3176228" y="585530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latin typeface="+mn-lt"/>
                </a:rPr>
                <a:t>VR</a:t>
              </a:r>
              <a:endParaRPr lang="fr-FR" dirty="0">
                <a:latin typeface="+mn-lt"/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1895004" y="3934107"/>
            <a:ext cx="5570015" cy="800334"/>
            <a:chOff x="1882305" y="4738877"/>
            <a:chExt cx="5570015" cy="800334"/>
          </a:xfrm>
        </p:grpSpPr>
        <p:sp>
          <p:nvSpPr>
            <p:cNvPr id="11" name="Rectangle 10"/>
            <p:cNvSpPr/>
            <p:nvPr/>
          </p:nvSpPr>
          <p:spPr>
            <a:xfrm>
              <a:off x="1882305" y="4752060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680012" y="4738877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80012" y="5076947"/>
              <a:ext cx="2772308" cy="4622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8 BBSG 0/14</a:t>
              </a:r>
              <a:endParaRPr lang="fr-FR" dirty="0"/>
            </a:p>
          </p:txBody>
        </p:sp>
      </p:grpSp>
      <p:cxnSp>
        <p:nvCxnSpPr>
          <p:cNvPr id="15" name="Connecteur droit 14"/>
          <p:cNvCxnSpPr>
            <a:stCxn id="4" idx="1"/>
          </p:cNvCxnSpPr>
          <p:nvPr/>
        </p:nvCxnSpPr>
        <p:spPr>
          <a:xfrm flipH="1">
            <a:off x="610992" y="4239674"/>
            <a:ext cx="127074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763392" y="2907526"/>
            <a:ext cx="2746909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Fraisage à -11 cm</a:t>
            </a:r>
            <a:endParaRPr lang="fr-FR" dirty="0"/>
          </a:p>
        </p:txBody>
      </p:sp>
      <p:sp>
        <p:nvSpPr>
          <p:cNvPr id="18" name="Flèche vers le bas 17"/>
          <p:cNvSpPr/>
          <p:nvPr/>
        </p:nvSpPr>
        <p:spPr>
          <a:xfrm>
            <a:off x="1043608" y="3403490"/>
            <a:ext cx="176039" cy="883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4339219" y="5805264"/>
            <a:ext cx="3942019" cy="83099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La solution en VL est-elle structurellement vérifiée ?</a:t>
            </a:r>
            <a:endParaRPr lang="fr-FR" dirty="0"/>
          </a:p>
        </p:txBody>
      </p:sp>
      <p:cxnSp>
        <p:nvCxnSpPr>
          <p:cNvPr id="23" name="Connecteur droit 22"/>
          <p:cNvCxnSpPr/>
          <p:nvPr/>
        </p:nvCxnSpPr>
        <p:spPr>
          <a:xfrm>
            <a:off x="7426353" y="4779733"/>
            <a:ext cx="746047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>
            <a:off x="5433613" y="2941825"/>
            <a:ext cx="2746909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Fraisage à -19 cm</a:t>
            </a:r>
            <a:endParaRPr lang="fr-FR" dirty="0"/>
          </a:p>
        </p:txBody>
      </p:sp>
      <p:sp>
        <p:nvSpPr>
          <p:cNvPr id="28" name="Flèche vers le bas 27"/>
          <p:cNvSpPr/>
          <p:nvPr/>
        </p:nvSpPr>
        <p:spPr>
          <a:xfrm>
            <a:off x="7779342" y="3403490"/>
            <a:ext cx="176039" cy="13218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3753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1413042" y="2797674"/>
            <a:ext cx="6375220" cy="2913812"/>
            <a:chOff x="1403648" y="1340768"/>
            <a:chExt cx="6375220" cy="291381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1340768"/>
              <a:ext cx="6375220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2852936"/>
              <a:ext cx="6375220" cy="140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ZoneTexte 3"/>
          <p:cNvSpPr txBox="1"/>
          <p:nvPr/>
        </p:nvSpPr>
        <p:spPr>
          <a:xfrm>
            <a:off x="1413042" y="1700808"/>
            <a:ext cx="6255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Avec les données de la voie lente</a:t>
            </a:r>
            <a:endParaRPr lang="fr-FR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5704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47" y="1058863"/>
            <a:ext cx="6206398" cy="328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66913"/>
            <a:ext cx="6223331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0" y="1484784"/>
            <a:ext cx="2616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+mn-lt"/>
              </a:rPr>
              <a:t>Solutions décaissement</a:t>
            </a:r>
          </a:p>
          <a:p>
            <a:r>
              <a:rPr lang="fr-FR" sz="3200" b="1" dirty="0" smtClean="0">
                <a:latin typeface="+mn-lt"/>
              </a:rPr>
              <a:t>Seuil : -5 cm</a:t>
            </a:r>
            <a:endParaRPr lang="fr-FR" sz="3200" b="1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4343865"/>
            <a:ext cx="192405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17232"/>
            <a:ext cx="650172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755576" y="565166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atin typeface="+mn-lt"/>
              </a:rPr>
              <a:t>Durée de calcul</a:t>
            </a:r>
            <a:endParaRPr lang="fr-FR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85710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416347" y="1101213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Compatibilité des solutions entre les deux voies lente et rapide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1881737" y="2907526"/>
            <a:ext cx="5544616" cy="2448272"/>
            <a:chOff x="1907704" y="3983094"/>
            <a:chExt cx="5544616" cy="2448272"/>
          </a:xfrm>
        </p:grpSpPr>
        <p:grpSp>
          <p:nvGrpSpPr>
            <p:cNvPr id="8" name="Groupe 7"/>
            <p:cNvGrpSpPr/>
            <p:nvPr/>
          </p:nvGrpSpPr>
          <p:grpSpPr>
            <a:xfrm>
              <a:off x="1907704" y="3983094"/>
              <a:ext cx="5544616" cy="2448272"/>
              <a:chOff x="1907704" y="3212976"/>
              <a:chExt cx="5544616" cy="2448272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907704" y="4005064"/>
                <a:ext cx="5544616" cy="10801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6" name="Connecteur droit 5"/>
              <p:cNvCxnSpPr/>
              <p:nvPr/>
            </p:nvCxnSpPr>
            <p:spPr>
              <a:xfrm>
                <a:off x="4680012" y="3212976"/>
                <a:ext cx="0" cy="2448272"/>
              </a:xfrm>
              <a:prstGeom prst="line">
                <a:avLst/>
              </a:prstGeom>
              <a:ln w="57150"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ZoneTexte 6"/>
              <p:cNvSpPr txBox="1"/>
              <p:nvPr/>
            </p:nvSpPr>
            <p:spPr>
              <a:xfrm>
                <a:off x="3383868" y="4336992"/>
                <a:ext cx="25922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Structure actuelle</a:t>
                </a:r>
                <a:endParaRPr lang="fr-FR" dirty="0">
                  <a:latin typeface="+mn-lt"/>
                </a:endParaRPr>
              </a:p>
            </p:txBody>
          </p:sp>
        </p:grpSp>
        <p:sp>
          <p:nvSpPr>
            <p:cNvPr id="9" name="ZoneTexte 8"/>
            <p:cNvSpPr txBox="1"/>
            <p:nvPr/>
          </p:nvSpPr>
          <p:spPr>
            <a:xfrm>
              <a:off x="5616116" y="5855301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latin typeface="+mn-lt"/>
                </a:rPr>
                <a:t>VL</a:t>
              </a:r>
              <a:endParaRPr lang="fr-FR" dirty="0">
                <a:latin typeface="+mn-lt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3176228" y="585530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latin typeface="+mn-lt"/>
                </a:rPr>
                <a:t>VR</a:t>
              </a:r>
              <a:endParaRPr lang="fr-FR" dirty="0">
                <a:latin typeface="+mn-lt"/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1895004" y="3934107"/>
            <a:ext cx="5570015" cy="800334"/>
            <a:chOff x="1882305" y="4738877"/>
            <a:chExt cx="5570015" cy="800334"/>
          </a:xfrm>
        </p:grpSpPr>
        <p:sp>
          <p:nvSpPr>
            <p:cNvPr id="11" name="Rectangle 10"/>
            <p:cNvSpPr/>
            <p:nvPr/>
          </p:nvSpPr>
          <p:spPr>
            <a:xfrm>
              <a:off x="1882305" y="4752060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680012" y="4738877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80012" y="5076947"/>
              <a:ext cx="2772308" cy="4622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8 BBSG 0/14</a:t>
              </a:r>
              <a:endParaRPr lang="fr-FR" dirty="0"/>
            </a:p>
          </p:txBody>
        </p:sp>
      </p:grpSp>
      <p:cxnSp>
        <p:nvCxnSpPr>
          <p:cNvPr id="15" name="Connecteur droit 14"/>
          <p:cNvCxnSpPr>
            <a:stCxn id="4" idx="1"/>
          </p:cNvCxnSpPr>
          <p:nvPr/>
        </p:nvCxnSpPr>
        <p:spPr>
          <a:xfrm flipH="1">
            <a:off x="610992" y="4239674"/>
            <a:ext cx="127074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763392" y="2907526"/>
            <a:ext cx="2746909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Fraisage à -11 cm</a:t>
            </a:r>
            <a:endParaRPr lang="fr-FR" dirty="0"/>
          </a:p>
        </p:txBody>
      </p:sp>
      <p:sp>
        <p:nvSpPr>
          <p:cNvPr id="18" name="Flèche vers le bas 17"/>
          <p:cNvSpPr/>
          <p:nvPr/>
        </p:nvSpPr>
        <p:spPr>
          <a:xfrm>
            <a:off x="1043608" y="3403490"/>
            <a:ext cx="176039" cy="883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1701717" y="5517232"/>
            <a:ext cx="5904656" cy="107721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FF0000"/>
                </a:solidFill>
                <a:latin typeface="+mn-lt"/>
              </a:rPr>
              <a:t>Cette solution est structurellement vérifiée</a:t>
            </a:r>
            <a:endParaRPr lang="fr-FR" sz="3200" b="1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23" name="Connecteur droit 22"/>
          <p:cNvCxnSpPr/>
          <p:nvPr/>
        </p:nvCxnSpPr>
        <p:spPr>
          <a:xfrm>
            <a:off x="7426353" y="4779733"/>
            <a:ext cx="746047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>
            <a:off x="5433613" y="2941825"/>
            <a:ext cx="2746909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Fraisage à -19 cm</a:t>
            </a:r>
            <a:endParaRPr lang="fr-FR" dirty="0"/>
          </a:p>
        </p:txBody>
      </p:sp>
      <p:sp>
        <p:nvSpPr>
          <p:cNvPr id="28" name="Flèche vers le bas 27"/>
          <p:cNvSpPr/>
          <p:nvPr/>
        </p:nvSpPr>
        <p:spPr>
          <a:xfrm>
            <a:off x="7779342" y="3403490"/>
            <a:ext cx="176039" cy="13218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097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115616" y="1772816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Vis-à-vis de la remontée des fissures transversales que choisir entre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3200" dirty="0">
                <a:latin typeface="+mn-lt"/>
              </a:rPr>
              <a:t>r</a:t>
            </a:r>
            <a:r>
              <a:rPr lang="fr-FR" sz="3200" dirty="0" smtClean="0">
                <a:latin typeface="+mn-lt"/>
              </a:rPr>
              <a:t>echargement,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ou décaissement jusqu’au niveau de la grave hydraulique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8462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Investigations réalisées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491880" y="4447713"/>
            <a:ext cx="1342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1043608" y="1772816"/>
            <a:ext cx="69127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Mesures de déflexion au déflectographe 03 dans les deux sens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Relevés de dégradation type M2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Uni transversal et longitudinal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 9 Carottages </a:t>
            </a:r>
            <a:r>
              <a:rPr lang="fr-FR" sz="3200" dirty="0" smtClean="0">
                <a:latin typeface="+mn-lt"/>
                <a:sym typeface="Symbol"/>
              </a:rPr>
              <a:t></a:t>
            </a:r>
            <a:r>
              <a:rPr lang="fr-FR" sz="3200" dirty="0" smtClean="0">
                <a:latin typeface="+mn-lt"/>
              </a:rPr>
              <a:t> 150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Mesures de Résistance en traction indirecte sur les MTLH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1339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624" y="2636912"/>
            <a:ext cx="2994634" cy="174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644598" y="1060120"/>
            <a:ext cx="39436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latin typeface="+mn-lt"/>
              </a:rPr>
              <a:t>Généralement au niveau des FT ramifiées </a:t>
            </a:r>
            <a:endParaRPr lang="fr-FR" sz="2800" b="1" dirty="0">
              <a:latin typeface="+mn-lt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982458" y="3212976"/>
            <a:ext cx="2261950" cy="3108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+mn-lt"/>
              </a:rPr>
              <a:t>Décollement</a:t>
            </a:r>
          </a:p>
          <a:p>
            <a:r>
              <a:rPr lang="fr-FR" sz="2800" dirty="0" smtClean="0">
                <a:latin typeface="+mn-lt"/>
              </a:rPr>
              <a:t>Zone faible</a:t>
            </a:r>
          </a:p>
          <a:p>
            <a:r>
              <a:rPr lang="fr-FR" sz="2800" dirty="0" smtClean="0">
                <a:latin typeface="+mn-lt"/>
              </a:rPr>
              <a:t>Favorable à l’attrition de la GH et la présence d’eau</a:t>
            </a:r>
            <a:endParaRPr lang="fr-FR" sz="2800" dirty="0">
              <a:latin typeface="+mn-lt"/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4449321" y="3063491"/>
            <a:ext cx="1563023" cy="446856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2034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624" y="2636912"/>
            <a:ext cx="2994634" cy="174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384447" y="1016580"/>
            <a:ext cx="47357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latin typeface="+mn-lt"/>
              </a:rPr>
              <a:t>Généralement au niveau des FT ramifiées </a:t>
            </a:r>
            <a:endParaRPr lang="fr-FR" sz="2800" b="1" dirty="0">
              <a:latin typeface="+mn-lt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982458" y="3212976"/>
            <a:ext cx="2261950" cy="31085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Décollement</a:t>
            </a:r>
          </a:p>
          <a:p>
            <a:r>
              <a:rPr lang="fr-FR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Zone faible</a:t>
            </a:r>
          </a:p>
          <a:p>
            <a:r>
              <a:rPr lang="fr-FR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Favorable à l’attrition de la GH </a:t>
            </a: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et la présence </a:t>
            </a:r>
            <a:r>
              <a:rPr lang="fr-FR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d’eau</a:t>
            </a:r>
            <a:endParaRPr lang="fr-FR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4449321" y="3063491"/>
            <a:ext cx="1563023" cy="446856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644598" y="2132856"/>
            <a:ext cx="2863505" cy="5040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rme libre 6"/>
          <p:cNvSpPr/>
          <p:nvPr/>
        </p:nvSpPr>
        <p:spPr>
          <a:xfrm>
            <a:off x="4597758" y="2215166"/>
            <a:ext cx="154546" cy="437882"/>
          </a:xfrm>
          <a:custGeom>
            <a:avLst/>
            <a:gdLst>
              <a:gd name="connsiteX0" fmla="*/ 0 w 154546"/>
              <a:gd name="connsiteY0" fmla="*/ 437882 h 437882"/>
              <a:gd name="connsiteX1" fmla="*/ 12879 w 154546"/>
              <a:gd name="connsiteY1" fmla="*/ 373488 h 437882"/>
              <a:gd name="connsiteX2" fmla="*/ 51515 w 154546"/>
              <a:gd name="connsiteY2" fmla="*/ 334851 h 437882"/>
              <a:gd name="connsiteX3" fmla="*/ 77273 w 154546"/>
              <a:gd name="connsiteY3" fmla="*/ 296214 h 437882"/>
              <a:gd name="connsiteX4" fmla="*/ 128788 w 154546"/>
              <a:gd name="connsiteY4" fmla="*/ 206062 h 437882"/>
              <a:gd name="connsiteX5" fmla="*/ 141667 w 154546"/>
              <a:gd name="connsiteY5" fmla="*/ 154547 h 437882"/>
              <a:gd name="connsiteX6" fmla="*/ 115910 w 154546"/>
              <a:gd name="connsiteY6" fmla="*/ 64395 h 437882"/>
              <a:gd name="connsiteX7" fmla="*/ 154546 w 154546"/>
              <a:gd name="connsiteY7" fmla="*/ 0 h 4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546" h="437882">
                <a:moveTo>
                  <a:pt x="0" y="437882"/>
                </a:moveTo>
                <a:cubicBezTo>
                  <a:pt x="4293" y="416417"/>
                  <a:pt x="3090" y="393067"/>
                  <a:pt x="12879" y="373488"/>
                </a:cubicBezTo>
                <a:cubicBezTo>
                  <a:pt x="21024" y="357197"/>
                  <a:pt x="39855" y="348843"/>
                  <a:pt x="51515" y="334851"/>
                </a:cubicBezTo>
                <a:cubicBezTo>
                  <a:pt x="61424" y="322960"/>
                  <a:pt x="70351" y="310058"/>
                  <a:pt x="77273" y="296214"/>
                </a:cubicBezTo>
                <a:cubicBezTo>
                  <a:pt x="126441" y="197878"/>
                  <a:pt x="35360" y="330636"/>
                  <a:pt x="128788" y="206062"/>
                </a:cubicBezTo>
                <a:cubicBezTo>
                  <a:pt x="133081" y="188890"/>
                  <a:pt x="141667" y="172247"/>
                  <a:pt x="141667" y="154547"/>
                </a:cubicBezTo>
                <a:cubicBezTo>
                  <a:pt x="141667" y="138378"/>
                  <a:pt x="121983" y="82614"/>
                  <a:pt x="115910" y="64395"/>
                </a:cubicBezTo>
                <a:cubicBezTo>
                  <a:pt x="132628" y="14239"/>
                  <a:pt x="119189" y="35357"/>
                  <a:pt x="154546" y="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rme libre 7"/>
          <p:cNvSpPr/>
          <p:nvPr/>
        </p:nvSpPr>
        <p:spPr>
          <a:xfrm>
            <a:off x="3938521" y="2199617"/>
            <a:ext cx="156961" cy="466310"/>
          </a:xfrm>
          <a:custGeom>
            <a:avLst/>
            <a:gdLst>
              <a:gd name="connsiteX0" fmla="*/ 156961 w 156961"/>
              <a:gd name="connsiteY0" fmla="*/ 466310 h 466310"/>
              <a:gd name="connsiteX1" fmla="*/ 105445 w 156961"/>
              <a:gd name="connsiteY1" fmla="*/ 401915 h 466310"/>
              <a:gd name="connsiteX2" fmla="*/ 53930 w 156961"/>
              <a:gd name="connsiteY2" fmla="*/ 324642 h 466310"/>
              <a:gd name="connsiteX3" fmla="*/ 15293 w 156961"/>
              <a:gd name="connsiteY3" fmla="*/ 286006 h 466310"/>
              <a:gd name="connsiteX4" fmla="*/ 15293 w 156961"/>
              <a:gd name="connsiteY4" fmla="*/ 131459 h 466310"/>
              <a:gd name="connsiteX5" fmla="*/ 41051 w 156961"/>
              <a:gd name="connsiteY5" fmla="*/ 92822 h 466310"/>
              <a:gd name="connsiteX6" fmla="*/ 28172 w 156961"/>
              <a:gd name="connsiteY6" fmla="*/ 41307 h 46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961" h="466310">
                <a:moveTo>
                  <a:pt x="156961" y="466310"/>
                </a:moveTo>
                <a:cubicBezTo>
                  <a:pt x="139789" y="444845"/>
                  <a:pt x="121613" y="424146"/>
                  <a:pt x="105445" y="401915"/>
                </a:cubicBezTo>
                <a:cubicBezTo>
                  <a:pt x="87237" y="376879"/>
                  <a:pt x="75820" y="346531"/>
                  <a:pt x="53930" y="324642"/>
                </a:cubicBezTo>
                <a:lnTo>
                  <a:pt x="15293" y="286006"/>
                </a:lnTo>
                <a:cubicBezTo>
                  <a:pt x="-1623" y="218342"/>
                  <a:pt x="-8302" y="217973"/>
                  <a:pt x="15293" y="131459"/>
                </a:cubicBezTo>
                <a:cubicBezTo>
                  <a:pt x="19366" y="116526"/>
                  <a:pt x="32465" y="105701"/>
                  <a:pt x="41051" y="92822"/>
                </a:cubicBezTo>
                <a:cubicBezTo>
                  <a:pt x="26351" y="-10080"/>
                  <a:pt x="28172" y="-27686"/>
                  <a:pt x="28172" y="41307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rme libre 8"/>
          <p:cNvSpPr/>
          <p:nvPr/>
        </p:nvSpPr>
        <p:spPr>
          <a:xfrm>
            <a:off x="3503053" y="2331076"/>
            <a:ext cx="128789" cy="309093"/>
          </a:xfrm>
          <a:custGeom>
            <a:avLst/>
            <a:gdLst>
              <a:gd name="connsiteX0" fmla="*/ 128789 w 128789"/>
              <a:gd name="connsiteY0" fmla="*/ 309093 h 309093"/>
              <a:gd name="connsiteX1" fmla="*/ 90152 w 128789"/>
              <a:gd name="connsiteY1" fmla="*/ 231819 h 309093"/>
              <a:gd name="connsiteX2" fmla="*/ 51516 w 128789"/>
              <a:gd name="connsiteY2" fmla="*/ 154546 h 309093"/>
              <a:gd name="connsiteX3" fmla="*/ 12879 w 128789"/>
              <a:gd name="connsiteY3" fmla="*/ 38636 h 309093"/>
              <a:gd name="connsiteX4" fmla="*/ 0 w 128789"/>
              <a:gd name="connsiteY4" fmla="*/ 0 h 30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789" h="309093">
                <a:moveTo>
                  <a:pt x="128789" y="309093"/>
                </a:moveTo>
                <a:cubicBezTo>
                  <a:pt x="115910" y="283335"/>
                  <a:pt x="101848" y="258135"/>
                  <a:pt x="90152" y="231819"/>
                </a:cubicBezTo>
                <a:cubicBezTo>
                  <a:pt x="54604" y="151836"/>
                  <a:pt x="105069" y="234879"/>
                  <a:pt x="51516" y="154546"/>
                </a:cubicBezTo>
                <a:cubicBezTo>
                  <a:pt x="27606" y="11089"/>
                  <a:pt x="58152" y="129181"/>
                  <a:pt x="12879" y="38636"/>
                </a:cubicBezTo>
                <a:cubicBezTo>
                  <a:pt x="6808" y="26494"/>
                  <a:pt x="0" y="0"/>
                  <a:pt x="0" y="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324702" y="4859580"/>
            <a:ext cx="4541844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La propagation des fissures dans le rechargement est favorisée </a:t>
            </a:r>
            <a:r>
              <a:rPr lang="fr-FR" dirty="0" smtClean="0"/>
              <a:t>par les </a:t>
            </a:r>
            <a:r>
              <a:rPr lang="fr-FR" dirty="0" smtClean="0"/>
              <a:t>fissures existantes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2113692"/>
            <a:ext cx="233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+mn-lt"/>
              </a:rPr>
              <a:t>rechargement</a:t>
            </a:r>
            <a:endParaRPr lang="fr-FR" sz="2800" dirty="0">
              <a:latin typeface="+mn-lt"/>
            </a:endParaRPr>
          </a:p>
        </p:txBody>
      </p:sp>
      <p:sp>
        <p:nvSpPr>
          <p:cNvPr id="12" name="Flèche droite 11"/>
          <p:cNvSpPr/>
          <p:nvPr/>
        </p:nvSpPr>
        <p:spPr>
          <a:xfrm>
            <a:off x="2195736" y="2331076"/>
            <a:ext cx="399888" cy="15454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 flipV="1">
            <a:off x="867569" y="2780928"/>
            <a:ext cx="2699878" cy="20786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0327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624" y="2636912"/>
            <a:ext cx="2994634" cy="174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644598" y="1060120"/>
            <a:ext cx="39436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latin typeface="+mn-lt"/>
              </a:rPr>
              <a:t>Généralement au niveau des FT ramifiées </a:t>
            </a:r>
            <a:endParaRPr lang="fr-FR" sz="2800" b="1" dirty="0">
              <a:latin typeface="+mn-lt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982458" y="3212976"/>
            <a:ext cx="2549982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+mn-lt"/>
              </a:rPr>
              <a:t>Suppression du décollement</a:t>
            </a:r>
            <a:endParaRPr lang="fr-FR" sz="28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44598" y="2420888"/>
            <a:ext cx="286350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-20771" y="1772693"/>
            <a:ext cx="226571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décaissement jusqu’au niveau de la grave hydraulique</a:t>
            </a:r>
          </a:p>
        </p:txBody>
      </p:sp>
      <p:sp>
        <p:nvSpPr>
          <p:cNvPr id="8" name="Flèche droite 7"/>
          <p:cNvSpPr/>
          <p:nvPr/>
        </p:nvSpPr>
        <p:spPr>
          <a:xfrm>
            <a:off x="2244939" y="2636912"/>
            <a:ext cx="350685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>
            <a:stCxn id="4" idx="1"/>
          </p:cNvCxnSpPr>
          <p:nvPr/>
        </p:nvCxnSpPr>
        <p:spPr>
          <a:xfrm flipH="1" flipV="1">
            <a:off x="4283968" y="3212976"/>
            <a:ext cx="1698490" cy="47705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2420281" y="4869160"/>
            <a:ext cx="43119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+mn-lt"/>
              </a:rPr>
              <a:t>La nouvelle couche reprend le cycle de la couverture bitumineuse d’une structure en ATLH</a:t>
            </a:r>
            <a:endParaRPr lang="fr-FR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839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589088" y="239713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Conclusions 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sur l’étude </a:t>
            </a:r>
            <a:r>
              <a:rPr lang="fr-FR" sz="3600" b="1" dirty="0">
                <a:solidFill>
                  <a:srgbClr val="0070C0"/>
                </a:solidFill>
                <a:latin typeface="+mj-lt"/>
              </a:rPr>
              <a:t>de la structure en ATLH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83568" y="1772816"/>
            <a:ext cx="74168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L’application d’ERASMUS nous a permis d’élaborer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différentes possibilités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d’entretien 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Rechargements</a:t>
            </a:r>
            <a:endParaRPr lang="fr-FR" sz="3200" dirty="0" smtClean="0">
              <a:solidFill>
                <a:srgbClr val="0070C0"/>
              </a:solidFill>
              <a:latin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Décaissements</a:t>
            </a:r>
          </a:p>
          <a:p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Les contraintes de fraisage pour la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future voie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rapide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nous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conduit à déterminer une solution de sous élévation du niveau actuel</a:t>
            </a:r>
            <a:endParaRPr lang="fr-FR" sz="3200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3651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589088" y="239713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Conclusions 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sur l’étude </a:t>
            </a:r>
            <a:r>
              <a:rPr lang="fr-FR" sz="3600" b="1" dirty="0">
                <a:solidFill>
                  <a:srgbClr val="0070C0"/>
                </a:solidFill>
                <a:latin typeface="+mj-lt"/>
              </a:rPr>
              <a:t>de la structure en ATLH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95536" y="1772816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Eu égard au trafic de la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future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voie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rapide,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une solution de fraisage de celle-ci sur 6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cm,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avec vérification de la tenue de l’enrobé restant au moment de cette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opération, </a:t>
            </a:r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peut-être présentée au M.O.</a:t>
            </a:r>
            <a:endParaRPr lang="fr-FR" sz="3200" dirty="0">
              <a:solidFill>
                <a:srgbClr val="0070C0"/>
              </a:solidFill>
              <a:latin typeface="+mn-lt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1619672" y="4481512"/>
            <a:ext cx="5544616" cy="2448272"/>
            <a:chOff x="1907704" y="3983094"/>
            <a:chExt cx="5544616" cy="2448272"/>
          </a:xfrm>
        </p:grpSpPr>
        <p:grpSp>
          <p:nvGrpSpPr>
            <p:cNvPr id="12" name="Groupe 11"/>
            <p:cNvGrpSpPr/>
            <p:nvPr/>
          </p:nvGrpSpPr>
          <p:grpSpPr>
            <a:xfrm>
              <a:off x="1907704" y="3983094"/>
              <a:ext cx="5544616" cy="2448272"/>
              <a:chOff x="1907704" y="3212976"/>
              <a:chExt cx="5544616" cy="244827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907704" y="4005064"/>
                <a:ext cx="5544616" cy="108012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6" name="Connecteur droit 15"/>
              <p:cNvCxnSpPr/>
              <p:nvPr/>
            </p:nvCxnSpPr>
            <p:spPr>
              <a:xfrm>
                <a:off x="4680012" y="3212976"/>
                <a:ext cx="0" cy="2448272"/>
              </a:xfrm>
              <a:prstGeom prst="line">
                <a:avLst/>
              </a:prstGeom>
              <a:ln w="57150"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ZoneTexte 16"/>
              <p:cNvSpPr txBox="1"/>
              <p:nvPr/>
            </p:nvSpPr>
            <p:spPr>
              <a:xfrm>
                <a:off x="3383868" y="4336992"/>
                <a:ext cx="25922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Structure actuelle</a:t>
                </a:r>
                <a:endParaRPr lang="fr-FR" dirty="0">
                  <a:latin typeface="+mn-lt"/>
                </a:endParaRPr>
              </a:p>
            </p:txBody>
          </p:sp>
        </p:grpSp>
        <p:sp>
          <p:nvSpPr>
            <p:cNvPr id="13" name="ZoneTexte 12"/>
            <p:cNvSpPr txBox="1"/>
            <p:nvPr/>
          </p:nvSpPr>
          <p:spPr>
            <a:xfrm>
              <a:off x="5616116" y="5855301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latin typeface="+mn-lt"/>
                </a:rPr>
                <a:t>VL</a:t>
              </a:r>
              <a:endParaRPr lang="fr-FR" dirty="0">
                <a:latin typeface="+mn-lt"/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3176228" y="585530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latin typeface="+mn-lt"/>
                </a:rPr>
                <a:t>VR</a:t>
              </a:r>
              <a:endParaRPr lang="fr-FR" dirty="0">
                <a:latin typeface="+mn-lt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1619672" y="5156128"/>
            <a:ext cx="2772308" cy="3380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6 BBSG 0/10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4388001" y="5156128"/>
            <a:ext cx="2772308" cy="3380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6 BBSG 0/10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4391980" y="5474516"/>
            <a:ext cx="2772308" cy="46226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6</a:t>
            </a:r>
            <a:r>
              <a:rPr lang="fr-FR" dirty="0" smtClean="0"/>
              <a:t> BBSG 0/14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46050" y="6067193"/>
            <a:ext cx="2049686" cy="45815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Bonne tenue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1619672" y="5605528"/>
            <a:ext cx="1008112" cy="461665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786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589088" y="239713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Conclusions 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sur l’étude </a:t>
            </a:r>
            <a:r>
              <a:rPr lang="fr-FR" sz="3600" b="1" dirty="0">
                <a:solidFill>
                  <a:srgbClr val="0070C0"/>
                </a:solidFill>
                <a:latin typeface="+mj-lt"/>
              </a:rPr>
              <a:t>de la structure en ATLH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83568" y="177281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0070C0"/>
                </a:solidFill>
                <a:latin typeface="+mn-lt"/>
              </a:rPr>
              <a:t>Dans les zones présentant des points faibles au fraisage, celui-ci sera porté à 11cm comme sur la voie lente</a:t>
            </a:r>
            <a:endParaRPr lang="fr-FR" sz="3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46050" y="6067193"/>
            <a:ext cx="233771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Mauvaise tenue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2641631" y="5816552"/>
            <a:ext cx="1008112" cy="461665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e 3"/>
          <p:cNvGrpSpPr/>
          <p:nvPr/>
        </p:nvGrpSpPr>
        <p:grpSpPr>
          <a:xfrm>
            <a:off x="1517123" y="3845405"/>
            <a:ext cx="5544616" cy="2448272"/>
            <a:chOff x="1619672" y="4481512"/>
            <a:chExt cx="5544616" cy="2448272"/>
          </a:xfrm>
        </p:grpSpPr>
        <p:grpSp>
          <p:nvGrpSpPr>
            <p:cNvPr id="8" name="Groupe 7"/>
            <p:cNvGrpSpPr/>
            <p:nvPr/>
          </p:nvGrpSpPr>
          <p:grpSpPr>
            <a:xfrm>
              <a:off x="1619672" y="4481512"/>
              <a:ext cx="5544616" cy="2448272"/>
              <a:chOff x="1907704" y="3983094"/>
              <a:chExt cx="5544616" cy="2448272"/>
            </a:xfrm>
          </p:grpSpPr>
          <p:grpSp>
            <p:nvGrpSpPr>
              <p:cNvPr id="12" name="Groupe 11"/>
              <p:cNvGrpSpPr/>
              <p:nvPr/>
            </p:nvGrpSpPr>
            <p:grpSpPr>
              <a:xfrm>
                <a:off x="1907704" y="3983094"/>
                <a:ext cx="5544616" cy="2448272"/>
                <a:chOff x="1907704" y="3212976"/>
                <a:chExt cx="5544616" cy="2448272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1907704" y="4005064"/>
                  <a:ext cx="5544616" cy="108012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16" name="Connecteur droit 15"/>
                <p:cNvCxnSpPr/>
                <p:nvPr/>
              </p:nvCxnSpPr>
              <p:spPr>
                <a:xfrm>
                  <a:off x="4680012" y="3212976"/>
                  <a:ext cx="0" cy="2448272"/>
                </a:xfrm>
                <a:prstGeom prst="line">
                  <a:avLst/>
                </a:prstGeom>
                <a:ln w="57150"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ZoneTexte 16"/>
                <p:cNvSpPr txBox="1"/>
                <p:nvPr/>
              </p:nvSpPr>
              <p:spPr>
                <a:xfrm>
                  <a:off x="3383868" y="4336992"/>
                  <a:ext cx="259228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 smtClean="0">
                      <a:latin typeface="+mn-lt"/>
                    </a:rPr>
                    <a:t>Structure actuelle</a:t>
                  </a:r>
                  <a:endParaRPr lang="fr-FR" dirty="0">
                    <a:latin typeface="+mn-lt"/>
                  </a:endParaRPr>
                </a:p>
              </p:txBody>
            </p:sp>
          </p:grpSp>
          <p:sp>
            <p:nvSpPr>
              <p:cNvPr id="13" name="ZoneTexte 12"/>
              <p:cNvSpPr txBox="1"/>
              <p:nvPr/>
            </p:nvSpPr>
            <p:spPr>
              <a:xfrm>
                <a:off x="5616116" y="5855301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VL</a:t>
                </a:r>
                <a:endParaRPr lang="fr-FR" dirty="0">
                  <a:latin typeface="+mn-lt"/>
                </a:endParaRPr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3176228" y="5855302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 smtClean="0">
                    <a:latin typeface="+mn-lt"/>
                  </a:rPr>
                  <a:t>VR</a:t>
                </a:r>
                <a:endParaRPr lang="fr-FR" dirty="0">
                  <a:latin typeface="+mn-lt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>
              <a:off x="1619672" y="5156128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88001" y="5156128"/>
              <a:ext cx="2772308" cy="33807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6 BBSG 0/10</a:t>
              </a:r>
              <a:endParaRPr lang="fr-FR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391980" y="5474516"/>
              <a:ext cx="2772308" cy="4622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6</a:t>
              </a:r>
              <a:r>
                <a:rPr lang="fr-FR" dirty="0" smtClean="0"/>
                <a:t> BBSG 0/14</a:t>
              </a:r>
              <a:endParaRPr lang="fr-FR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621863" y="5494198"/>
              <a:ext cx="2772308" cy="46226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6</a:t>
              </a:r>
              <a:r>
                <a:rPr lang="fr-FR" dirty="0" smtClean="0"/>
                <a:t> BBSG 0/14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28377441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002060"/>
                </a:solidFill>
                <a:latin typeface="+mj-lt"/>
              </a:rPr>
              <a:t>Conclusions</a:t>
            </a:r>
            <a:endParaRPr lang="fr-FR" sz="4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51748" y="2204864"/>
            <a:ext cx="76328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Les investigations sur les deux structures et l’application d’ERASMUS ont </a:t>
            </a:r>
            <a:r>
              <a:rPr lang="fr-FR" sz="3200" dirty="0" smtClean="0">
                <a:latin typeface="+mn-lt"/>
              </a:rPr>
              <a:t>permis, </a:t>
            </a:r>
            <a:r>
              <a:rPr lang="fr-FR" sz="3200" dirty="0" smtClean="0">
                <a:latin typeface="+mn-lt"/>
              </a:rPr>
              <a:t>pour des travaux prévus en 2025, d’élaborer </a:t>
            </a:r>
            <a:r>
              <a:rPr lang="fr-FR" sz="3200" dirty="0" smtClean="0">
                <a:latin typeface="+mn-lt"/>
              </a:rPr>
              <a:t>différentes solutions d’entretien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2493679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57</a:t>
            </a:fld>
            <a:endParaRPr lang="fr-FR" dirty="0" smtClean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33" y="0"/>
            <a:ext cx="8583952" cy="6858000"/>
          </a:xfrm>
          <a:prstGeom prst="rect">
            <a:avLst/>
          </a:prstGeom>
        </p:spPr>
      </p:pic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contenu 6"/>
          <p:cNvSpPr txBox="1">
            <a:spLocks/>
          </p:cNvSpPr>
          <p:nvPr/>
        </p:nvSpPr>
        <p:spPr>
          <a:xfrm>
            <a:off x="2302323" y="4734342"/>
            <a:ext cx="6264696" cy="21236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2CB6C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A39D"/>
              </a:buClr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Font typeface="Arial" charset="0"/>
              <a:buNone/>
            </a:pPr>
            <a:r>
              <a:rPr lang="fr-FR" sz="6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Merci de votre attention</a:t>
            </a:r>
            <a:endParaRPr lang="fr-FR" sz="66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762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Cahier des charges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187624" y="1556792"/>
            <a:ext cx="67687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Travaux d’entretien à programmer en 2025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>
                <a:latin typeface="+mn-lt"/>
              </a:rPr>
              <a:t>C</a:t>
            </a:r>
            <a:r>
              <a:rPr lang="fr-FR" sz="3200" dirty="0" smtClean="0">
                <a:latin typeface="+mn-lt"/>
              </a:rPr>
              <a:t>ouche de roulement  : BBTM 0/10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>
                <a:latin typeface="+mn-lt"/>
              </a:rPr>
              <a:t>D</a:t>
            </a:r>
            <a:r>
              <a:rPr lang="fr-FR" sz="3200" dirty="0" smtClean="0">
                <a:latin typeface="+mn-lt"/>
              </a:rPr>
              <a:t>urée de service : 20 ans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Progression du trafic : 2% </a:t>
            </a:r>
            <a:r>
              <a:rPr lang="fr-FR" sz="3200" dirty="0" err="1" smtClean="0">
                <a:latin typeface="+mn-lt"/>
              </a:rPr>
              <a:t>arth</a:t>
            </a:r>
            <a:r>
              <a:rPr lang="fr-FR" sz="3200" dirty="0" smtClean="0">
                <a:latin typeface="+mn-lt"/>
              </a:rPr>
              <a:t>.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7864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Schéma itinéraire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2" name="Picture 2" descr="E:\SI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71" y="1268016"/>
            <a:ext cx="8372840" cy="432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>
            <a:off x="1259632" y="6165304"/>
            <a:ext cx="5328592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2555776" y="5733256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Structure bitumineuse</a:t>
            </a:r>
            <a:endParaRPr lang="fr-FR" dirty="0"/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6588223" y="6165304"/>
            <a:ext cx="1916287" cy="0"/>
          </a:xfrm>
          <a:prstGeom prst="straightConnector1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6668305" y="5749805"/>
            <a:ext cx="1756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Structure ATLH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6937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Schéma itinéraire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2050" name="Picture 2" descr="E:\SI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94" y="1268760"/>
            <a:ext cx="8241630" cy="424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avec flèche 6"/>
          <p:cNvCxnSpPr/>
          <p:nvPr/>
        </p:nvCxnSpPr>
        <p:spPr>
          <a:xfrm>
            <a:off x="1133659" y="6187381"/>
            <a:ext cx="7244878" cy="1"/>
          </a:xfrm>
          <a:prstGeom prst="straightConnector1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4139952" y="5771882"/>
            <a:ext cx="1756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Structure ATLH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5643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Schéma itinéraire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 descr="E:\SI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196752"/>
            <a:ext cx="8242374" cy="437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avec flèche 6"/>
          <p:cNvCxnSpPr/>
          <p:nvPr/>
        </p:nvCxnSpPr>
        <p:spPr>
          <a:xfrm>
            <a:off x="1274503" y="6222647"/>
            <a:ext cx="6321833" cy="0"/>
          </a:xfrm>
          <a:prstGeom prst="straightConnector1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3503724" y="5818803"/>
            <a:ext cx="1863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Structure ATLH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45801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48729</TotalTime>
  <Words>1607</Words>
  <Application>Microsoft Office PowerPoint</Application>
  <PresentationFormat>Affichage à l'écran (4:3)</PresentationFormat>
  <Paragraphs>434</Paragraphs>
  <Slides>57</Slides>
  <Notes>57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57</vt:i4>
      </vt:variant>
    </vt:vector>
  </HeadingPairs>
  <TitlesOfParts>
    <vt:vector size="58" baseType="lpstr">
      <vt:lpstr>Contiguïté</vt:lpstr>
      <vt:lpstr>Réaménagement d’une chaussée avant doublement Détermination des dommages et des entretiens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 P 98-086 Dimensionnement des structures des chaussées Application aux chaussées neuves</dc:title>
  <dc:creator>Rolf</dc:creator>
  <cp:lastModifiedBy>Rolf</cp:lastModifiedBy>
  <cp:revision>959</cp:revision>
  <cp:lastPrinted>2015-11-13T11:29:30Z</cp:lastPrinted>
  <dcterms:created xsi:type="dcterms:W3CDTF">2012-05-14T17:39:39Z</dcterms:created>
  <dcterms:modified xsi:type="dcterms:W3CDTF">2022-05-31T07:58:50Z</dcterms:modified>
</cp:coreProperties>
</file>