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62" r:id="rId1"/>
  </p:sldMasterIdLst>
  <p:notesMasterIdLst>
    <p:notesMasterId r:id="rId52"/>
  </p:notesMasterIdLst>
  <p:handoutMasterIdLst>
    <p:handoutMasterId r:id="rId53"/>
  </p:handoutMasterIdLst>
  <p:sldIdLst>
    <p:sldId id="299" r:id="rId2"/>
    <p:sldId id="257" r:id="rId3"/>
    <p:sldId id="767" r:id="rId4"/>
    <p:sldId id="768" r:id="rId5"/>
    <p:sldId id="704" r:id="rId6"/>
    <p:sldId id="468" r:id="rId7"/>
    <p:sldId id="712" r:id="rId8"/>
    <p:sldId id="715" r:id="rId9"/>
    <p:sldId id="716" r:id="rId10"/>
    <p:sldId id="720" r:id="rId11"/>
    <p:sldId id="721" r:id="rId12"/>
    <p:sldId id="724" r:id="rId13"/>
    <p:sldId id="725" r:id="rId14"/>
    <p:sldId id="726" r:id="rId15"/>
    <p:sldId id="727" r:id="rId16"/>
    <p:sldId id="728" r:id="rId17"/>
    <p:sldId id="741" r:id="rId18"/>
    <p:sldId id="772" r:id="rId19"/>
    <p:sldId id="769" r:id="rId20"/>
    <p:sldId id="771" r:id="rId21"/>
    <p:sldId id="773" r:id="rId22"/>
    <p:sldId id="774" r:id="rId23"/>
    <p:sldId id="559" r:id="rId24"/>
    <p:sldId id="470" r:id="rId25"/>
    <p:sldId id="783" r:id="rId26"/>
    <p:sldId id="776" r:id="rId27"/>
    <p:sldId id="777" r:id="rId28"/>
    <p:sldId id="778" r:id="rId29"/>
    <p:sldId id="779" r:id="rId30"/>
    <p:sldId id="775" r:id="rId31"/>
    <p:sldId id="781" r:id="rId32"/>
    <p:sldId id="780" r:id="rId33"/>
    <p:sldId id="782" r:id="rId34"/>
    <p:sldId id="784" r:id="rId35"/>
    <p:sldId id="785" r:id="rId36"/>
    <p:sldId id="747" r:id="rId37"/>
    <p:sldId id="748" r:id="rId38"/>
    <p:sldId id="786" r:id="rId39"/>
    <p:sldId id="790" r:id="rId40"/>
    <p:sldId id="787" r:id="rId41"/>
    <p:sldId id="788" r:id="rId42"/>
    <p:sldId id="754" r:id="rId43"/>
    <p:sldId id="752" r:id="rId44"/>
    <p:sldId id="755" r:id="rId45"/>
    <p:sldId id="756" r:id="rId46"/>
    <p:sldId id="687" r:id="rId47"/>
    <p:sldId id="757" r:id="rId48"/>
    <p:sldId id="791" r:id="rId49"/>
    <p:sldId id="794" r:id="rId50"/>
    <p:sldId id="792" r:id="rId51"/>
  </p:sldIdLst>
  <p:sldSz cx="9144000" cy="6858000" type="screen4x3"/>
  <p:notesSz cx="6797675" cy="9929813"/>
  <p:defaultTextStyle>
    <a:defPPr>
      <a:defRPr lang="fr-FR"/>
    </a:defPPr>
    <a:lvl1pPr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kumimoji="1" sz="2400" kern="1200">
        <a:solidFill>
          <a:schemeClr val="bg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bg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FFFF81"/>
    <a:srgbClr val="DBD600"/>
    <a:srgbClr val="339933"/>
    <a:srgbClr val="CC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82" autoAdjust="0"/>
    <p:restoredTop sz="92615" autoAdjust="0"/>
  </p:normalViewPr>
  <p:slideViewPr>
    <p:cSldViewPr snapToObjects="1">
      <p:cViewPr>
        <p:scale>
          <a:sx n="86" d="100"/>
          <a:sy n="86" d="100"/>
        </p:scale>
        <p:origin x="-1138" y="-86"/>
      </p:cViewPr>
      <p:guideLst>
        <p:guide orient="horz" pos="3634"/>
        <p:guide pos="4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5" d="100"/>
          <a:sy n="55" d="100"/>
        </p:scale>
        <p:origin x="-3341" y="-82"/>
      </p:cViewPr>
      <p:guideLst>
        <p:guide orient="horz" pos="3128"/>
        <p:guide pos="2141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FA465200-1046-43E6-8EEF-D0AF437BAABF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0026454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52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6661"/>
            <a:ext cx="4984962" cy="4468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3322"/>
            <a:ext cx="2945659" cy="49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12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5E729A60-027E-40F2-BE3B-97986D52E81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1749767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729A60-027E-40F2-BE3B-97986D52E819}" type="slidenum">
              <a:rPr lang="fr-FR" smtClean="0"/>
              <a:pPr>
                <a:defRPr/>
              </a:pPr>
              <a:t>21</a:t>
            </a:fld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0637" y="1085055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fr-FR" dirty="0" smtClean="0"/>
              <a:t>Modifiez le style du titre</a:t>
            </a:r>
            <a:endParaRPr kumimoji="0" lang="en-US" dirty="0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0637" y="2575221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dirty="0" smtClean="0"/>
              <a:t>Modifiez le style des sous-titres du masque</a:t>
            </a:r>
            <a:endParaRPr kumimoji="0" lang="en-US" dirty="0"/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>
          <a:xfrm>
            <a:off x="5714999" y="6305550"/>
            <a:ext cx="3222485" cy="476250"/>
          </a:xfrm>
        </p:spPr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pic>
        <p:nvPicPr>
          <p:cNvPr id="12" name="Image 11" descr="http://www.twssa.com/images/ERA17_Envoi1.png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1790" y="4315732"/>
            <a:ext cx="5759450" cy="145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9" descr="Sans titre 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1184" y="188640"/>
            <a:ext cx="1494662" cy="8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0"/>
            <a:ext cx="6858000" cy="6857999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3227" y="143635"/>
            <a:ext cx="1235632" cy="9001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F31215-B8D0-488E-B465-39B5494216DA}" type="datetimeFigureOut">
              <a:rPr lang="fr-FR" smtClean="0"/>
              <a:pPr/>
              <a:t>30/11/2021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6C8D77-CD4B-400E-B5CE-9E361AD59E5D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088136" y="0"/>
            <a:ext cx="8052754" cy="6857999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47964" y="143635"/>
            <a:ext cx="1450895" cy="9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fr-FR" dirty="0" smtClean="0"/>
              <a:t>Cliquez sur l'icône pour ajouter une image</a:t>
            </a:r>
            <a:endParaRPr kumimoji="0" lang="en-US" dirty="0"/>
          </a:p>
        </p:txBody>
      </p:sp>
      <p:sp>
        <p:nvSpPr>
          <p:cNvPr id="9" name="Organigramme : Processu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Organigramme : Processu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fr-FR" dirty="0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51FC063-5EA9-49AF-AFAF-D68C9E82B23B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3227" y="143635"/>
            <a:ext cx="1235632" cy="9001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63" r:id="rId1"/>
    <p:sldLayoutId id="2147484664" r:id="rId2"/>
    <p:sldLayoutId id="2147484665" r:id="rId3"/>
    <p:sldLayoutId id="2147484666" r:id="rId4"/>
    <p:sldLayoutId id="2147484667" r:id="rId5"/>
    <p:sldLayoutId id="2147484668" r:id="rId6"/>
    <p:sldLayoutId id="2147484669" r:id="rId7"/>
    <p:sldLayoutId id="2147484670" r:id="rId8"/>
    <p:sldLayoutId id="2147484671" r:id="rId9"/>
    <p:sldLayoutId id="2147484672" r:id="rId10"/>
    <p:sldLayoutId id="2147484673" r:id="rId11"/>
  </p:sldLayoutIdLst>
  <p:transition spd="slow">
    <p:wip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430637" y="1085055"/>
            <a:ext cx="7406640" cy="813775"/>
          </a:xfrm>
        </p:spPr>
        <p:txBody>
          <a:bodyPr/>
          <a:lstStyle/>
          <a:p>
            <a:pPr algn="ctr"/>
            <a:r>
              <a:rPr lang="fr-FR" dirty="0" smtClean="0"/>
              <a:t>ERASMUS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30637" y="2575221"/>
            <a:ext cx="7406640" cy="1078804"/>
          </a:xfrm>
        </p:spPr>
        <p:txBody>
          <a:bodyPr>
            <a:normAutofit/>
          </a:bodyPr>
          <a:lstStyle/>
          <a:p>
            <a:r>
              <a:rPr lang="fr-FR" sz="3200" b="1" dirty="0" smtClean="0"/>
              <a:t>Entretien d’une chaussée souple fissurée dans le département du Nord</a:t>
            </a:r>
            <a:endParaRPr lang="fr-FR" sz="3200" b="1" dirty="0"/>
          </a:p>
        </p:txBody>
      </p:sp>
      <p:sp>
        <p:nvSpPr>
          <p:cNvPr id="4" name="Rectangle 3"/>
          <p:cNvSpPr/>
          <p:nvPr/>
        </p:nvSpPr>
        <p:spPr>
          <a:xfrm>
            <a:off x="3176845" y="6174306"/>
            <a:ext cx="5850649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kumimoji="0" lang="fr-FR" b="1" dirty="0" smtClean="0">
                <a:solidFill>
                  <a:schemeClr val="accent4"/>
                </a:solidFill>
                <a:latin typeface="+mj-lt"/>
              </a:rPr>
              <a:t>26ème </a:t>
            </a:r>
            <a:r>
              <a:rPr kumimoji="0" lang="fr-FR" b="1" dirty="0">
                <a:solidFill>
                  <a:schemeClr val="accent4"/>
                </a:solidFill>
                <a:latin typeface="+mj-lt"/>
              </a:rPr>
              <a:t>forum </a:t>
            </a:r>
            <a:r>
              <a:rPr kumimoji="0" lang="fr-FR" b="1" dirty="0" smtClean="0">
                <a:solidFill>
                  <a:schemeClr val="accent4"/>
                </a:solidFill>
                <a:latin typeface="+mj-lt"/>
              </a:rPr>
              <a:t>– 2&amp;3 décembre 2021</a:t>
            </a:r>
          </a:p>
          <a:p>
            <a:pPr algn="r">
              <a:spcBef>
                <a:spcPts val="600"/>
              </a:spcBef>
            </a:pPr>
            <a:endParaRPr kumimoji="0" lang="fr-FR" b="1" dirty="0">
              <a:solidFill>
                <a:schemeClr val="accent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22311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10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829" y="2123856"/>
            <a:ext cx="4138376" cy="3103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6075" y="2123856"/>
            <a:ext cx="4138375" cy="3103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156045"/>
            <a:ext cx="4095455" cy="3071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8994" y="2156046"/>
            <a:ext cx="4095456" cy="3071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575" y="2237692"/>
            <a:ext cx="3986593" cy="2989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7857" y="2237692"/>
            <a:ext cx="3986593" cy="2989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570" y="2204319"/>
            <a:ext cx="4031090" cy="3023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3361" y="2204319"/>
            <a:ext cx="4031090" cy="3023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550" y="2103058"/>
            <a:ext cx="4166105" cy="312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8345" y="2103058"/>
            <a:ext cx="4166105" cy="312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6625" y="2484437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6850" y="2484437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570" y="2223553"/>
            <a:ext cx="4005445" cy="3004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005" y="2223554"/>
            <a:ext cx="4005445" cy="3004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366862" cy="994122"/>
          </a:xfrm>
        </p:spPr>
        <p:txBody>
          <a:bodyPr/>
          <a:lstStyle/>
          <a:p>
            <a:r>
              <a:rPr lang="fr-FR" dirty="0" smtClean="0"/>
              <a:t>RD </a:t>
            </a:r>
            <a:r>
              <a:rPr lang="fr-FR" dirty="0" smtClean="0"/>
              <a:t>29b </a:t>
            </a:r>
            <a:r>
              <a:rPr lang="fr-FR" dirty="0" smtClean="0"/>
              <a:t>– le guide </a:t>
            </a:r>
            <a:endParaRPr lang="fr-F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4874" y="1268760"/>
            <a:ext cx="6087506" cy="478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051720" y="5454225"/>
            <a:ext cx="2250251" cy="1800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608" y="1524000"/>
            <a:ext cx="6888607" cy="5099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 </a:t>
            </a:r>
            <a:r>
              <a:rPr lang="fr-FR" sz="3200" dirty="0" smtClean="0"/>
              <a:t>Relevé de dégradations 2021</a:t>
            </a:r>
            <a:endParaRPr lang="fr-FR" sz="3200" dirty="0"/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6625" y="1334919"/>
            <a:ext cx="7560839" cy="531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578392" y="2576511"/>
            <a:ext cx="6400800" cy="2697693"/>
          </a:xfrm>
        </p:spPr>
        <p:txBody>
          <a:bodyPr anchor="ctr"/>
          <a:lstStyle/>
          <a:p>
            <a:pPr algn="ctr"/>
            <a:r>
              <a:rPr lang="fr-FR" sz="3600" dirty="0" smtClean="0"/>
              <a:t>Cas de la RD 29b </a:t>
            </a:r>
            <a:br>
              <a:rPr lang="fr-FR" sz="3600" dirty="0" smtClean="0"/>
            </a:br>
            <a:r>
              <a:rPr lang="fr-FR" sz="3600" dirty="0" smtClean="0"/>
              <a:t> 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sz="2800" dirty="0"/>
          </a:p>
        </p:txBody>
      </p:sp>
      <p:sp>
        <p:nvSpPr>
          <p:cNvPr id="4" name="Sous-titre 3"/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r-FR" sz="3600" b="1" dirty="0" smtClean="0">
                <a:solidFill>
                  <a:schemeClr val="accent3"/>
                </a:solidFill>
              </a:rPr>
              <a:t>Département du Nord</a:t>
            </a:r>
            <a:endParaRPr lang="fr-FR" sz="3600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 </a:t>
            </a:r>
            <a:r>
              <a:rPr lang="fr-FR" sz="3200" dirty="0" smtClean="0"/>
              <a:t>Relevé de dégradations 2021</a:t>
            </a:r>
            <a:endParaRPr lang="fr-FR" sz="32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6636" y="1417638"/>
            <a:ext cx="7537418" cy="5326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 b</a:t>
            </a:r>
            <a:endParaRPr lang="fr-FR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1780" y="1342317"/>
            <a:ext cx="4578005" cy="5298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501140"/>
            <a:ext cx="4348455" cy="5272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6376752" cy="859107"/>
          </a:xfrm>
        </p:spPr>
        <p:txBody>
          <a:bodyPr/>
          <a:lstStyle/>
          <a:p>
            <a:r>
              <a:rPr lang="fr-FR" dirty="0" smtClean="0"/>
              <a:t>Les dégradations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5608" y="1538790"/>
            <a:ext cx="7498080" cy="5040560"/>
          </a:xfrm>
        </p:spPr>
        <p:txBody>
          <a:bodyPr>
            <a:normAutofit/>
          </a:bodyPr>
          <a:lstStyle/>
          <a:p>
            <a:r>
              <a:rPr lang="fr-FR" dirty="0" smtClean="0"/>
              <a:t>On observe :</a:t>
            </a:r>
          </a:p>
          <a:p>
            <a:r>
              <a:rPr lang="fr-FR" dirty="0" smtClean="0"/>
              <a:t>Fissuration longitudinale sur 1/3 de la chaussée auscultée</a:t>
            </a:r>
          </a:p>
          <a:p>
            <a:r>
              <a:rPr lang="fr-FR" dirty="0" smtClean="0"/>
              <a:t>Très peu d’orniérage</a:t>
            </a:r>
          </a:p>
          <a:p>
            <a:r>
              <a:rPr lang="fr-FR" dirty="0" smtClean="0"/>
              <a:t>Faïençage uniquement sens 2 environ 10%</a:t>
            </a:r>
          </a:p>
          <a:p>
            <a:r>
              <a:rPr lang="fr-FR" dirty="0" smtClean="0"/>
              <a:t>Glaçage et ressuage : 100% de la section</a:t>
            </a:r>
          </a:p>
          <a:p>
            <a:r>
              <a:rPr lang="fr-FR" dirty="0" smtClean="0"/>
              <a:t>Arrachements </a:t>
            </a:r>
          </a:p>
          <a:p>
            <a:r>
              <a:rPr lang="fr-FR" dirty="0" smtClean="0"/>
              <a:t>De très nombreuses réparations (PATA)</a:t>
            </a:r>
          </a:p>
          <a:p>
            <a:endParaRPr lang="fr-FR" dirty="0" smtClean="0"/>
          </a:p>
          <a:p>
            <a:endParaRPr lang="fr-FR" dirty="0" smtClean="0"/>
          </a:p>
          <a:p>
            <a:pPr>
              <a:buNone/>
            </a:pPr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pPr lvl="1"/>
            <a:endParaRPr lang="fr-FR" dirty="0" smtClean="0"/>
          </a:p>
          <a:p>
            <a:endParaRPr lang="fr-FR" dirty="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déflexion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Réalisée par </a:t>
            </a:r>
            <a:r>
              <a:rPr lang="fr-FR" dirty="0" err="1" smtClean="0"/>
              <a:t>NextRoad</a:t>
            </a:r>
            <a:r>
              <a:rPr lang="fr-FR" dirty="0" smtClean="0"/>
              <a:t>-Engineering</a:t>
            </a:r>
          </a:p>
          <a:p>
            <a:r>
              <a:rPr lang="fr-FR" dirty="0" smtClean="0"/>
              <a:t>Matériel utilisé : </a:t>
            </a:r>
            <a:r>
              <a:rPr lang="fr-FR" sz="2800" dirty="0" err="1" smtClean="0"/>
              <a:t>déflectographe</a:t>
            </a:r>
            <a:r>
              <a:rPr lang="fr-FR" sz="2800" dirty="0" smtClean="0"/>
              <a:t> Lacroix 03</a:t>
            </a:r>
          </a:p>
          <a:p>
            <a:r>
              <a:rPr lang="fr-FR" dirty="0" smtClean="0"/>
              <a:t>Température extérieure 26°C</a:t>
            </a:r>
          </a:p>
          <a:p>
            <a:r>
              <a:rPr lang="fr-FR" dirty="0" smtClean="0"/>
              <a:t>Mesures dans le sens 1: PR croissant</a:t>
            </a:r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85" y="2393885"/>
            <a:ext cx="8769865" cy="277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605" y="1447800"/>
            <a:ext cx="7862906" cy="5108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0659" y="1452474"/>
            <a:ext cx="7883791" cy="5036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1510219"/>
            <a:ext cx="7499350" cy="467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Dans le cas de la RD 29b, le découpage en zones homogènes est réalisé à partir de la déflexion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Plan de situation</a:t>
            </a:r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6635" y="1317249"/>
            <a:ext cx="7587740" cy="503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Ellipse 3"/>
          <p:cNvSpPr/>
          <p:nvPr/>
        </p:nvSpPr>
        <p:spPr>
          <a:xfrm>
            <a:off x="7092280" y="3834045"/>
            <a:ext cx="855095" cy="6750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 b</a:t>
            </a:r>
            <a:endParaRPr lang="fr-F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111" y="1673806"/>
            <a:ext cx="8050577" cy="2411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111" y="4284093"/>
            <a:ext cx="8050577" cy="2190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797025" y="4419110"/>
            <a:ext cx="2565285" cy="16201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151620" y="5724255"/>
            <a:ext cx="1755195" cy="2250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3647" y="1417638"/>
            <a:ext cx="7930041" cy="5086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ylindre 4"/>
          <p:cNvSpPr/>
          <p:nvPr/>
        </p:nvSpPr>
        <p:spPr>
          <a:xfrm>
            <a:off x="2276745" y="3293985"/>
            <a:ext cx="180020" cy="40504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ylindre 5"/>
          <p:cNvSpPr/>
          <p:nvPr/>
        </p:nvSpPr>
        <p:spPr>
          <a:xfrm>
            <a:off x="2276745" y="5094185"/>
            <a:ext cx="180020" cy="40504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ylindre 6"/>
          <p:cNvSpPr/>
          <p:nvPr/>
        </p:nvSpPr>
        <p:spPr>
          <a:xfrm>
            <a:off x="3491880" y="3158970"/>
            <a:ext cx="180020" cy="40504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ylindre 7"/>
          <p:cNvSpPr/>
          <p:nvPr/>
        </p:nvSpPr>
        <p:spPr>
          <a:xfrm>
            <a:off x="3491880" y="4959170"/>
            <a:ext cx="180020" cy="40504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Cylindre 8"/>
          <p:cNvSpPr/>
          <p:nvPr/>
        </p:nvSpPr>
        <p:spPr>
          <a:xfrm>
            <a:off x="5022050" y="3158970"/>
            <a:ext cx="180020" cy="40504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Cylindre 9"/>
          <p:cNvSpPr/>
          <p:nvPr/>
        </p:nvSpPr>
        <p:spPr>
          <a:xfrm>
            <a:off x="5022050" y="4959170"/>
            <a:ext cx="180020" cy="40504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Cylindre 10"/>
          <p:cNvSpPr/>
          <p:nvPr/>
        </p:nvSpPr>
        <p:spPr>
          <a:xfrm>
            <a:off x="6282190" y="2933945"/>
            <a:ext cx="180020" cy="36004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Cylindre 11"/>
          <p:cNvSpPr/>
          <p:nvPr/>
        </p:nvSpPr>
        <p:spPr>
          <a:xfrm>
            <a:off x="6282190" y="4554125"/>
            <a:ext cx="180020" cy="40504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Cylindre 12"/>
          <p:cNvSpPr/>
          <p:nvPr/>
        </p:nvSpPr>
        <p:spPr>
          <a:xfrm>
            <a:off x="7452320" y="2798930"/>
            <a:ext cx="180020" cy="432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Cylindre 13"/>
          <p:cNvSpPr/>
          <p:nvPr/>
        </p:nvSpPr>
        <p:spPr>
          <a:xfrm>
            <a:off x="7452320" y="4554125"/>
            <a:ext cx="180020" cy="40504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1151620" y="2213865"/>
            <a:ext cx="405045" cy="1800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1151620" y="4194085"/>
            <a:ext cx="405045" cy="1800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17"/>
          <p:cNvCxnSpPr/>
          <p:nvPr/>
        </p:nvCxnSpPr>
        <p:spPr>
          <a:xfrm>
            <a:off x="5832140" y="2573905"/>
            <a:ext cx="0" cy="34653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2276745" y="2573905"/>
            <a:ext cx="29253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chemeClr val="tx1"/>
                </a:solidFill>
              </a:rPr>
              <a:t>Zone homogène 1 </a:t>
            </a:r>
            <a:endParaRPr lang="fr-FR" sz="1200" b="1" dirty="0">
              <a:solidFill>
                <a:schemeClr val="tx1"/>
              </a:solidFill>
            </a:endParaRPr>
          </a:p>
        </p:txBody>
      </p:sp>
      <p:cxnSp>
        <p:nvCxnSpPr>
          <p:cNvPr id="22" name="Connecteur droit 21"/>
          <p:cNvCxnSpPr/>
          <p:nvPr/>
        </p:nvCxnSpPr>
        <p:spPr>
          <a:xfrm>
            <a:off x="8082390" y="2573905"/>
            <a:ext cx="0" cy="346538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6057165" y="2573906"/>
            <a:ext cx="15751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b="1" dirty="0" smtClean="0">
                <a:solidFill>
                  <a:schemeClr val="tx1"/>
                </a:solidFill>
              </a:rPr>
              <a:t>Zone homogène 2 </a:t>
            </a:r>
            <a:endParaRPr lang="fr-FR" sz="1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1490423"/>
            <a:ext cx="7499350" cy="4715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ylindre 4"/>
          <p:cNvSpPr/>
          <p:nvPr/>
        </p:nvSpPr>
        <p:spPr>
          <a:xfrm>
            <a:off x="2501770" y="2888940"/>
            <a:ext cx="180020" cy="468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ylindre 5"/>
          <p:cNvSpPr/>
          <p:nvPr/>
        </p:nvSpPr>
        <p:spPr>
          <a:xfrm>
            <a:off x="2501770" y="4599130"/>
            <a:ext cx="180020" cy="468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Cylindre 6"/>
          <p:cNvSpPr/>
          <p:nvPr/>
        </p:nvSpPr>
        <p:spPr>
          <a:xfrm>
            <a:off x="4031939" y="3068959"/>
            <a:ext cx="180000" cy="468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ylindre 7"/>
          <p:cNvSpPr/>
          <p:nvPr/>
        </p:nvSpPr>
        <p:spPr>
          <a:xfrm>
            <a:off x="4031939" y="4599130"/>
            <a:ext cx="180000" cy="468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Cylindre 8"/>
          <p:cNvSpPr/>
          <p:nvPr/>
        </p:nvSpPr>
        <p:spPr>
          <a:xfrm>
            <a:off x="5382090" y="3068959"/>
            <a:ext cx="180020" cy="468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Cylindre 9"/>
          <p:cNvSpPr/>
          <p:nvPr/>
        </p:nvSpPr>
        <p:spPr>
          <a:xfrm>
            <a:off x="5382090" y="4599130"/>
            <a:ext cx="180020" cy="468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Cylindre 10"/>
          <p:cNvSpPr/>
          <p:nvPr/>
        </p:nvSpPr>
        <p:spPr>
          <a:xfrm>
            <a:off x="6687235" y="2888940"/>
            <a:ext cx="180020" cy="468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Cylindre 11"/>
          <p:cNvSpPr/>
          <p:nvPr/>
        </p:nvSpPr>
        <p:spPr>
          <a:xfrm>
            <a:off x="6687235" y="4599129"/>
            <a:ext cx="180020" cy="468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Cylindre 12"/>
          <p:cNvSpPr/>
          <p:nvPr/>
        </p:nvSpPr>
        <p:spPr>
          <a:xfrm>
            <a:off x="8082390" y="3068959"/>
            <a:ext cx="180020" cy="4680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Cylindre 13"/>
          <p:cNvSpPr/>
          <p:nvPr/>
        </p:nvSpPr>
        <p:spPr>
          <a:xfrm>
            <a:off x="8082390" y="4734145"/>
            <a:ext cx="180020" cy="45005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6" name="Connecteur droit 15"/>
          <p:cNvCxnSpPr/>
          <p:nvPr/>
        </p:nvCxnSpPr>
        <p:spPr>
          <a:xfrm>
            <a:off x="8442430" y="2573905"/>
            <a:ext cx="45005" cy="32403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3356865" y="2573905"/>
            <a:ext cx="3060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Zone homogène 3</a:t>
            </a:r>
            <a:endParaRPr lang="fr-FR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8014" y="1583795"/>
            <a:ext cx="749567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ylindre 4"/>
          <p:cNvSpPr/>
          <p:nvPr/>
        </p:nvSpPr>
        <p:spPr>
          <a:xfrm>
            <a:off x="2366755" y="3068960"/>
            <a:ext cx="225025" cy="49505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ylindre 5"/>
          <p:cNvSpPr/>
          <p:nvPr/>
        </p:nvSpPr>
        <p:spPr>
          <a:xfrm>
            <a:off x="2366755" y="5004175"/>
            <a:ext cx="225025" cy="49505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916706" y="2618910"/>
            <a:ext cx="16201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chemeClr val="tx1"/>
                </a:solidFill>
              </a:rPr>
              <a:t>Zone homogène 4</a:t>
            </a:r>
            <a:endParaRPr lang="fr-FR" sz="1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RD 29b implantation des carottages</a:t>
            </a:r>
            <a:br>
              <a:rPr lang="fr-FR" dirty="0" smtClean="0"/>
            </a:br>
            <a:r>
              <a:rPr lang="fr-FR" sz="3100" dirty="0" smtClean="0"/>
              <a:t>vue simple dans Erasmus</a:t>
            </a:r>
            <a:endParaRPr lang="fr-FR" sz="31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80" y="2483896"/>
            <a:ext cx="8862670" cy="2364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>
            <a:off x="701570" y="3789040"/>
            <a:ext cx="1035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Sens 1</a:t>
            </a:r>
            <a:endParaRPr lang="fr-FR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545" y="1857020"/>
            <a:ext cx="8457905" cy="3576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791580" y="2033845"/>
            <a:ext cx="2790310" cy="36454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3608523" y="2016090"/>
            <a:ext cx="5352560" cy="36454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3608523" y="2033845"/>
            <a:ext cx="1908582" cy="36276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1151620" y="4194085"/>
            <a:ext cx="1980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Zone homogène 1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3941930" y="4194085"/>
            <a:ext cx="1260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Zone homogène 2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 rot="10800000" flipV="1">
            <a:off x="6507215" y="4141822"/>
            <a:ext cx="20702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Zone homogène 3</a:t>
            </a:r>
            <a:endParaRPr lang="fr-FR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RD 29b </a:t>
            </a:r>
            <a:r>
              <a:rPr lang="fr-FR" sz="3100" dirty="0" smtClean="0"/>
              <a:t>carottage C1 – zone homogène n°1 </a:t>
            </a:r>
            <a:endParaRPr lang="fr-FR" sz="31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681" y="1334570"/>
            <a:ext cx="7582783" cy="5334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Connecteur droit avec flèche 7"/>
          <p:cNvCxnSpPr/>
          <p:nvPr/>
        </p:nvCxnSpPr>
        <p:spPr>
          <a:xfrm>
            <a:off x="6237185" y="4734145"/>
            <a:ext cx="1305145" cy="18002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RD 29b </a:t>
            </a:r>
            <a:r>
              <a:rPr lang="fr-FR" sz="3100" dirty="0" smtClean="0"/>
              <a:t>diagnostic C1 – zone homogène n°1 </a:t>
            </a:r>
            <a:endParaRPr lang="fr-FR" sz="31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0796" y="1447800"/>
            <a:ext cx="7517090" cy="4951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1566918"/>
            <a:ext cx="995598" cy="5102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RD 29b diagnostic </a:t>
            </a:r>
            <a:r>
              <a:rPr lang="fr-FR" sz="2700" dirty="0" smtClean="0"/>
              <a:t>C3 zone homogène 1</a:t>
            </a:r>
            <a:endParaRPr lang="fr-FR" sz="27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510" y="1718810"/>
            <a:ext cx="990110" cy="4851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5100" y="1600885"/>
            <a:ext cx="7499350" cy="4494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 diagnostic </a:t>
            </a:r>
            <a:r>
              <a:rPr lang="fr-FR" sz="2700" dirty="0" smtClean="0"/>
              <a:t>C7 zone homogène 2</a:t>
            </a:r>
            <a:endParaRPr lang="fr-F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510" y="1895474"/>
            <a:ext cx="1274098" cy="427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5100" y="1946902"/>
            <a:ext cx="7499350" cy="380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Plan de situation dans le département du Nord</a:t>
            </a:r>
            <a:endParaRPr lang="fr-F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1670" y="1447800"/>
            <a:ext cx="6650923" cy="5203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llipse 4"/>
          <p:cNvSpPr/>
          <p:nvPr/>
        </p:nvSpPr>
        <p:spPr>
          <a:xfrm>
            <a:off x="5652121" y="5184195"/>
            <a:ext cx="315034" cy="2250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 diagnostic </a:t>
            </a:r>
            <a:r>
              <a:rPr lang="fr-FR" sz="2700" dirty="0" smtClean="0"/>
              <a:t>C8 zone homogène 2</a:t>
            </a:r>
            <a:endParaRPr lang="fr-F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53825"/>
            <a:ext cx="96202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4453" y="1853826"/>
            <a:ext cx="7609997" cy="393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RD 29b diagnostic </a:t>
            </a:r>
            <a:r>
              <a:rPr lang="fr-FR" sz="2700" dirty="0" smtClean="0"/>
              <a:t>C21 </a:t>
            </a:r>
            <a:r>
              <a:rPr lang="fr-FR" sz="2700" dirty="0" smtClean="0"/>
              <a:t>zone homogène </a:t>
            </a:r>
            <a:r>
              <a:rPr lang="fr-FR" sz="2700" dirty="0" smtClean="0"/>
              <a:t>3</a:t>
            </a:r>
            <a:endParaRPr lang="fr-F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728" y="2123855"/>
            <a:ext cx="747592" cy="3812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3747" y="1784171"/>
            <a:ext cx="7977694" cy="3940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</a:t>
            </a:r>
            <a:r>
              <a:rPr lang="fr-FR" dirty="0" smtClean="0"/>
              <a:t>29b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Cahier des charges</a:t>
            </a:r>
          </a:p>
          <a:p>
            <a:pPr lvl="1"/>
            <a:r>
              <a:rPr lang="fr-FR" dirty="0" smtClean="0"/>
              <a:t>Techniques en matériaux </a:t>
            </a:r>
            <a:r>
              <a:rPr lang="fr-FR" dirty="0" smtClean="0"/>
              <a:t>bitumineux</a:t>
            </a:r>
          </a:p>
          <a:p>
            <a:pPr lvl="1"/>
            <a:r>
              <a:rPr lang="fr-FR" dirty="0" smtClean="0"/>
              <a:t>Techniques de retraitement à l’émulsion</a:t>
            </a:r>
            <a:endParaRPr lang="fr-FR" dirty="0" smtClean="0"/>
          </a:p>
          <a:p>
            <a:pPr lvl="1"/>
            <a:r>
              <a:rPr lang="fr-FR" dirty="0" smtClean="0"/>
              <a:t>Durée de vie 20 ans</a:t>
            </a:r>
          </a:p>
          <a:p>
            <a:pPr lvl="1"/>
            <a:r>
              <a:rPr lang="fr-FR" dirty="0" smtClean="0"/>
              <a:t>contrainte de seuil : </a:t>
            </a:r>
            <a:r>
              <a:rPr lang="fr-FR" dirty="0" smtClean="0"/>
              <a:t>libre</a:t>
            </a:r>
            <a:endParaRPr lang="fr-FR" dirty="0" smtClean="0"/>
          </a:p>
          <a:p>
            <a:pPr lvl="1"/>
            <a:r>
              <a:rPr lang="fr-FR" dirty="0" smtClean="0"/>
              <a:t>Classement à 7T5 en périodes de barrière de dégel</a:t>
            </a:r>
            <a:endParaRPr lang="fr-FR" dirty="0" smtClean="0"/>
          </a:p>
          <a:p>
            <a:pPr lvl="1"/>
            <a:r>
              <a:rPr lang="fr-FR" dirty="0" smtClean="0"/>
              <a:t>Longueur étudiée </a:t>
            </a:r>
            <a:r>
              <a:rPr lang="fr-FR" dirty="0" smtClean="0"/>
              <a:t>2100 </a:t>
            </a:r>
            <a:r>
              <a:rPr lang="fr-FR" dirty="0" smtClean="0"/>
              <a:t>m</a:t>
            </a:r>
          </a:p>
          <a:p>
            <a:pPr lvl="1"/>
            <a:r>
              <a:rPr lang="fr-FR" dirty="0" smtClean="0"/>
              <a:t>Rappel  Trafic </a:t>
            </a:r>
            <a:r>
              <a:rPr lang="fr-FR" dirty="0" smtClean="0"/>
              <a:t>16 </a:t>
            </a:r>
            <a:r>
              <a:rPr lang="fr-FR" dirty="0" smtClean="0"/>
              <a:t>PL/j par sens</a:t>
            </a:r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</a:t>
            </a:r>
            <a:r>
              <a:rPr lang="fr-FR" dirty="0" smtClean="0"/>
              <a:t>29b</a:t>
            </a:r>
            <a:endParaRPr lang="fr-F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672" y="1903945"/>
            <a:ext cx="8757016" cy="454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746575" y="2438890"/>
            <a:ext cx="2205245" cy="2250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</a:t>
            </a:r>
            <a:r>
              <a:rPr lang="fr-FR" dirty="0" smtClean="0"/>
              <a:t>29b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7002270" y="5814265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tx1"/>
                </a:solidFill>
              </a:rPr>
              <a:t>Solution ajoutée </a:t>
            </a:r>
            <a:endParaRPr lang="fr-FR" sz="14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771" y="2843935"/>
            <a:ext cx="8795679" cy="1750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Connecteur droit avec flèche 9"/>
          <p:cNvCxnSpPr/>
          <p:nvPr/>
        </p:nvCxnSpPr>
        <p:spPr>
          <a:xfrm flipV="1">
            <a:off x="8037385" y="4419110"/>
            <a:ext cx="0" cy="139515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RD </a:t>
            </a:r>
            <a:r>
              <a:rPr lang="fr-FR" dirty="0" smtClean="0"/>
              <a:t>29b </a:t>
            </a:r>
            <a:r>
              <a:rPr lang="fr-FR" sz="3600" dirty="0" smtClean="0"/>
              <a:t>Résultats zone homogène 1</a:t>
            </a:r>
            <a:endParaRPr lang="fr-FR" sz="36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545" y="1438507"/>
            <a:ext cx="8457905" cy="500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</a:t>
            </a:r>
            <a:r>
              <a:rPr lang="fr-FR" dirty="0" smtClean="0"/>
              <a:t>29b zone1-conclusion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Correspond aux 600m après la sortie d’agglomération</a:t>
            </a:r>
          </a:p>
          <a:p>
            <a:r>
              <a:rPr lang="fr-FR" dirty="0" smtClean="0"/>
              <a:t>En fonction de la stratégie du département, 3 choix peuvent être retenus:</a:t>
            </a:r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Enduit superficiel</a:t>
            </a:r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BBSG sur 6 cm en rechargement</a:t>
            </a:r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GB sur 8cm et enduit superficiel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RD </a:t>
            </a:r>
            <a:r>
              <a:rPr lang="fr-FR" dirty="0" smtClean="0"/>
              <a:t>29b </a:t>
            </a:r>
            <a:r>
              <a:rPr lang="fr-FR" sz="3600" dirty="0" smtClean="0"/>
              <a:t>Résultats zone homogène </a:t>
            </a:r>
            <a:r>
              <a:rPr lang="fr-FR" sz="3600" dirty="0" smtClean="0"/>
              <a:t>2</a:t>
            </a:r>
            <a:endParaRPr lang="fr-FR" sz="3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595" y="1417638"/>
            <a:ext cx="7499350" cy="3151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596" y="4569539"/>
            <a:ext cx="7499350" cy="169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9107"/>
          </a:xfrm>
        </p:spPr>
        <p:txBody>
          <a:bodyPr>
            <a:normAutofit/>
          </a:bodyPr>
          <a:lstStyle/>
          <a:p>
            <a:r>
              <a:rPr lang="fr-FR" dirty="0" smtClean="0"/>
              <a:t>RD 29b </a:t>
            </a:r>
            <a:r>
              <a:rPr lang="fr-FR" sz="4400" dirty="0" smtClean="0"/>
              <a:t>Résultats </a:t>
            </a:r>
            <a:r>
              <a:rPr lang="fr-FR" sz="3100" dirty="0" smtClean="0"/>
              <a:t>zone homogène 2</a:t>
            </a:r>
            <a:endParaRPr lang="fr-FR" sz="31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608" y="1268761"/>
            <a:ext cx="6556772" cy="32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5609" y="4526756"/>
            <a:ext cx="6556772" cy="1924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</a:t>
            </a:r>
            <a:r>
              <a:rPr lang="fr-FR" dirty="0" smtClean="0"/>
              <a:t>29b </a:t>
            </a:r>
            <a:r>
              <a:rPr lang="fr-FR" sz="3600" dirty="0" smtClean="0"/>
              <a:t>zones 2 et 3 conclusion 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 smtClean="0"/>
              <a:t>Correspond aux 1520m après la zone1 jusque la limite du département </a:t>
            </a:r>
          </a:p>
          <a:p>
            <a:r>
              <a:rPr lang="fr-FR" dirty="0" smtClean="0"/>
              <a:t>En fonction de la stratégie du département, 4 choix peuvent être retenus:</a:t>
            </a:r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Enduit superficiel</a:t>
            </a:r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BBSG sur 6 cm en rechargement</a:t>
            </a:r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GB sur 8cm et enduit superficiel</a:t>
            </a:r>
          </a:p>
          <a:p>
            <a:pPr lvl="1">
              <a:buFont typeface="Arial" pitchFamily="34" charset="0"/>
              <a:buChar char="•"/>
            </a:pPr>
            <a:r>
              <a:rPr lang="fr-FR" dirty="0" smtClean="0"/>
              <a:t>Retraitement à l’émulsion sur 5cm et BBSG</a:t>
            </a:r>
          </a:p>
          <a:p>
            <a:pPr lvl="1">
              <a:buFont typeface="Arial" pitchFamily="34" charset="0"/>
              <a:buChar char="•"/>
            </a:pPr>
            <a:endParaRPr lang="fr-FR" dirty="0" smtClean="0"/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Pour chacune des solutions les durées de vie calculées sont supérieures à celle du cahier des charges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Situation de l’étude</a:t>
            </a:r>
            <a:endParaRPr lang="fr-FR" dirty="0"/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3627" y="1486724"/>
            <a:ext cx="7800823" cy="4912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llipse 5"/>
          <p:cNvSpPr/>
          <p:nvPr/>
        </p:nvSpPr>
        <p:spPr>
          <a:xfrm rot="914519">
            <a:off x="3350184" y="3551079"/>
            <a:ext cx="1694679" cy="6075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>
            <a:off x="3131840" y="1673805"/>
            <a:ext cx="168292" cy="6300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 rot="20687639">
            <a:off x="3401870" y="1673805"/>
            <a:ext cx="315035" cy="49505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Merci de votre attention</a:t>
            </a:r>
            <a:endParaRPr lang="fr-F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366" y="1648602"/>
            <a:ext cx="7792084" cy="4570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6376752" cy="994122"/>
          </a:xfrm>
        </p:spPr>
        <p:txBody>
          <a:bodyPr>
            <a:normAutofit/>
          </a:bodyPr>
          <a:lstStyle/>
          <a:p>
            <a:r>
              <a:rPr lang="fr-FR" dirty="0" smtClean="0"/>
              <a:t>RD 29b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5608" y="1538790"/>
            <a:ext cx="7498080" cy="5040560"/>
          </a:xfrm>
        </p:spPr>
        <p:txBody>
          <a:bodyPr>
            <a:normAutofit/>
          </a:bodyPr>
          <a:lstStyle/>
          <a:p>
            <a:r>
              <a:rPr lang="fr-FR" sz="2800" dirty="0" smtClean="0"/>
              <a:t>Chaussée à 2 voies du réseau départemental</a:t>
            </a:r>
          </a:p>
          <a:p>
            <a:r>
              <a:rPr lang="fr-FR" sz="2800" dirty="0" smtClean="0"/>
              <a:t>Trafic : 427 v/j dont 8% de PL</a:t>
            </a:r>
          </a:p>
          <a:p>
            <a:r>
              <a:rPr lang="fr-FR" sz="2800" dirty="0" smtClean="0"/>
              <a:t>16 PL/j par sens</a:t>
            </a:r>
          </a:p>
          <a:p>
            <a:r>
              <a:rPr lang="fr-FR" sz="2800" dirty="0" smtClean="0"/>
              <a:t>Largeur de 6,00m</a:t>
            </a:r>
          </a:p>
          <a:p>
            <a:r>
              <a:rPr lang="fr-FR" sz="2800" dirty="0" smtClean="0"/>
              <a:t>Longueur de la section étudiée 2120 m</a:t>
            </a:r>
          </a:p>
          <a:p>
            <a:r>
              <a:rPr lang="fr-FR" sz="2800" dirty="0" smtClean="0"/>
              <a:t>Section hors agglomération non bordurée</a:t>
            </a:r>
          </a:p>
          <a:p>
            <a:endParaRPr lang="fr-FR" dirty="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1590" y="2258870"/>
            <a:ext cx="3958356" cy="296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5332" y="2258870"/>
            <a:ext cx="3958356" cy="296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29200" y="-9372600"/>
            <a:ext cx="4050000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849" y="2258870"/>
            <a:ext cx="3958356" cy="296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6094" y="2258870"/>
            <a:ext cx="3958356" cy="296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RD 29b</a:t>
            </a:r>
            <a:endParaRPr lang="fr-F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525" y="2303875"/>
            <a:ext cx="4211110" cy="3158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2578" y="2303874"/>
            <a:ext cx="4211110" cy="3158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24737</TotalTime>
  <Words>473</Words>
  <Application>Microsoft Office PowerPoint</Application>
  <PresentationFormat>Affichage à l'écran (4:3)</PresentationFormat>
  <Paragraphs>110</Paragraphs>
  <Slides>50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50</vt:i4>
      </vt:variant>
    </vt:vector>
  </HeadingPairs>
  <TitlesOfParts>
    <vt:vector size="51" baseType="lpstr">
      <vt:lpstr>Solstice</vt:lpstr>
      <vt:lpstr>ERASMUS</vt:lpstr>
      <vt:lpstr>Cas de la RD 29b    </vt:lpstr>
      <vt:lpstr>Plan de situation</vt:lpstr>
      <vt:lpstr>Plan de situation dans le département du Nord</vt:lpstr>
      <vt:lpstr>Situation de l’étude</vt:lpstr>
      <vt:lpstr>RD 29b </vt:lpstr>
      <vt:lpstr>RD 29b</vt:lpstr>
      <vt:lpstr>RD 29b</vt:lpstr>
      <vt:lpstr>RD 29b</vt:lpstr>
      <vt:lpstr>RD 29b</vt:lpstr>
      <vt:lpstr>RD 29b</vt:lpstr>
      <vt:lpstr>RD 29b</vt:lpstr>
      <vt:lpstr>RD 29b</vt:lpstr>
      <vt:lpstr>RD 29b</vt:lpstr>
      <vt:lpstr>RD 29b</vt:lpstr>
      <vt:lpstr>RD 29b</vt:lpstr>
      <vt:lpstr>RD 29b – le guide </vt:lpstr>
      <vt:lpstr>RD 29b</vt:lpstr>
      <vt:lpstr>RD 29b Relevé de dégradations 2021</vt:lpstr>
      <vt:lpstr>RD 29b Relevé de dégradations 2021</vt:lpstr>
      <vt:lpstr>RD 29 b</vt:lpstr>
      <vt:lpstr>RD 29b</vt:lpstr>
      <vt:lpstr>Les dégradations</vt:lpstr>
      <vt:lpstr>La déflexion</vt:lpstr>
      <vt:lpstr>Diapositive 25</vt:lpstr>
      <vt:lpstr>RD 29b</vt:lpstr>
      <vt:lpstr>RD 29b</vt:lpstr>
      <vt:lpstr>RD 29b</vt:lpstr>
      <vt:lpstr>RD 29b </vt:lpstr>
      <vt:lpstr>RD 29 b</vt:lpstr>
      <vt:lpstr>RD 29b</vt:lpstr>
      <vt:lpstr>RD 29b</vt:lpstr>
      <vt:lpstr>RD 29b</vt:lpstr>
      <vt:lpstr>RD 29b implantation des carottages vue simple dans Erasmus</vt:lpstr>
      <vt:lpstr>RD 29b</vt:lpstr>
      <vt:lpstr>RD 29b carottage C1 – zone homogène n°1 </vt:lpstr>
      <vt:lpstr>RD 29b diagnostic C1 – zone homogène n°1 </vt:lpstr>
      <vt:lpstr>RD 29b diagnostic C3 zone homogène 1</vt:lpstr>
      <vt:lpstr>RD 29b diagnostic C7 zone homogène 2</vt:lpstr>
      <vt:lpstr>RD 29b diagnostic C8 zone homogène 2</vt:lpstr>
      <vt:lpstr>RD 29b diagnostic C21 zone homogène 3</vt:lpstr>
      <vt:lpstr>RD 29b</vt:lpstr>
      <vt:lpstr>RD 29b</vt:lpstr>
      <vt:lpstr>RD 29b</vt:lpstr>
      <vt:lpstr>RD 29b Résultats zone homogène 1</vt:lpstr>
      <vt:lpstr>RD 29b zone1-conclusion </vt:lpstr>
      <vt:lpstr>RD 29b Résultats zone homogène 2</vt:lpstr>
      <vt:lpstr>RD 29b Résultats zone homogène 2</vt:lpstr>
      <vt:lpstr>RD 29b zones 2 et 3 conclusion </vt:lpstr>
      <vt:lpstr>Merci de votre attention</vt:lpstr>
    </vt:vector>
  </TitlesOfParts>
  <Company>Conseil Général du Finistère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Valerie</dc:creator>
  <cp:lastModifiedBy>Pierre  GOURLIN</cp:lastModifiedBy>
  <cp:revision>802</cp:revision>
  <cp:lastPrinted>2015-03-24T09:13:13Z</cp:lastPrinted>
  <dcterms:created xsi:type="dcterms:W3CDTF">2004-03-22T09:00:28Z</dcterms:created>
  <dcterms:modified xsi:type="dcterms:W3CDTF">2021-11-30T13:25:32Z</dcterms:modified>
</cp:coreProperties>
</file>