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7"/>
  </p:notesMasterIdLst>
  <p:sldIdLst>
    <p:sldId id="256" r:id="rId2"/>
    <p:sldId id="678" r:id="rId3"/>
    <p:sldId id="675" r:id="rId4"/>
    <p:sldId id="707" r:id="rId5"/>
    <p:sldId id="695" r:id="rId6"/>
    <p:sldId id="699" r:id="rId7"/>
    <p:sldId id="697" r:id="rId8"/>
    <p:sldId id="701" r:id="rId9"/>
    <p:sldId id="693" r:id="rId10"/>
    <p:sldId id="708" r:id="rId11"/>
    <p:sldId id="692" r:id="rId12"/>
    <p:sldId id="705" r:id="rId13"/>
    <p:sldId id="709" r:id="rId14"/>
    <p:sldId id="711" r:id="rId15"/>
    <p:sldId id="710" r:id="rId16"/>
    <p:sldId id="706" r:id="rId17"/>
    <p:sldId id="712" r:id="rId18"/>
    <p:sldId id="714" r:id="rId19"/>
    <p:sldId id="713" r:id="rId20"/>
    <p:sldId id="715" r:id="rId21"/>
    <p:sldId id="716" r:id="rId22"/>
    <p:sldId id="717" r:id="rId23"/>
    <p:sldId id="718" r:id="rId24"/>
    <p:sldId id="719" r:id="rId25"/>
    <p:sldId id="720" r:id="rId26"/>
    <p:sldId id="721" r:id="rId27"/>
    <p:sldId id="722" r:id="rId28"/>
    <p:sldId id="723" r:id="rId29"/>
    <p:sldId id="724" r:id="rId30"/>
    <p:sldId id="728" r:id="rId31"/>
    <p:sldId id="725" r:id="rId32"/>
    <p:sldId id="726" r:id="rId33"/>
    <p:sldId id="729" r:id="rId34"/>
    <p:sldId id="730" r:id="rId35"/>
    <p:sldId id="731" r:id="rId36"/>
    <p:sldId id="732" r:id="rId37"/>
    <p:sldId id="739" r:id="rId38"/>
    <p:sldId id="735" r:id="rId39"/>
    <p:sldId id="736" r:id="rId40"/>
    <p:sldId id="737" r:id="rId41"/>
    <p:sldId id="680" r:id="rId42"/>
    <p:sldId id="734" r:id="rId43"/>
    <p:sldId id="733" r:id="rId44"/>
    <p:sldId id="738" r:id="rId45"/>
    <p:sldId id="742" r:id="rId46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8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EEB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8505" autoAdjust="0"/>
  </p:normalViewPr>
  <p:slideViewPr>
    <p:cSldViewPr>
      <p:cViewPr varScale="1">
        <p:scale>
          <a:sx n="74" d="100"/>
          <a:sy n="74" d="100"/>
        </p:scale>
        <p:origin x="-12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6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84" charset="0"/>
              </a:defRPr>
            </a:lvl1pPr>
          </a:lstStyle>
          <a:p>
            <a:pPr>
              <a:defRPr/>
            </a:pPr>
            <a:fld id="{4CE4649D-F471-4ED5-8ACB-6F75F06D7609}" type="datetime1">
              <a:rPr lang="fr-FR"/>
              <a:pPr>
                <a:defRPr/>
              </a:pPr>
              <a:t>25/11/2021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84" charset="0"/>
              </a:defRPr>
            </a:lvl1pPr>
          </a:lstStyle>
          <a:p>
            <a:pPr>
              <a:defRPr/>
            </a:pPr>
            <a:fld id="{D80DB45D-069F-45D6-B31E-5989197FE42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8332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19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29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39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40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41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42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43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44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45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5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6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7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8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FR" dirty="0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1pPr>
            <a:lvl2pPr marL="804763" indent="-309524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2pPr>
            <a:lvl3pPr marL="1238098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3pPr>
            <a:lvl4pPr marL="1733337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4pPr>
            <a:lvl5pPr marL="2228576" indent="-247620" eaLnBrk="0" hangingPunct="0"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charset="0"/>
                <a:ea typeface="ＭＳ Ｐゴシック" pitchFamily="-84" charset="-128"/>
              </a:defRPr>
            </a:lvl9pPr>
          </a:lstStyle>
          <a:p>
            <a:pPr eaLnBrk="1" hangingPunct="1"/>
            <a:fld id="{316A5F66-3588-4BBA-A6EF-005CFBB77078}" type="slidenum">
              <a:rPr lang="fr-FR" sz="1300">
                <a:latin typeface="Calibri" pitchFamily="-84" charset="0"/>
              </a:rPr>
              <a:pPr eaLnBrk="1" hangingPunct="1"/>
              <a:t>9</a:t>
            </a:fld>
            <a:endParaRPr lang="fr-FR" sz="1300" dirty="0">
              <a:latin typeface="Calibri" pitchFamily="-8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D05B4-5E61-4D59-BA02-1667B779C27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1646D-0EE9-4516-8A62-FE82CF7A6868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8368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B83EB-D300-406C-9E27-9C63F57131D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F26F5-7781-45A6-B219-14B11B58F66E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4484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08674-6DB5-4926-B6AC-18F0CAC2C002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B6C4A-5FCC-416E-A415-F3959689B2C4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74956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9C13F-4D36-4E4C-9F19-47AFA0A2D91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9557E-4955-4D2B-A2AD-831E22D206F6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706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039C4-F057-467C-90A4-A83C866156B3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6389-52D1-4028-80F2-317D990ED756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43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625EB-F41D-45D5-95AA-3A9F3E0B782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11AF9-0A95-4FE4-B6CA-5D0B8B0D6870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330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8B30D-9888-4B41-9FE9-AB409C61F4D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D8B2B-EFE0-43BE-A558-AE845E245F07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1902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B052E-7476-433F-8640-9B41307832D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0BE55-2B65-4F58-8997-446C7B358E49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492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C654F-AEAC-4386-B4C6-C7ECF7104FF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D6233-D110-482D-8B11-74C8CDA0B6B6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5858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A60E5-251D-4287-9CFA-8C9C3AD4D11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F11D7-4C29-481E-8A69-11FF1DF07567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44675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 smtClean="0"/>
              <a:t>Cliquez sur l'icône pour ajouter une image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77BE3-772C-47CF-BE26-40BBF6BB93A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8371B-1427-484B-ABD3-A71A3E95A703}" type="datetime1">
              <a:rPr lang="fr-FR" smtClean="0"/>
              <a:t>25/11/2021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684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fr-FR" smtClean="0"/>
              <a:t>Modifiez le style du titre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 sz="1800">
                <a:solidFill>
                  <a:srgbClr val="FFFFFF"/>
                </a:solidFill>
                <a:latin typeface="Calibri" pitchFamily="-84" charset="0"/>
              </a:defRPr>
            </a:lvl1pPr>
          </a:lstStyle>
          <a:p>
            <a:pPr>
              <a:defRPr/>
            </a:pPr>
            <a:fld id="{2134D5F8-205C-40A4-9C16-59763535B01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fr-FR" smtClean="0"/>
              <a:t>Forum TWS décembre 2013    R. Kobisch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2"/>
                </a:solidFill>
                <a:latin typeface="Calibri" pitchFamily="-84" charset="0"/>
              </a:defRPr>
            </a:lvl1pPr>
          </a:lstStyle>
          <a:p>
            <a:pPr>
              <a:defRPr/>
            </a:pPr>
            <a:fld id="{EF162F71-ED06-4C6A-830A-0B29CAE901FE}" type="datetime1">
              <a:rPr lang="fr-FR" smtClean="0"/>
              <a:t>25/11/2021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ＭＳ Ｐゴシック" pitchFamily="-8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  <a:ea typeface="ＭＳ Ｐゴシック" pitchFamily="-8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D2CB6C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95A39D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C89F5D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ＭＳ Ｐゴシック" pitchFamily="-84" charset="-128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6050" y="1340768"/>
            <a:ext cx="8237910" cy="4392488"/>
          </a:xfrm>
        </p:spPr>
        <p:txBody>
          <a:bodyPr anchor="ctr">
            <a:noAutofit/>
          </a:bodyPr>
          <a:lstStyle/>
          <a:p>
            <a:pPr algn="ctr" eaLnBrk="1" hangingPunct="1">
              <a:defRPr/>
            </a:pPr>
            <a:r>
              <a:rPr lang="fr-F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Etablissement du plan de carottage</a:t>
            </a:r>
            <a:br>
              <a:rPr lang="fr-F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(lors d’une étude de renforcement)</a:t>
            </a:r>
            <a:br>
              <a:rPr lang="fr-F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F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FR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Préconisation du GTRC </a:t>
            </a:r>
            <a:endParaRPr lang="fr-FR" sz="44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</a:t>
            </a:r>
            <a:r>
              <a:rPr lang="fr-FR" sz="1800" b="1" dirty="0">
                <a:ea typeface="ＭＳ Ｐゴシック" pitchFamily="-84" charset="-128"/>
              </a:rPr>
              <a:t> </a:t>
            </a:r>
            <a:r>
              <a:rPr lang="fr-FR" sz="1800" b="1" dirty="0" smtClean="0">
                <a:ea typeface="ＭＳ Ｐゴシック" pitchFamily="-84" charset="-128"/>
              </a:rPr>
              <a:t>décembre  2021 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Déterminer les caractéristiques générales des couches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Observer l’origine et la propagation des fissures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Déterminer l’origine de l’orniérage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Expliquer les défauts des points singuliers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Permettre la modélisation de la structure </a:t>
            </a: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du</a:t>
            </a: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 </a:t>
            </a: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point de carottage</a:t>
            </a:r>
            <a:endParaRPr lang="fr-FR" sz="36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2397991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Observer l’origine et la propagation des fissures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66" y="2613105"/>
            <a:ext cx="1857890" cy="386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47875"/>
            <a:ext cx="1724025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520689"/>
            <a:ext cx="1789336" cy="38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12096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Observer l’origine et la propagation des fissures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66" y="2613105"/>
            <a:ext cx="1857890" cy="386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47875"/>
            <a:ext cx="1724025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520689"/>
            <a:ext cx="1789336" cy="38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rme libre 3"/>
          <p:cNvSpPr/>
          <p:nvPr/>
        </p:nvSpPr>
        <p:spPr>
          <a:xfrm>
            <a:off x="1738648" y="2820473"/>
            <a:ext cx="270456" cy="862885"/>
          </a:xfrm>
          <a:custGeom>
            <a:avLst/>
            <a:gdLst>
              <a:gd name="connsiteX0" fmla="*/ 0 w 270456"/>
              <a:gd name="connsiteY0" fmla="*/ 0 h 862885"/>
              <a:gd name="connsiteX1" fmla="*/ 77273 w 270456"/>
              <a:gd name="connsiteY1" fmla="*/ 51516 h 862885"/>
              <a:gd name="connsiteX2" fmla="*/ 128789 w 270456"/>
              <a:gd name="connsiteY2" fmla="*/ 128789 h 862885"/>
              <a:gd name="connsiteX3" fmla="*/ 154546 w 270456"/>
              <a:gd name="connsiteY3" fmla="*/ 231820 h 862885"/>
              <a:gd name="connsiteX4" fmla="*/ 206062 w 270456"/>
              <a:gd name="connsiteY4" fmla="*/ 476519 h 862885"/>
              <a:gd name="connsiteX5" fmla="*/ 218941 w 270456"/>
              <a:gd name="connsiteY5" fmla="*/ 515155 h 862885"/>
              <a:gd name="connsiteX6" fmla="*/ 244698 w 270456"/>
              <a:gd name="connsiteY6" fmla="*/ 553792 h 862885"/>
              <a:gd name="connsiteX7" fmla="*/ 270456 w 270456"/>
              <a:gd name="connsiteY7" fmla="*/ 631065 h 862885"/>
              <a:gd name="connsiteX8" fmla="*/ 257577 w 270456"/>
              <a:gd name="connsiteY8" fmla="*/ 734096 h 862885"/>
              <a:gd name="connsiteX9" fmla="*/ 244698 w 270456"/>
              <a:gd name="connsiteY9" fmla="*/ 772733 h 862885"/>
              <a:gd name="connsiteX10" fmla="*/ 244698 w 270456"/>
              <a:gd name="connsiteY10" fmla="*/ 862885 h 86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0456" h="862885">
                <a:moveTo>
                  <a:pt x="0" y="0"/>
                </a:moveTo>
                <a:cubicBezTo>
                  <a:pt x="25758" y="17172"/>
                  <a:pt x="55383" y="29626"/>
                  <a:pt x="77273" y="51516"/>
                </a:cubicBezTo>
                <a:cubicBezTo>
                  <a:pt x="99163" y="73406"/>
                  <a:pt x="128789" y="128789"/>
                  <a:pt x="128789" y="128789"/>
                </a:cubicBezTo>
                <a:cubicBezTo>
                  <a:pt x="137375" y="163133"/>
                  <a:pt x="152338" y="196488"/>
                  <a:pt x="154546" y="231820"/>
                </a:cubicBezTo>
                <a:cubicBezTo>
                  <a:pt x="168561" y="456060"/>
                  <a:pt x="118761" y="389218"/>
                  <a:pt x="206062" y="476519"/>
                </a:cubicBezTo>
                <a:cubicBezTo>
                  <a:pt x="210355" y="489398"/>
                  <a:pt x="212870" y="503013"/>
                  <a:pt x="218941" y="515155"/>
                </a:cubicBezTo>
                <a:cubicBezTo>
                  <a:pt x="225863" y="528999"/>
                  <a:pt x="238412" y="539648"/>
                  <a:pt x="244698" y="553792"/>
                </a:cubicBezTo>
                <a:cubicBezTo>
                  <a:pt x="255725" y="578603"/>
                  <a:pt x="270456" y="631065"/>
                  <a:pt x="270456" y="631065"/>
                </a:cubicBezTo>
                <a:cubicBezTo>
                  <a:pt x="266163" y="665409"/>
                  <a:pt x="263768" y="700043"/>
                  <a:pt x="257577" y="734096"/>
                </a:cubicBezTo>
                <a:cubicBezTo>
                  <a:pt x="255148" y="747453"/>
                  <a:pt x="246049" y="759225"/>
                  <a:pt x="244698" y="772733"/>
                </a:cubicBezTo>
                <a:cubicBezTo>
                  <a:pt x="241708" y="802635"/>
                  <a:pt x="244698" y="832834"/>
                  <a:pt x="244698" y="862885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orme libre 4"/>
          <p:cNvSpPr/>
          <p:nvPr/>
        </p:nvSpPr>
        <p:spPr>
          <a:xfrm>
            <a:off x="4391696" y="2601532"/>
            <a:ext cx="412124" cy="2884868"/>
          </a:xfrm>
          <a:custGeom>
            <a:avLst/>
            <a:gdLst>
              <a:gd name="connsiteX0" fmla="*/ 51515 w 412124"/>
              <a:gd name="connsiteY0" fmla="*/ 0 h 2884868"/>
              <a:gd name="connsiteX1" fmla="*/ 90152 w 412124"/>
              <a:gd name="connsiteY1" fmla="*/ 64395 h 2884868"/>
              <a:gd name="connsiteX2" fmla="*/ 77273 w 412124"/>
              <a:gd name="connsiteY2" fmla="*/ 128789 h 2884868"/>
              <a:gd name="connsiteX3" fmla="*/ 103031 w 412124"/>
              <a:gd name="connsiteY3" fmla="*/ 244699 h 2884868"/>
              <a:gd name="connsiteX4" fmla="*/ 51515 w 412124"/>
              <a:gd name="connsiteY4" fmla="*/ 360609 h 2884868"/>
              <a:gd name="connsiteX5" fmla="*/ 0 w 412124"/>
              <a:gd name="connsiteY5" fmla="*/ 386367 h 2884868"/>
              <a:gd name="connsiteX6" fmla="*/ 25758 w 412124"/>
              <a:gd name="connsiteY6" fmla="*/ 489398 h 2884868"/>
              <a:gd name="connsiteX7" fmla="*/ 51515 w 412124"/>
              <a:gd name="connsiteY7" fmla="*/ 528034 h 2884868"/>
              <a:gd name="connsiteX8" fmla="*/ 167425 w 412124"/>
              <a:gd name="connsiteY8" fmla="*/ 631065 h 2884868"/>
              <a:gd name="connsiteX9" fmla="*/ 193183 w 412124"/>
              <a:gd name="connsiteY9" fmla="*/ 888643 h 2884868"/>
              <a:gd name="connsiteX10" fmla="*/ 206062 w 412124"/>
              <a:gd name="connsiteY10" fmla="*/ 940158 h 2884868"/>
              <a:gd name="connsiteX11" fmla="*/ 257577 w 412124"/>
              <a:gd name="connsiteY11" fmla="*/ 1030310 h 2884868"/>
              <a:gd name="connsiteX12" fmla="*/ 334850 w 412124"/>
              <a:gd name="connsiteY12" fmla="*/ 1184857 h 2884868"/>
              <a:gd name="connsiteX13" fmla="*/ 360608 w 412124"/>
              <a:gd name="connsiteY13" fmla="*/ 1223493 h 2884868"/>
              <a:gd name="connsiteX14" fmla="*/ 218941 w 412124"/>
              <a:gd name="connsiteY14" fmla="*/ 1429555 h 2884868"/>
              <a:gd name="connsiteX15" fmla="*/ 180304 w 412124"/>
              <a:gd name="connsiteY15" fmla="*/ 1442434 h 2884868"/>
              <a:gd name="connsiteX16" fmla="*/ 115910 w 412124"/>
              <a:gd name="connsiteY16" fmla="*/ 1519707 h 2884868"/>
              <a:gd name="connsiteX17" fmla="*/ 103031 w 412124"/>
              <a:gd name="connsiteY17" fmla="*/ 1558344 h 2884868"/>
              <a:gd name="connsiteX18" fmla="*/ 77273 w 412124"/>
              <a:gd name="connsiteY18" fmla="*/ 1596981 h 2884868"/>
              <a:gd name="connsiteX19" fmla="*/ 51515 w 412124"/>
              <a:gd name="connsiteY19" fmla="*/ 1687133 h 2884868"/>
              <a:gd name="connsiteX20" fmla="*/ 77273 w 412124"/>
              <a:gd name="connsiteY20" fmla="*/ 1867437 h 2884868"/>
              <a:gd name="connsiteX21" fmla="*/ 103031 w 412124"/>
              <a:gd name="connsiteY21" fmla="*/ 1906074 h 2884868"/>
              <a:gd name="connsiteX22" fmla="*/ 154546 w 412124"/>
              <a:gd name="connsiteY22" fmla="*/ 2021983 h 2884868"/>
              <a:gd name="connsiteX23" fmla="*/ 193183 w 412124"/>
              <a:gd name="connsiteY23" fmla="*/ 2125014 h 2884868"/>
              <a:gd name="connsiteX24" fmla="*/ 218941 w 412124"/>
              <a:gd name="connsiteY24" fmla="*/ 2202288 h 2884868"/>
              <a:gd name="connsiteX25" fmla="*/ 231819 w 412124"/>
              <a:gd name="connsiteY25" fmla="*/ 2240924 h 2884868"/>
              <a:gd name="connsiteX26" fmla="*/ 244698 w 412124"/>
              <a:gd name="connsiteY26" fmla="*/ 2459865 h 2884868"/>
              <a:gd name="connsiteX27" fmla="*/ 257577 w 412124"/>
              <a:gd name="connsiteY27" fmla="*/ 2498502 h 2884868"/>
              <a:gd name="connsiteX28" fmla="*/ 296214 w 412124"/>
              <a:gd name="connsiteY28" fmla="*/ 2550017 h 2884868"/>
              <a:gd name="connsiteX29" fmla="*/ 373487 w 412124"/>
              <a:gd name="connsiteY29" fmla="*/ 2627291 h 2884868"/>
              <a:gd name="connsiteX30" fmla="*/ 399245 w 412124"/>
              <a:gd name="connsiteY30" fmla="*/ 2846231 h 2884868"/>
              <a:gd name="connsiteX31" fmla="*/ 412124 w 412124"/>
              <a:gd name="connsiteY31" fmla="*/ 2884868 h 2884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12124" h="2884868">
                <a:moveTo>
                  <a:pt x="51515" y="0"/>
                </a:moveTo>
                <a:cubicBezTo>
                  <a:pt x="64394" y="21465"/>
                  <a:pt x="85243" y="39849"/>
                  <a:pt x="90152" y="64395"/>
                </a:cubicBezTo>
                <a:cubicBezTo>
                  <a:pt x="94445" y="85860"/>
                  <a:pt x="77273" y="106899"/>
                  <a:pt x="77273" y="128789"/>
                </a:cubicBezTo>
                <a:cubicBezTo>
                  <a:pt x="77273" y="174120"/>
                  <a:pt x="89750" y="204857"/>
                  <a:pt x="103031" y="244699"/>
                </a:cubicBezTo>
                <a:cubicBezTo>
                  <a:pt x="94409" y="270565"/>
                  <a:pt x="79774" y="337060"/>
                  <a:pt x="51515" y="360609"/>
                </a:cubicBezTo>
                <a:cubicBezTo>
                  <a:pt x="36766" y="372900"/>
                  <a:pt x="17172" y="377781"/>
                  <a:pt x="0" y="386367"/>
                </a:cubicBezTo>
                <a:cubicBezTo>
                  <a:pt x="8586" y="420711"/>
                  <a:pt x="13660" y="456129"/>
                  <a:pt x="25758" y="489398"/>
                </a:cubicBezTo>
                <a:cubicBezTo>
                  <a:pt x="31048" y="503944"/>
                  <a:pt x="41232" y="516466"/>
                  <a:pt x="51515" y="528034"/>
                </a:cubicBezTo>
                <a:cubicBezTo>
                  <a:pt x="115672" y="600210"/>
                  <a:pt x="108704" y="591917"/>
                  <a:pt x="167425" y="631065"/>
                </a:cubicBezTo>
                <a:cubicBezTo>
                  <a:pt x="176011" y="716924"/>
                  <a:pt x="172255" y="804932"/>
                  <a:pt x="193183" y="888643"/>
                </a:cubicBezTo>
                <a:cubicBezTo>
                  <a:pt x="197476" y="905815"/>
                  <a:pt x="199847" y="923585"/>
                  <a:pt x="206062" y="940158"/>
                </a:cubicBezTo>
                <a:cubicBezTo>
                  <a:pt x="220070" y="977512"/>
                  <a:pt x="236222" y="998279"/>
                  <a:pt x="257577" y="1030310"/>
                </a:cubicBezTo>
                <a:cubicBezTo>
                  <a:pt x="293124" y="1136949"/>
                  <a:pt x="268276" y="1084995"/>
                  <a:pt x="334850" y="1184857"/>
                </a:cubicBezTo>
                <a:lnTo>
                  <a:pt x="360608" y="1223493"/>
                </a:lnTo>
                <a:cubicBezTo>
                  <a:pt x="343812" y="1475431"/>
                  <a:pt x="412646" y="1399754"/>
                  <a:pt x="218941" y="1429555"/>
                </a:cubicBezTo>
                <a:cubicBezTo>
                  <a:pt x="205523" y="1431619"/>
                  <a:pt x="193183" y="1438141"/>
                  <a:pt x="180304" y="1442434"/>
                </a:cubicBezTo>
                <a:cubicBezTo>
                  <a:pt x="151821" y="1470917"/>
                  <a:pt x="133840" y="1483846"/>
                  <a:pt x="115910" y="1519707"/>
                </a:cubicBezTo>
                <a:cubicBezTo>
                  <a:pt x="109839" y="1531849"/>
                  <a:pt x="109102" y="1546202"/>
                  <a:pt x="103031" y="1558344"/>
                </a:cubicBezTo>
                <a:cubicBezTo>
                  <a:pt x="96109" y="1572189"/>
                  <a:pt x="84195" y="1583137"/>
                  <a:pt x="77273" y="1596981"/>
                </a:cubicBezTo>
                <a:cubicBezTo>
                  <a:pt x="68034" y="1615458"/>
                  <a:pt x="55642" y="1670626"/>
                  <a:pt x="51515" y="1687133"/>
                </a:cubicBezTo>
                <a:cubicBezTo>
                  <a:pt x="60101" y="1747234"/>
                  <a:pt x="63368" y="1808339"/>
                  <a:pt x="77273" y="1867437"/>
                </a:cubicBezTo>
                <a:cubicBezTo>
                  <a:pt x="80818" y="1882504"/>
                  <a:pt x="96744" y="1891929"/>
                  <a:pt x="103031" y="1906074"/>
                </a:cubicBezTo>
                <a:cubicBezTo>
                  <a:pt x="164337" y="2044012"/>
                  <a:pt x="96254" y="1934543"/>
                  <a:pt x="154546" y="2021983"/>
                </a:cubicBezTo>
                <a:cubicBezTo>
                  <a:pt x="185079" y="2174649"/>
                  <a:pt x="144946" y="2016481"/>
                  <a:pt x="193183" y="2125014"/>
                </a:cubicBezTo>
                <a:cubicBezTo>
                  <a:pt x="204210" y="2149825"/>
                  <a:pt x="210355" y="2176530"/>
                  <a:pt x="218941" y="2202288"/>
                </a:cubicBezTo>
                <a:lnTo>
                  <a:pt x="231819" y="2240924"/>
                </a:lnTo>
                <a:cubicBezTo>
                  <a:pt x="236112" y="2313904"/>
                  <a:pt x="237424" y="2387121"/>
                  <a:pt x="244698" y="2459865"/>
                </a:cubicBezTo>
                <a:cubicBezTo>
                  <a:pt x="246049" y="2473373"/>
                  <a:pt x="250842" y="2486715"/>
                  <a:pt x="257577" y="2498502"/>
                </a:cubicBezTo>
                <a:cubicBezTo>
                  <a:pt x="268227" y="2517139"/>
                  <a:pt x="281855" y="2534062"/>
                  <a:pt x="296214" y="2550017"/>
                </a:cubicBezTo>
                <a:cubicBezTo>
                  <a:pt x="320582" y="2577093"/>
                  <a:pt x="373487" y="2627291"/>
                  <a:pt x="373487" y="2627291"/>
                </a:cubicBezTo>
                <a:cubicBezTo>
                  <a:pt x="408540" y="2732448"/>
                  <a:pt x="371553" y="2610849"/>
                  <a:pt x="399245" y="2846231"/>
                </a:cubicBezTo>
                <a:cubicBezTo>
                  <a:pt x="400831" y="2859714"/>
                  <a:pt x="412124" y="2884868"/>
                  <a:pt x="412124" y="2884868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rme libre 5"/>
          <p:cNvSpPr/>
          <p:nvPr/>
        </p:nvSpPr>
        <p:spPr>
          <a:xfrm>
            <a:off x="6606862" y="2150772"/>
            <a:ext cx="180304" cy="798490"/>
          </a:xfrm>
          <a:custGeom>
            <a:avLst/>
            <a:gdLst>
              <a:gd name="connsiteX0" fmla="*/ 180304 w 180304"/>
              <a:gd name="connsiteY0" fmla="*/ 0 h 798490"/>
              <a:gd name="connsiteX1" fmla="*/ 115910 w 180304"/>
              <a:gd name="connsiteY1" fmla="*/ 38636 h 798490"/>
              <a:gd name="connsiteX2" fmla="*/ 77273 w 180304"/>
              <a:gd name="connsiteY2" fmla="*/ 64394 h 798490"/>
              <a:gd name="connsiteX3" fmla="*/ 51515 w 180304"/>
              <a:gd name="connsiteY3" fmla="*/ 141667 h 798490"/>
              <a:gd name="connsiteX4" fmla="*/ 25758 w 180304"/>
              <a:gd name="connsiteY4" fmla="*/ 180304 h 798490"/>
              <a:gd name="connsiteX5" fmla="*/ 12879 w 180304"/>
              <a:gd name="connsiteY5" fmla="*/ 231820 h 798490"/>
              <a:gd name="connsiteX6" fmla="*/ 0 w 180304"/>
              <a:gd name="connsiteY6" fmla="*/ 270456 h 798490"/>
              <a:gd name="connsiteX7" fmla="*/ 12879 w 180304"/>
              <a:gd name="connsiteY7" fmla="*/ 399245 h 798490"/>
              <a:gd name="connsiteX8" fmla="*/ 38637 w 180304"/>
              <a:gd name="connsiteY8" fmla="*/ 437882 h 798490"/>
              <a:gd name="connsiteX9" fmla="*/ 51515 w 180304"/>
              <a:gd name="connsiteY9" fmla="*/ 476518 h 798490"/>
              <a:gd name="connsiteX10" fmla="*/ 77273 w 180304"/>
              <a:gd name="connsiteY10" fmla="*/ 528034 h 798490"/>
              <a:gd name="connsiteX11" fmla="*/ 64394 w 180304"/>
              <a:gd name="connsiteY11" fmla="*/ 759853 h 798490"/>
              <a:gd name="connsiteX12" fmla="*/ 51515 w 180304"/>
              <a:gd name="connsiteY12" fmla="*/ 798490 h 798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0304" h="798490">
                <a:moveTo>
                  <a:pt x="180304" y="0"/>
                </a:moveTo>
                <a:cubicBezTo>
                  <a:pt x="158839" y="12879"/>
                  <a:pt x="137137" y="25369"/>
                  <a:pt x="115910" y="38636"/>
                </a:cubicBezTo>
                <a:cubicBezTo>
                  <a:pt x="102784" y="46840"/>
                  <a:pt x="85477" y="51268"/>
                  <a:pt x="77273" y="64394"/>
                </a:cubicBezTo>
                <a:cubicBezTo>
                  <a:pt x="62883" y="87418"/>
                  <a:pt x="66575" y="119076"/>
                  <a:pt x="51515" y="141667"/>
                </a:cubicBezTo>
                <a:lnTo>
                  <a:pt x="25758" y="180304"/>
                </a:lnTo>
                <a:cubicBezTo>
                  <a:pt x="21465" y="197476"/>
                  <a:pt x="17742" y="214801"/>
                  <a:pt x="12879" y="231820"/>
                </a:cubicBezTo>
                <a:cubicBezTo>
                  <a:pt x="9150" y="244873"/>
                  <a:pt x="0" y="256881"/>
                  <a:pt x="0" y="270456"/>
                </a:cubicBezTo>
                <a:cubicBezTo>
                  <a:pt x="0" y="313600"/>
                  <a:pt x="3178" y="357206"/>
                  <a:pt x="12879" y="399245"/>
                </a:cubicBezTo>
                <a:cubicBezTo>
                  <a:pt x="16360" y="414327"/>
                  <a:pt x="30051" y="425003"/>
                  <a:pt x="38637" y="437882"/>
                </a:cubicBezTo>
                <a:cubicBezTo>
                  <a:pt x="42930" y="450761"/>
                  <a:pt x="46168" y="464040"/>
                  <a:pt x="51515" y="476518"/>
                </a:cubicBezTo>
                <a:cubicBezTo>
                  <a:pt x="59078" y="494165"/>
                  <a:pt x="76401" y="508855"/>
                  <a:pt x="77273" y="528034"/>
                </a:cubicBezTo>
                <a:cubicBezTo>
                  <a:pt x="80787" y="605346"/>
                  <a:pt x="71732" y="682809"/>
                  <a:pt x="64394" y="759853"/>
                </a:cubicBezTo>
                <a:cubicBezTo>
                  <a:pt x="63107" y="773368"/>
                  <a:pt x="51515" y="798490"/>
                  <a:pt x="51515" y="79849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orme libre 6"/>
          <p:cNvSpPr/>
          <p:nvPr/>
        </p:nvSpPr>
        <p:spPr>
          <a:xfrm>
            <a:off x="6207617" y="3258355"/>
            <a:ext cx="309093" cy="1068946"/>
          </a:xfrm>
          <a:custGeom>
            <a:avLst/>
            <a:gdLst>
              <a:gd name="connsiteX0" fmla="*/ 309093 w 309093"/>
              <a:gd name="connsiteY0" fmla="*/ 0 h 1068946"/>
              <a:gd name="connsiteX1" fmla="*/ 270456 w 309093"/>
              <a:gd name="connsiteY1" fmla="*/ 141668 h 1068946"/>
              <a:gd name="connsiteX2" fmla="*/ 257577 w 309093"/>
              <a:gd name="connsiteY2" fmla="*/ 180304 h 1068946"/>
              <a:gd name="connsiteX3" fmla="*/ 180304 w 309093"/>
              <a:gd name="connsiteY3" fmla="*/ 231820 h 1068946"/>
              <a:gd name="connsiteX4" fmla="*/ 141668 w 309093"/>
              <a:gd name="connsiteY4" fmla="*/ 257577 h 1068946"/>
              <a:gd name="connsiteX5" fmla="*/ 64394 w 309093"/>
              <a:gd name="connsiteY5" fmla="*/ 334851 h 1068946"/>
              <a:gd name="connsiteX6" fmla="*/ 0 w 309093"/>
              <a:gd name="connsiteY6" fmla="*/ 399245 h 1068946"/>
              <a:gd name="connsiteX7" fmla="*/ 12879 w 309093"/>
              <a:gd name="connsiteY7" fmla="*/ 656822 h 1068946"/>
              <a:gd name="connsiteX8" fmla="*/ 51515 w 309093"/>
              <a:gd name="connsiteY8" fmla="*/ 734096 h 1068946"/>
              <a:gd name="connsiteX9" fmla="*/ 64394 w 309093"/>
              <a:gd name="connsiteY9" fmla="*/ 772732 h 1068946"/>
              <a:gd name="connsiteX10" fmla="*/ 115910 w 309093"/>
              <a:gd name="connsiteY10" fmla="*/ 850006 h 1068946"/>
              <a:gd name="connsiteX11" fmla="*/ 154546 w 309093"/>
              <a:gd name="connsiteY11" fmla="*/ 965915 h 1068946"/>
              <a:gd name="connsiteX12" fmla="*/ 167425 w 309093"/>
              <a:gd name="connsiteY12" fmla="*/ 1004552 h 1068946"/>
              <a:gd name="connsiteX13" fmla="*/ 193183 w 309093"/>
              <a:gd name="connsiteY13" fmla="*/ 1068946 h 106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9093" h="1068946">
                <a:moveTo>
                  <a:pt x="309093" y="0"/>
                </a:moveTo>
                <a:cubicBezTo>
                  <a:pt x="290889" y="91016"/>
                  <a:pt x="303136" y="43630"/>
                  <a:pt x="270456" y="141668"/>
                </a:cubicBezTo>
                <a:cubicBezTo>
                  <a:pt x="266163" y="154547"/>
                  <a:pt x="268872" y="172774"/>
                  <a:pt x="257577" y="180304"/>
                </a:cubicBezTo>
                <a:lnTo>
                  <a:pt x="180304" y="231820"/>
                </a:lnTo>
                <a:lnTo>
                  <a:pt x="141668" y="257577"/>
                </a:lnTo>
                <a:cubicBezTo>
                  <a:pt x="80964" y="348633"/>
                  <a:pt x="160242" y="239003"/>
                  <a:pt x="64394" y="334851"/>
                </a:cubicBezTo>
                <a:cubicBezTo>
                  <a:pt x="-21465" y="420710"/>
                  <a:pt x="103034" y="330556"/>
                  <a:pt x="0" y="399245"/>
                </a:cubicBezTo>
                <a:cubicBezTo>
                  <a:pt x="4293" y="485104"/>
                  <a:pt x="5432" y="571179"/>
                  <a:pt x="12879" y="656822"/>
                </a:cubicBezTo>
                <a:cubicBezTo>
                  <a:pt x="16286" y="696007"/>
                  <a:pt x="34608" y="700281"/>
                  <a:pt x="51515" y="734096"/>
                </a:cubicBezTo>
                <a:cubicBezTo>
                  <a:pt x="57586" y="746238"/>
                  <a:pt x="57801" y="760865"/>
                  <a:pt x="64394" y="772732"/>
                </a:cubicBezTo>
                <a:cubicBezTo>
                  <a:pt x="79428" y="799793"/>
                  <a:pt x="106120" y="820637"/>
                  <a:pt x="115910" y="850006"/>
                </a:cubicBezTo>
                <a:lnTo>
                  <a:pt x="154546" y="965915"/>
                </a:lnTo>
                <a:cubicBezTo>
                  <a:pt x="158839" y="978794"/>
                  <a:pt x="162383" y="991947"/>
                  <a:pt x="167425" y="1004552"/>
                </a:cubicBezTo>
                <a:lnTo>
                  <a:pt x="193183" y="1068946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115616" y="4725144"/>
            <a:ext cx="1605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FF00"/>
                </a:solidFill>
              </a:rPr>
              <a:t>Par le haut</a:t>
            </a:r>
            <a:endParaRPr lang="fr-FR" sz="2800" b="1" dirty="0">
              <a:solidFill>
                <a:srgbClr val="FFFF0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3655736" y="4912632"/>
            <a:ext cx="1605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FF00"/>
                </a:solidFill>
              </a:rPr>
              <a:t>Par le bas</a:t>
            </a:r>
            <a:endParaRPr lang="fr-FR" sz="2800" b="1" dirty="0">
              <a:solidFill>
                <a:srgbClr val="FFFF00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868144" y="4934841"/>
            <a:ext cx="22025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FF00"/>
                </a:solidFill>
              </a:rPr>
              <a:t>Par le haut ou le bas de l’interface</a:t>
            </a:r>
            <a:endParaRPr lang="fr-FR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6157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Déterminer les caractéristiques générales des couches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Observer l’origine et la propagation des fissures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l’origine de l’orniérage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Expliquer les défauts des points singuliers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Permettre la modélisation de la structure </a:t>
            </a: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du</a:t>
            </a: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 </a:t>
            </a: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point de carottage</a:t>
            </a:r>
            <a:endParaRPr lang="fr-FR" sz="360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2397991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467544" y="1040542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l’origine de l’orniérage des couches bitumineuses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711" y="2348880"/>
            <a:ext cx="6074521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0417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l’origine de l’orniérage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711" y="2348880"/>
            <a:ext cx="6074521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Rolf\Downloads\GraphiqueCollé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92896"/>
            <a:ext cx="4902385" cy="249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1410893" y="4963857"/>
            <a:ext cx="593524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Mise en évidence de la couche qui crée l’orniérage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42370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+mn-lt"/>
              </a:rPr>
              <a:t>Déterminer les caractéristiques générales des couches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+mn-lt"/>
              </a:rPr>
              <a:t>Observer l’origine et la propagation des fissures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Expliquer les défauts des points singuliers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+mn-lt"/>
              </a:rPr>
              <a:t>Permettre la modélisation de la structure </a:t>
            </a:r>
            <a:r>
              <a:rPr lang="fr-FR" sz="36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+mn-lt"/>
              </a:rPr>
              <a:t>du</a:t>
            </a:r>
            <a:r>
              <a:rPr lang="fr-FR" sz="36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+mn-lt"/>
              </a:rPr>
              <a:t> </a:t>
            </a:r>
            <a:r>
              <a:rPr lang="fr-FR" sz="3600" dirty="0" smtClean="0">
                <a:solidFill>
                  <a:schemeClr val="tx1">
                    <a:lumMod val="10000"/>
                    <a:lumOff val="90000"/>
                  </a:schemeClr>
                </a:solidFill>
                <a:latin typeface="+mn-lt"/>
              </a:rPr>
              <a:t>point de carottage</a:t>
            </a:r>
            <a:endParaRPr lang="fr-FR" sz="3600" dirty="0">
              <a:solidFill>
                <a:schemeClr val="tx1">
                  <a:lumMod val="10000"/>
                  <a:lumOff val="90000"/>
                </a:schemeClr>
              </a:solidFill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25652938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Expliquer les défauts des points singuliers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Arrachements, nids de poule après un cycle gel/dégel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fr-FR" sz="3600" dirty="0" smtClean="0"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806114"/>
            <a:ext cx="25812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1240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Expliquer les défauts des points singuliers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Structure sans </a:t>
            </a:r>
            <a:r>
              <a:rPr lang="fr-FR" sz="3600" dirty="0" err="1" smtClean="0">
                <a:latin typeface="+mn-lt"/>
              </a:rPr>
              <a:t>surlargeur</a:t>
            </a:r>
            <a:endParaRPr lang="fr-FR" sz="3600" dirty="0" smtClean="0"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811" y="3578537"/>
            <a:ext cx="1621956" cy="165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3638527"/>
            <a:ext cx="1863082" cy="159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vers le bas 3"/>
          <p:cNvSpPr/>
          <p:nvPr/>
        </p:nvSpPr>
        <p:spPr>
          <a:xfrm flipV="1">
            <a:off x="3439437" y="5251851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691680" y="5877272"/>
            <a:ext cx="3744416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Présence de fissures en rive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68422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19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Expliquer les défauts des points singuliers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Structure sans </a:t>
            </a:r>
            <a:r>
              <a:rPr lang="fr-FR" sz="3600" dirty="0" err="1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surlargeur</a:t>
            </a:r>
            <a:endParaRPr lang="fr-FR" sz="3600" dirty="0" smtClean="0">
              <a:solidFill>
                <a:schemeClr val="bg2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+mj-lt"/>
              </a:rPr>
              <a:t>Objectifs des carottages</a:t>
            </a:r>
          </a:p>
        </p:txBody>
      </p:sp>
      <p:grpSp>
        <p:nvGrpSpPr>
          <p:cNvPr id="9" name="Groupe 8"/>
          <p:cNvGrpSpPr/>
          <p:nvPr/>
        </p:nvGrpSpPr>
        <p:grpSpPr>
          <a:xfrm>
            <a:off x="2334554" y="332656"/>
            <a:ext cx="5248275" cy="6734175"/>
            <a:chOff x="1763688" y="649288"/>
            <a:chExt cx="5248275" cy="6734175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9000" contrast="-3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649288"/>
              <a:ext cx="5248275" cy="139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9802" y="1560567"/>
              <a:ext cx="1428750" cy="570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2039938"/>
              <a:ext cx="1390650" cy="534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20397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502960" y="1556792"/>
            <a:ext cx="76328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3600" b="1" dirty="0" smtClean="0">
                <a:solidFill>
                  <a:srgbClr val="0070C0"/>
                </a:solidFill>
                <a:latin typeface="+mn-lt"/>
              </a:rPr>
              <a:t>Objectifs des carottages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b="1" dirty="0" smtClean="0">
                <a:solidFill>
                  <a:srgbClr val="0070C0"/>
                </a:solidFill>
                <a:latin typeface="+mn-lt"/>
              </a:rPr>
              <a:t>Implantation des carottages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Découpage de l’itinéraire en zones homogènes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Définition des sections tests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3600" b="1" i="1" dirty="0" smtClean="0">
                <a:solidFill>
                  <a:srgbClr val="0070C0"/>
                </a:solidFill>
                <a:latin typeface="+mn-lt"/>
              </a:rPr>
              <a:t>Localisation des carottages</a:t>
            </a:r>
            <a:endParaRPr lang="fr-FR" sz="3600" b="1" i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02902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Expliquer les défauts des points singuliers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Structure présentant des dégradations et des déflexions différentes en rive et en axe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1829556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Expliquer les défauts des points singuliers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Structure présentant des dégradations et des déflexions différentes en rive et en axe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275" y="1556792"/>
            <a:ext cx="5505450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455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Déterminer les caractéristiques générales des couches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Observer l’origine et la propagation des fissures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Déterminer l’origine de l’orniérage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t>Expliquer les défauts des points singuliers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Permettre la modélisation de la structure </a:t>
            </a:r>
            <a:r>
              <a:rPr lang="fr-FR" sz="3600" dirty="0" smtClean="0">
                <a:latin typeface="+mn-lt"/>
              </a:rPr>
              <a:t>du</a:t>
            </a:r>
            <a:r>
              <a:rPr lang="fr-FR" sz="3600" dirty="0" smtClean="0">
                <a:latin typeface="+mn-lt"/>
              </a:rPr>
              <a:t> </a:t>
            </a:r>
            <a:r>
              <a:rPr lang="fr-FR" sz="3600" dirty="0" smtClean="0">
                <a:latin typeface="+mn-lt"/>
              </a:rPr>
              <a:t>point de carottage</a:t>
            </a:r>
            <a:endParaRPr lang="fr-FR" sz="3600" dirty="0"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37071640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Permettre la modélisation de la structure </a:t>
            </a:r>
            <a:r>
              <a:rPr lang="fr-FR" sz="3600" dirty="0" smtClean="0">
                <a:latin typeface="+mn-lt"/>
              </a:rPr>
              <a:t>du</a:t>
            </a:r>
            <a:r>
              <a:rPr lang="fr-FR" sz="3600" dirty="0" smtClean="0">
                <a:latin typeface="+mn-lt"/>
              </a:rPr>
              <a:t> </a:t>
            </a:r>
            <a:r>
              <a:rPr lang="fr-FR" sz="3600" dirty="0" smtClean="0">
                <a:latin typeface="+mn-lt"/>
              </a:rPr>
              <a:t>point de carottage</a:t>
            </a:r>
            <a:endParaRPr lang="fr-FR" sz="3600" dirty="0"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9007" y="3004064"/>
            <a:ext cx="1155424" cy="32559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298143" y="3004064"/>
            <a:ext cx="4209961" cy="30469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Pour chacune des couches 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dirty="0" smtClean="0"/>
              <a:t>Natures, épaisseurs, interfaces, qualités,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dirty="0"/>
              <a:t>A</a:t>
            </a:r>
            <a:r>
              <a:rPr lang="fr-FR" dirty="0" smtClean="0"/>
              <a:t>nnées de réalisation</a:t>
            </a:r>
          </a:p>
          <a:p>
            <a:r>
              <a:rPr lang="fr-FR" dirty="0" smtClean="0"/>
              <a:t>Trafics PL </a:t>
            </a:r>
            <a:r>
              <a:rPr lang="fr-FR" dirty="0" smtClean="0"/>
              <a:t>subis</a:t>
            </a:r>
            <a:endParaRPr lang="fr-FR" dirty="0" smtClean="0"/>
          </a:p>
          <a:p>
            <a:r>
              <a:rPr lang="fr-FR" dirty="0" smtClean="0"/>
              <a:t>Déflexion et dégradations au niveau du carottage</a:t>
            </a:r>
          </a:p>
          <a:p>
            <a:endParaRPr lang="fr-FR" dirty="0"/>
          </a:p>
        </p:txBody>
      </p:sp>
      <p:sp>
        <p:nvSpPr>
          <p:cNvPr id="4" name="Flèche droite 3"/>
          <p:cNvSpPr/>
          <p:nvPr/>
        </p:nvSpPr>
        <p:spPr>
          <a:xfrm>
            <a:off x="5652120" y="4294851"/>
            <a:ext cx="432048" cy="3416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6102032" y="3311490"/>
            <a:ext cx="2160240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Détermination des modules, des dommages de chacune des couches</a:t>
            </a:r>
          </a:p>
        </p:txBody>
      </p:sp>
    </p:spTree>
    <p:extLst>
      <p:ext uri="{BB962C8B-B14F-4D97-AF65-F5344CB8AC3E}">
        <p14:creationId xmlns:p14="http://schemas.microsoft.com/office/powerpoint/2010/main" val="15809852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carottages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8" y="1916832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fr-FR" sz="3600" dirty="0">
                <a:latin typeface="+mn-lt"/>
              </a:rPr>
              <a:t>Découpage de l’itinéraire en zones homogènes</a:t>
            </a:r>
          </a:p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fr-FR" sz="3600" dirty="0">
                <a:latin typeface="+mn-lt"/>
              </a:rPr>
              <a:t>Définition des sections tests</a:t>
            </a:r>
          </a:p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fr-FR" sz="3600" dirty="0">
                <a:latin typeface="+mn-lt"/>
              </a:rPr>
              <a:t>Localisation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4700049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carottages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83569" y="1916832"/>
            <a:ext cx="70565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fr-FR" sz="3600" dirty="0">
                <a:latin typeface="+mn-lt"/>
              </a:rPr>
              <a:t>Découpage de l’itinéraire en zones homogènes</a:t>
            </a:r>
          </a:p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fr-FR" sz="36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Définition des sections tests</a:t>
            </a:r>
          </a:p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fr-FR" sz="36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Localisation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1151159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carottages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683569" y="1328499"/>
            <a:ext cx="70565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fr-FR" sz="3600" dirty="0">
                <a:latin typeface="+mn-lt"/>
              </a:rPr>
              <a:t>Découpage de l’itinéraire en zones </a:t>
            </a:r>
            <a:r>
              <a:rPr lang="fr-FR" sz="3600" dirty="0" smtClean="0">
                <a:latin typeface="+mn-lt"/>
              </a:rPr>
              <a:t>homogènes</a:t>
            </a:r>
            <a:endParaRPr lang="fr-FR" sz="36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57" y="2852936"/>
            <a:ext cx="8220075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9907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carottages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1328499"/>
            <a:ext cx="8064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Découper </a:t>
            </a:r>
            <a:r>
              <a:rPr lang="fr-FR" sz="3600" dirty="0">
                <a:latin typeface="+mn-lt"/>
              </a:rPr>
              <a:t>l’itinéraire en </a:t>
            </a:r>
            <a:r>
              <a:rPr lang="fr-FR" sz="3600" b="1" dirty="0">
                <a:latin typeface="+mn-lt"/>
              </a:rPr>
              <a:t>zones </a:t>
            </a:r>
            <a:r>
              <a:rPr lang="fr-FR" sz="3600" b="1" dirty="0" smtClean="0">
                <a:latin typeface="+mn-lt"/>
              </a:rPr>
              <a:t>homogènes</a:t>
            </a:r>
            <a:r>
              <a:rPr lang="fr-FR" sz="3600" dirty="0" smtClean="0">
                <a:latin typeface="+mn-lt"/>
              </a:rPr>
              <a:t> en fonction :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Des structures (type, historique)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De l’environnement </a:t>
            </a:r>
            <a:r>
              <a:rPr lang="fr-FR" sz="2000" dirty="0"/>
              <a:t>(largeurs, drainage</a:t>
            </a:r>
            <a:r>
              <a:rPr lang="fr-FR" sz="2000" dirty="0" smtClean="0"/>
              <a:t>)</a:t>
            </a:r>
            <a:endParaRPr lang="fr-FR" sz="3600" dirty="0" smtClean="0">
              <a:latin typeface="+mn-lt"/>
            </a:endParaRP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De l’état visuel de surface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De la déformabilité de la chaussée sous charge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Des épaisseurs des couches</a:t>
            </a:r>
          </a:p>
          <a:p>
            <a:pPr marL="1028700" lvl="1" indent="-571500">
              <a:buFont typeface="Wingdings" panose="05000000000000000000" pitchFamily="2" charset="2"/>
              <a:buChar char="§"/>
            </a:pPr>
            <a:endParaRPr lang="fr-FR" sz="3600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32" y="5877272"/>
            <a:ext cx="79248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8578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carottages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1328499"/>
            <a:ext cx="806489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fr-FR" sz="4000" i="1" dirty="0" smtClean="0">
                <a:latin typeface="+mn-lt"/>
              </a:rPr>
              <a:t>Nota </a:t>
            </a:r>
            <a:r>
              <a:rPr lang="fr-FR" sz="4000" i="1" dirty="0">
                <a:latin typeface="+mn-lt"/>
              </a:rPr>
              <a:t>i</a:t>
            </a:r>
            <a:r>
              <a:rPr lang="fr-FR" sz="4000" i="1" dirty="0" smtClean="0">
                <a:latin typeface="+mn-lt"/>
              </a:rPr>
              <a:t>mportant </a:t>
            </a:r>
            <a:r>
              <a:rPr lang="fr-FR" sz="3600" dirty="0" smtClean="0">
                <a:latin typeface="+mn-lt"/>
              </a:rPr>
              <a:t>: pour les routes secondaires, peu documentées </a:t>
            </a:r>
            <a:r>
              <a:rPr lang="fr-FR" sz="3600" dirty="0" smtClean="0">
                <a:latin typeface="+mn-lt"/>
              </a:rPr>
              <a:t>, le </a:t>
            </a:r>
            <a:r>
              <a:rPr lang="fr-FR" sz="3600" dirty="0" smtClean="0">
                <a:latin typeface="+mn-lt"/>
              </a:rPr>
              <a:t>découpage </a:t>
            </a:r>
            <a:r>
              <a:rPr lang="fr-FR" sz="3600" dirty="0">
                <a:latin typeface="+mn-lt"/>
              </a:rPr>
              <a:t>de l’itinéraire en </a:t>
            </a:r>
            <a:r>
              <a:rPr lang="fr-FR" sz="3600" b="1" dirty="0">
                <a:latin typeface="+mn-lt"/>
              </a:rPr>
              <a:t>zones </a:t>
            </a:r>
            <a:r>
              <a:rPr lang="fr-FR" sz="3600" b="1" dirty="0" smtClean="0">
                <a:latin typeface="+mn-lt"/>
              </a:rPr>
              <a:t>homogènes </a:t>
            </a:r>
            <a:r>
              <a:rPr lang="fr-FR" sz="3600" dirty="0" smtClean="0">
                <a:latin typeface="+mn-lt"/>
              </a:rPr>
              <a:t>sera principalement fonction :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De l’environnement </a:t>
            </a:r>
            <a:r>
              <a:rPr lang="fr-FR" dirty="0" smtClean="0">
                <a:latin typeface="+mn-lt"/>
              </a:rPr>
              <a:t>(largeurs, drainage)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De l’état visuel de surface</a:t>
            </a:r>
          </a:p>
          <a:p>
            <a:pPr marL="1485900" lvl="2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De la déformabilité de la chaussée sous charge</a:t>
            </a:r>
          </a:p>
          <a:p>
            <a:pPr marL="1028700" lvl="1" indent="-571500">
              <a:buFont typeface="Wingdings" panose="05000000000000000000" pitchFamily="2" charset="2"/>
              <a:buChar char="§"/>
            </a:pPr>
            <a:endParaRPr lang="fr-FR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2308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82" y="1495857"/>
            <a:ext cx="832485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29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carottages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867569" y="1916832"/>
            <a:ext cx="708880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L’état visuel de surface doit être relevé suivant :</a:t>
            </a:r>
          </a:p>
          <a:p>
            <a:pPr marL="914400" lvl="1" indent="-457200">
              <a:buFontTx/>
              <a:buChar char="-"/>
            </a:pP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la méthode d’essai LPC 38-2 </a:t>
            </a: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 Relevé </a:t>
            </a: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des dégradations de surface des </a:t>
            </a:r>
            <a:r>
              <a:rPr lang="fr-FR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chaussées »</a:t>
            </a:r>
            <a:endParaRPr lang="fr-FR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914400" lvl="1" indent="-457200">
              <a:buFontTx/>
              <a:buChar char="-"/>
            </a:pPr>
            <a:endParaRPr lang="fr-FR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Bien différencier les </a:t>
            </a:r>
            <a:r>
              <a:rPr lang="fr-FR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BdR</a:t>
            </a:r>
            <a:r>
              <a:rPr lang="fr-FR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et le reste</a:t>
            </a:r>
          </a:p>
          <a:p>
            <a:r>
              <a:rPr lang="fr-FR" sz="3200" dirty="0" smtClean="0">
                <a:latin typeface="+mn-lt"/>
              </a:rPr>
              <a:t> </a:t>
            </a:r>
            <a:endParaRPr lang="fr-FR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75569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les caractéristiques générales des couches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Observer l’origine et la propagation des fissures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l’origine de l’orniérage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Expliquer les défauts des points singuliers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Permettre la modélisation de la structure </a:t>
            </a:r>
            <a:r>
              <a:rPr lang="fr-FR" sz="3600" dirty="0" smtClean="0">
                <a:latin typeface="+mn-lt"/>
              </a:rPr>
              <a:t>du point </a:t>
            </a:r>
            <a:r>
              <a:rPr lang="fr-FR" sz="3600" dirty="0" smtClean="0">
                <a:latin typeface="+mn-lt"/>
              </a:rPr>
              <a:t>de carottage</a:t>
            </a:r>
            <a:endParaRPr lang="fr-FR" sz="3600" dirty="0"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31620170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carottages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1328499"/>
            <a:ext cx="80648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dirty="0" smtClean="0">
                <a:latin typeface="+mn-lt"/>
              </a:rPr>
              <a:t>Les investigations réalisées en continu :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+mn-lt"/>
              </a:rPr>
              <a:t>déflexions</a:t>
            </a:r>
            <a:r>
              <a:rPr lang="fr-FR" sz="3600" dirty="0" smtClean="0">
                <a:latin typeface="+mn-lt"/>
              </a:rPr>
              <a:t>, rayon de courbure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+mn-lt"/>
              </a:rPr>
              <a:t>dégradations</a:t>
            </a:r>
            <a:endParaRPr lang="fr-FR" sz="3600" dirty="0" smtClean="0">
              <a:latin typeface="+mn-lt"/>
            </a:endParaRPr>
          </a:p>
          <a:p>
            <a:r>
              <a:rPr lang="fr-FR" sz="3600" dirty="0">
                <a:latin typeface="+mn-lt"/>
              </a:rPr>
              <a:t>p</a:t>
            </a:r>
            <a:r>
              <a:rPr lang="fr-FR" sz="3600" dirty="0" smtClean="0">
                <a:latin typeface="+mn-lt"/>
              </a:rPr>
              <a:t>euvent être découpés en </a:t>
            </a:r>
            <a:r>
              <a:rPr lang="fr-FR" sz="3600" b="1" dirty="0" smtClean="0">
                <a:latin typeface="+mn-lt"/>
              </a:rPr>
              <a:t>classes</a:t>
            </a:r>
            <a:r>
              <a:rPr lang="fr-FR" sz="3600" dirty="0" smtClean="0">
                <a:latin typeface="+mn-lt"/>
              </a:rPr>
              <a:t> et par la même aider à la détermination des zones homogènes</a:t>
            </a:r>
          </a:p>
          <a:p>
            <a:pPr lvl="2"/>
            <a:r>
              <a:rPr lang="fr-FR" sz="3600" i="1" dirty="0" smtClean="0">
                <a:latin typeface="+mn-lt"/>
              </a:rPr>
              <a:t>Classes de déflexion</a:t>
            </a:r>
          </a:p>
          <a:p>
            <a:pPr lvl="2"/>
            <a:r>
              <a:rPr lang="fr-FR" sz="3600" i="1" dirty="0" smtClean="0">
                <a:latin typeface="+mn-lt"/>
              </a:rPr>
              <a:t>Classes de fissuration/faïençage</a:t>
            </a:r>
          </a:p>
          <a:p>
            <a:pPr lvl="2"/>
            <a:r>
              <a:rPr lang="fr-FR" sz="3600" i="1" dirty="0" smtClean="0">
                <a:latin typeface="+mn-lt"/>
              </a:rPr>
              <a:t>Classes d’orniérage</a:t>
            </a:r>
          </a:p>
        </p:txBody>
      </p:sp>
    </p:spTree>
    <p:extLst>
      <p:ext uri="{BB962C8B-B14F-4D97-AF65-F5344CB8AC3E}">
        <p14:creationId xmlns:p14="http://schemas.microsoft.com/office/powerpoint/2010/main" val="14894172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i="1" dirty="0">
                <a:solidFill>
                  <a:srgbClr val="0070C0"/>
                </a:solidFill>
                <a:latin typeface="+mj-lt"/>
              </a:rPr>
              <a:t>d</a:t>
            </a:r>
            <a:r>
              <a:rPr lang="fr-FR" sz="4000" b="1" i="1" dirty="0" smtClean="0">
                <a:solidFill>
                  <a:srgbClr val="0070C0"/>
                </a:solidFill>
                <a:latin typeface="+mj-lt"/>
              </a:rPr>
              <a:t>ans les sections témoins</a:t>
            </a:r>
            <a:endParaRPr lang="fr-FR" sz="4000" b="1" i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42" y="4021460"/>
            <a:ext cx="80581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874033" y="1844824"/>
            <a:ext cx="72328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+mn-lt"/>
              </a:rPr>
              <a:t>Déterminations de sections témoins dans les zones homogènes pour y placer les carottages</a:t>
            </a:r>
            <a:endParaRPr lang="fr-FR" sz="3600" dirty="0">
              <a:latin typeface="+mn-lt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259632" y="5589240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Nota : la section témoin est parfois la zone homogène</a:t>
            </a:r>
            <a:endParaRPr lang="fr-F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935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i="1" dirty="0">
                <a:solidFill>
                  <a:srgbClr val="0070C0"/>
                </a:solidFill>
                <a:latin typeface="+mj-lt"/>
              </a:rPr>
              <a:t>dans les sections témoins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11560" y="1988840"/>
            <a:ext cx="74888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+mn-lt"/>
              </a:rPr>
              <a:t>Les carottages sont implantés en fonction du niveau de dégradation sur 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+mn-lt"/>
              </a:rPr>
              <a:t>les zones saines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600" dirty="0">
                <a:latin typeface="+mn-lt"/>
              </a:rPr>
              <a:t>s</a:t>
            </a:r>
            <a:r>
              <a:rPr lang="fr-FR" sz="3600" dirty="0" smtClean="0">
                <a:latin typeface="+mn-lt"/>
              </a:rPr>
              <a:t>ur les fissures dans les bandes de roulement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600" dirty="0">
                <a:latin typeface="+mn-lt"/>
              </a:rPr>
              <a:t>s</a:t>
            </a:r>
            <a:r>
              <a:rPr lang="fr-FR" sz="3600" dirty="0" smtClean="0">
                <a:latin typeface="+mn-lt"/>
              </a:rPr>
              <a:t>ur </a:t>
            </a:r>
            <a:r>
              <a:rPr lang="fr-FR" sz="3600" dirty="0">
                <a:latin typeface="+mn-lt"/>
              </a:rPr>
              <a:t>les fissures </a:t>
            </a:r>
            <a:r>
              <a:rPr lang="fr-FR" sz="3600" dirty="0" smtClean="0">
                <a:latin typeface="+mn-lt"/>
              </a:rPr>
              <a:t>hors </a:t>
            </a:r>
            <a:r>
              <a:rPr lang="fr-FR" sz="3600" dirty="0">
                <a:latin typeface="+mn-lt"/>
              </a:rPr>
              <a:t>d</a:t>
            </a:r>
            <a:r>
              <a:rPr lang="fr-FR" sz="3600" dirty="0" smtClean="0">
                <a:latin typeface="+mn-lt"/>
              </a:rPr>
              <a:t>es </a:t>
            </a:r>
            <a:r>
              <a:rPr lang="fr-FR" sz="3600" dirty="0">
                <a:latin typeface="+mn-lt"/>
              </a:rPr>
              <a:t>bandes de </a:t>
            </a:r>
            <a:r>
              <a:rPr lang="fr-FR" sz="3600" dirty="0" smtClean="0">
                <a:latin typeface="+mn-lt"/>
              </a:rPr>
              <a:t>roulement</a:t>
            </a:r>
            <a:endParaRPr lang="fr-FR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27768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i="1" dirty="0">
                <a:solidFill>
                  <a:srgbClr val="0070C0"/>
                </a:solidFill>
                <a:latin typeface="+mj-lt"/>
              </a:rPr>
              <a:t>dans les sections témoins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867569" y="2492896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+mn-lt"/>
              </a:rPr>
              <a:t>Le nombre de </a:t>
            </a:r>
            <a:r>
              <a:rPr lang="fr-FR" sz="3600" dirty="0" smtClean="0">
                <a:latin typeface="+mn-lt"/>
              </a:rPr>
              <a:t>carottage, sur les sections témoins, est </a:t>
            </a:r>
            <a:r>
              <a:rPr lang="fr-FR" sz="3600" dirty="0">
                <a:latin typeface="+mn-lt"/>
              </a:rPr>
              <a:t>généralement compris entre 6 et 9 en fonction du type de </a:t>
            </a:r>
            <a:r>
              <a:rPr lang="fr-FR" sz="3600" dirty="0" smtClean="0">
                <a:latin typeface="+mn-lt"/>
              </a:rPr>
              <a:t>structure</a:t>
            </a:r>
          </a:p>
        </p:txBody>
      </p:sp>
    </p:spTree>
    <p:extLst>
      <p:ext uri="{BB962C8B-B14F-4D97-AF65-F5344CB8AC3E}">
        <p14:creationId xmlns:p14="http://schemas.microsoft.com/office/powerpoint/2010/main" val="2067368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i="1" dirty="0">
                <a:solidFill>
                  <a:srgbClr val="0070C0"/>
                </a:solidFill>
                <a:latin typeface="+mj-lt"/>
              </a:rPr>
              <a:t>dans les sections témoins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75196" y="1844824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+mn-lt"/>
              </a:rPr>
              <a:t>Implantation des carottages pour les chaussées bitumineuses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775" y="3456623"/>
            <a:ext cx="924877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259632" y="5373216"/>
            <a:ext cx="6912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rgbClr val="FF0000"/>
                </a:solidFill>
                <a:latin typeface="+mn-lt"/>
              </a:rPr>
              <a:t>La classe Fi est fonction de l’étendue des FL et </a:t>
            </a:r>
            <a:r>
              <a:rPr lang="fr-FR" sz="3200" dirty="0" err="1" smtClean="0">
                <a:solidFill>
                  <a:srgbClr val="FF0000"/>
                </a:solidFill>
                <a:latin typeface="+mn-lt"/>
              </a:rPr>
              <a:t>Faï</a:t>
            </a:r>
            <a:r>
              <a:rPr lang="fr-FR" sz="3200" dirty="0" smtClean="0">
                <a:solidFill>
                  <a:srgbClr val="FF0000"/>
                </a:solidFill>
                <a:latin typeface="+mn-lt"/>
              </a:rPr>
              <a:t> </a:t>
            </a:r>
            <a:endParaRPr lang="fr-FR" sz="32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58180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i="1" dirty="0">
                <a:solidFill>
                  <a:srgbClr val="0070C0"/>
                </a:solidFill>
                <a:latin typeface="+mj-lt"/>
              </a:rPr>
              <a:t>dans les sections témoins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83568" y="1844824"/>
            <a:ext cx="77768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Le Guide </a:t>
            </a:r>
            <a:r>
              <a:rPr lang="fr-FR" sz="3200" dirty="0" smtClean="0">
                <a:latin typeface="+mn-lt"/>
              </a:rPr>
              <a:t>« </a:t>
            </a:r>
            <a:r>
              <a:rPr lang="fr-FR" sz="3200" i="1" dirty="0" smtClean="0">
                <a:latin typeface="+mn-lt"/>
              </a:rPr>
              <a:t>Diagnostique </a:t>
            </a:r>
            <a:r>
              <a:rPr lang="fr-FR" sz="3200" i="1" dirty="0" smtClean="0">
                <a:latin typeface="+mn-lt"/>
              </a:rPr>
              <a:t>et conception des renforcements de </a:t>
            </a:r>
            <a:r>
              <a:rPr lang="fr-FR" sz="3200" i="1" dirty="0" smtClean="0">
                <a:latin typeface="+mn-lt"/>
              </a:rPr>
              <a:t>chaussées</a:t>
            </a:r>
            <a:r>
              <a:rPr lang="fr-FR" sz="3200" dirty="0" smtClean="0">
                <a:latin typeface="+mn-lt"/>
              </a:rPr>
              <a:t> » </a:t>
            </a:r>
            <a:r>
              <a:rPr lang="fr-FR" sz="3200" dirty="0" smtClean="0">
                <a:latin typeface="+mn-lt"/>
              </a:rPr>
              <a:t>indique l’implantation des carottages pour les chaussées 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200" dirty="0" smtClean="0">
                <a:latin typeface="+mn-lt"/>
              </a:rPr>
              <a:t>Souples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200" dirty="0" smtClean="0">
                <a:latin typeface="+mn-lt"/>
              </a:rPr>
              <a:t>Bitumineuses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200" dirty="0" smtClean="0">
                <a:latin typeface="+mn-lt"/>
              </a:rPr>
              <a:t>A assises traitée aux liants hydrauliques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200" dirty="0" smtClean="0">
                <a:latin typeface="+mn-lt"/>
              </a:rPr>
              <a:t>Mixtes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fr-FR" sz="3200" dirty="0" smtClean="0">
                <a:latin typeface="+mn-lt"/>
              </a:rPr>
              <a:t>A structures inverses</a:t>
            </a:r>
          </a:p>
        </p:txBody>
      </p:sp>
    </p:spTree>
    <p:extLst>
      <p:ext uri="{BB962C8B-B14F-4D97-AF65-F5344CB8AC3E}">
        <p14:creationId xmlns:p14="http://schemas.microsoft.com/office/powerpoint/2010/main" val="5725755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i="1" dirty="0">
                <a:solidFill>
                  <a:srgbClr val="0070C0"/>
                </a:solidFill>
                <a:latin typeface="+mj-lt"/>
              </a:rPr>
              <a:t>dans les sections témoins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83568" y="1844824"/>
            <a:ext cx="748883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+mn-lt"/>
              </a:rPr>
              <a:t>Des </a:t>
            </a:r>
            <a:r>
              <a:rPr lang="fr-FR" sz="3600" dirty="0" smtClean="0">
                <a:latin typeface="+mn-lt"/>
              </a:rPr>
              <a:t>implantations complémentaires sont à prévoir pour</a:t>
            </a: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fr-FR" sz="3600" dirty="0" smtClean="0">
                <a:latin typeface="+mn-lt"/>
              </a:rPr>
              <a:t>Déterminer </a:t>
            </a:r>
            <a:r>
              <a:rPr lang="fr-FR" sz="3600" dirty="0">
                <a:latin typeface="+mn-lt"/>
              </a:rPr>
              <a:t>l’origine </a:t>
            </a:r>
            <a:r>
              <a:rPr lang="fr-FR" sz="3600" dirty="0" smtClean="0">
                <a:latin typeface="+mn-lt"/>
              </a:rPr>
              <a:t>d’orniérage</a:t>
            </a:r>
            <a:endParaRPr lang="fr-FR" sz="3600" dirty="0">
              <a:latin typeface="+mn-lt"/>
            </a:endParaRPr>
          </a:p>
          <a:p>
            <a:pPr marL="1028700" lvl="1" indent="-571500">
              <a:buFont typeface="Courier New" panose="02070309020205020404" pitchFamily="49" charset="0"/>
              <a:buChar char="o"/>
            </a:pPr>
            <a:r>
              <a:rPr lang="fr-FR" sz="3600" dirty="0">
                <a:latin typeface="+mn-lt"/>
              </a:rPr>
              <a:t>Expliquer les défauts des points </a:t>
            </a:r>
            <a:r>
              <a:rPr lang="fr-FR" sz="3600" dirty="0" smtClean="0">
                <a:latin typeface="+mn-lt"/>
              </a:rPr>
              <a:t>singuliers</a:t>
            </a:r>
            <a:endParaRPr lang="fr-FR" sz="3600" dirty="0">
              <a:latin typeface="+mn-lt"/>
            </a:endParaRPr>
          </a:p>
          <a:p>
            <a:endParaRPr lang="fr-FR" sz="32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85049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i="1" dirty="0">
                <a:solidFill>
                  <a:srgbClr val="0070C0"/>
                </a:solidFill>
                <a:latin typeface="+mj-lt"/>
              </a:rPr>
              <a:t>dans les sections témoins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83568" y="1844824"/>
            <a:ext cx="74888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+mn-lt"/>
              </a:rPr>
              <a:t>Pour les structures ayant des problèmes de seuil (obligation de recourir au </a:t>
            </a:r>
            <a:r>
              <a:rPr lang="fr-FR" sz="3600" dirty="0" smtClean="0">
                <a:latin typeface="+mn-lt"/>
              </a:rPr>
              <a:t>fraisage), s’il y a des  suspicions de décollements dans les couches supérieures, celles-ci devront être </a:t>
            </a:r>
            <a:r>
              <a:rPr lang="fr-FR" sz="3600" dirty="0">
                <a:latin typeface="+mn-lt"/>
              </a:rPr>
              <a:t>validée par des carottages </a:t>
            </a:r>
            <a:endParaRPr lang="fr-FR" sz="3200" dirty="0">
              <a:latin typeface="+mn-lt"/>
            </a:endParaRPr>
          </a:p>
          <a:p>
            <a:r>
              <a:rPr lang="fr-FR" sz="3600" dirty="0" smtClean="0">
                <a:latin typeface="+mn-lt"/>
              </a:rPr>
              <a:t> </a:t>
            </a:r>
            <a:endParaRPr lang="fr-FR" sz="32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97740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i="1" dirty="0">
                <a:solidFill>
                  <a:srgbClr val="0070C0"/>
                </a:solidFill>
                <a:latin typeface="+mj-lt"/>
              </a:rPr>
              <a:t>dans les </a:t>
            </a:r>
            <a:r>
              <a:rPr lang="fr-FR" sz="4000" b="1" i="1" dirty="0" smtClean="0">
                <a:solidFill>
                  <a:srgbClr val="0070C0"/>
                </a:solidFill>
                <a:latin typeface="+mj-lt"/>
              </a:rPr>
              <a:t>traverses</a:t>
            </a:r>
            <a:endParaRPr lang="fr-FR" sz="4000" b="1" i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67544" y="1844824"/>
            <a:ext cx="79928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latin typeface="+mn-lt"/>
              </a:rPr>
              <a:t>Des </a:t>
            </a:r>
            <a:r>
              <a:rPr lang="fr-FR" sz="3600" dirty="0" smtClean="0">
                <a:latin typeface="+mn-lt"/>
              </a:rPr>
              <a:t>implantations complémentaires sont à prévoir </a:t>
            </a:r>
            <a:r>
              <a:rPr lang="fr-FR" sz="3600" dirty="0" smtClean="0">
                <a:latin typeface="+mn-lt"/>
              </a:rPr>
              <a:t>pour</a:t>
            </a:r>
            <a:r>
              <a:rPr lang="fr-FR" sz="3200" dirty="0">
                <a:latin typeface="+mn-lt"/>
              </a:rPr>
              <a:t> </a:t>
            </a:r>
            <a:r>
              <a:rPr lang="fr-FR" sz="3200" dirty="0" smtClean="0">
                <a:latin typeface="+mn-lt"/>
              </a:rPr>
              <a:t>les </a:t>
            </a:r>
            <a:r>
              <a:rPr lang="fr-FR" sz="3200" b="1" dirty="0" smtClean="0">
                <a:latin typeface="+mn-lt"/>
              </a:rPr>
              <a:t>études en traverse</a:t>
            </a:r>
          </a:p>
          <a:p>
            <a:pPr lvl="1"/>
            <a:r>
              <a:rPr lang="fr-FR" sz="3600" dirty="0">
                <a:latin typeface="+mn-lt"/>
              </a:rPr>
              <a:t>H</a:t>
            </a:r>
            <a:r>
              <a:rPr lang="fr-FR" sz="3600" dirty="0" smtClean="0">
                <a:latin typeface="+mn-lt"/>
              </a:rPr>
              <a:t>étérogénéité des structures, présence de :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+mn-lt"/>
              </a:rPr>
              <a:t>Tranchées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+mn-lt"/>
              </a:rPr>
              <a:t>Élargissements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+mn-lt"/>
              </a:rPr>
              <a:t>Regards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fr-FR" sz="3600" dirty="0" smtClean="0">
                <a:latin typeface="+mn-lt"/>
              </a:rPr>
              <a:t>Purges </a:t>
            </a:r>
          </a:p>
          <a:p>
            <a:endParaRPr lang="fr-FR" sz="36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03402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39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691680" y="332656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</a:t>
            </a:r>
          </a:p>
          <a:p>
            <a:pPr algn="ctr"/>
            <a:r>
              <a:rPr lang="fr-FR" sz="4000" b="1" i="1" dirty="0">
                <a:solidFill>
                  <a:srgbClr val="0070C0"/>
                </a:solidFill>
                <a:latin typeface="+mj-lt"/>
              </a:rPr>
              <a:t>dans les sections témoins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23528" y="2060848"/>
            <a:ext cx="79928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sz="3600" dirty="0" smtClean="0">
                <a:latin typeface="+mn-lt"/>
              </a:rPr>
              <a:t>Ces h</a:t>
            </a:r>
            <a:r>
              <a:rPr lang="fr-FR" sz="3600" dirty="0" smtClean="0">
                <a:latin typeface="+mn-lt"/>
              </a:rPr>
              <a:t>étérogénéités doivent être bien identifiées (par des carottages) afin d’éviter de découvrir des problèmes supplémentaires lors de la réalisation des travaux</a:t>
            </a:r>
            <a:endParaRPr lang="fr-FR" sz="36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45684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95536" y="1412776"/>
            <a:ext cx="78488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les caractéristiques générales des couches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Observer l’origine et la propagation des fissures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Déterminer l’origine de l’orniérage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Expliquer les défauts des points singuliers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Permettre la modélisation de la structure </a:t>
            </a:r>
            <a:r>
              <a:rPr lang="fr-FR" sz="36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du</a:t>
            </a:r>
            <a:r>
              <a:rPr lang="fr-FR" sz="36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fr-FR" sz="36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point de carottage</a:t>
            </a:r>
            <a:endParaRPr lang="fr-FR" sz="3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50977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2426937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40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66" y="-401086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403648" y="-6401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Exemple d’implantation </a:t>
            </a:r>
            <a:r>
              <a:rPr lang="fr-FR" sz="4000" b="1" dirty="0">
                <a:solidFill>
                  <a:srgbClr val="0070C0"/>
                </a:solidFill>
                <a:latin typeface="+mj-lt"/>
              </a:rPr>
              <a:t>des </a:t>
            </a:r>
            <a:r>
              <a:rPr lang="fr-FR" sz="4000" b="1" dirty="0" smtClean="0">
                <a:solidFill>
                  <a:srgbClr val="0070C0"/>
                </a:solidFill>
                <a:latin typeface="+mj-lt"/>
              </a:rPr>
              <a:t>carottages en traverse</a:t>
            </a:r>
            <a:endParaRPr lang="fr-FR" sz="4000" b="1" i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38838"/>
            <a:ext cx="4829175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416" y="1138838"/>
            <a:ext cx="284797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54272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41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888" y="1772816"/>
            <a:ext cx="6739642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589088" y="397143"/>
            <a:ext cx="6727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Importance </a:t>
            </a:r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dans l’exécution et exploitation des carottages</a:t>
            </a:r>
            <a:endParaRPr lang="fr-FR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1710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42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589088" y="397143"/>
            <a:ext cx="6727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Importance </a:t>
            </a:r>
            <a:r>
              <a:rPr lang="fr-FR" sz="3600" b="1" dirty="0" smtClean="0">
                <a:solidFill>
                  <a:srgbClr val="0070C0"/>
                </a:solidFill>
                <a:latin typeface="+mj-lt"/>
              </a:rPr>
              <a:t>dans l’exécution et exploitation des carottages</a:t>
            </a:r>
            <a:endParaRPr lang="fr-FR" sz="3600" dirty="0">
              <a:solidFill>
                <a:srgbClr val="0070C0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40224" y="2060848"/>
            <a:ext cx="8136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latin typeface="+mn-lt"/>
              </a:rPr>
              <a:t>Les matériaux ainsi que les interfaces ne doivent pas être dégradés par le carottage</a:t>
            </a:r>
          </a:p>
          <a:p>
            <a:pPr marL="571500" indent="-571500">
              <a:buFontTx/>
              <a:buChar char="-"/>
            </a:pPr>
            <a:r>
              <a:rPr lang="fr-FR" sz="3600" dirty="0" smtClean="0">
                <a:latin typeface="+mn-lt"/>
              </a:rPr>
              <a:t>Carotteuse et carottier en « bon état »</a:t>
            </a:r>
          </a:p>
          <a:p>
            <a:pPr marL="571500" indent="-571500">
              <a:buFontTx/>
              <a:buChar char="-"/>
            </a:pPr>
            <a:r>
              <a:rPr lang="fr-FR" sz="3600" dirty="0" smtClean="0">
                <a:latin typeface="+mn-lt"/>
              </a:rPr>
              <a:t>Diamètre du carottier ≥ 140 mm</a:t>
            </a:r>
          </a:p>
          <a:p>
            <a:r>
              <a:rPr lang="fr-FR" sz="3600" dirty="0" smtClean="0">
                <a:latin typeface="+mn-lt"/>
              </a:rPr>
              <a:t>-     Absence de vibration …</a:t>
            </a:r>
            <a:endParaRPr lang="fr-FR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90954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43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146960" y="397143"/>
            <a:ext cx="482453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2060"/>
                </a:solidFill>
                <a:latin typeface="+mj-lt"/>
              </a:rPr>
              <a:t>Conclusions</a:t>
            </a:r>
          </a:p>
          <a:p>
            <a:pPr algn="ctr"/>
            <a:r>
              <a:rPr lang="fr-FR" sz="4000" b="1" i="1" dirty="0">
                <a:solidFill>
                  <a:srgbClr val="002060"/>
                </a:solidFill>
                <a:latin typeface="+mj-lt"/>
              </a:rPr>
              <a:t>Importance des carottages réalisés</a:t>
            </a:r>
            <a:r>
              <a:rPr lang="fr-FR" sz="4000" i="1" dirty="0">
                <a:latin typeface="+mj-lt"/>
              </a:rPr>
              <a:t> </a:t>
            </a:r>
            <a:endParaRPr lang="fr-FR" sz="4000" i="1" dirty="0">
              <a:latin typeface="+mj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577620" y="2996952"/>
            <a:ext cx="763284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+mn-lt"/>
              </a:rPr>
              <a:t>L</a:t>
            </a:r>
            <a:r>
              <a:rPr lang="fr-FR" sz="3200" dirty="0" smtClean="0">
                <a:latin typeface="+mn-lt"/>
              </a:rPr>
              <a:t>’application d’ERASMUS au </a:t>
            </a:r>
            <a:r>
              <a:rPr lang="fr-FR" sz="3200" dirty="0">
                <a:latin typeface="+mn-lt"/>
              </a:rPr>
              <a:t>niveau de chaque carottage </a:t>
            </a:r>
            <a:r>
              <a:rPr lang="fr-FR" sz="3200" dirty="0" smtClean="0">
                <a:latin typeface="+mn-lt"/>
              </a:rPr>
              <a:t>permettra de déterminer pour </a:t>
            </a:r>
            <a:r>
              <a:rPr lang="fr-FR" sz="3200" dirty="0">
                <a:latin typeface="+mn-lt"/>
              </a:rPr>
              <a:t>chacune des </a:t>
            </a:r>
            <a:r>
              <a:rPr lang="fr-FR" sz="3200" dirty="0" smtClean="0">
                <a:latin typeface="+mn-lt"/>
              </a:rPr>
              <a:t>couches 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3200" dirty="0">
                <a:latin typeface="+mn-lt"/>
              </a:rPr>
              <a:t>s</a:t>
            </a:r>
            <a:r>
              <a:rPr lang="fr-FR" sz="3200" dirty="0" smtClean="0">
                <a:latin typeface="+mn-lt"/>
              </a:rPr>
              <a:t>es caractéristiques mécaniques,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3200" dirty="0" smtClean="0">
                <a:latin typeface="+mn-lt"/>
              </a:rPr>
              <a:t>son endommagement</a:t>
            </a:r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5562765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44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146960" y="397143"/>
            <a:ext cx="48245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002060"/>
                </a:solidFill>
                <a:latin typeface="+mj-lt"/>
              </a:rPr>
              <a:t>Conclusions</a:t>
            </a:r>
          </a:p>
          <a:p>
            <a:pPr algn="ctr"/>
            <a:r>
              <a:rPr lang="fr-FR" sz="3600" b="1" i="1" dirty="0" smtClean="0">
                <a:solidFill>
                  <a:srgbClr val="002060"/>
                </a:solidFill>
                <a:latin typeface="+mj-lt"/>
              </a:rPr>
              <a:t>Importance </a:t>
            </a:r>
            <a:r>
              <a:rPr lang="fr-FR" sz="3600" b="1" i="1" dirty="0" smtClean="0">
                <a:solidFill>
                  <a:srgbClr val="002060"/>
                </a:solidFill>
                <a:latin typeface="+mj-lt"/>
              </a:rPr>
              <a:t>des carottages réalisés</a:t>
            </a:r>
            <a:r>
              <a:rPr lang="fr-FR" sz="2000" i="1" dirty="0" smtClean="0"/>
              <a:t> </a:t>
            </a:r>
            <a:endParaRPr lang="fr-FR" sz="2000" i="1" dirty="0"/>
          </a:p>
        </p:txBody>
      </p:sp>
      <p:sp>
        <p:nvSpPr>
          <p:cNvPr id="3" name="ZoneTexte 2"/>
          <p:cNvSpPr txBox="1"/>
          <p:nvPr/>
        </p:nvSpPr>
        <p:spPr>
          <a:xfrm>
            <a:off x="539552" y="2564904"/>
            <a:ext cx="76328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+mn-lt"/>
              </a:rPr>
              <a:t>Pour les </a:t>
            </a:r>
            <a:r>
              <a:rPr lang="fr-FR" sz="3200" dirty="0">
                <a:latin typeface="+mn-lt"/>
              </a:rPr>
              <a:t>zones homogènes en bon </a:t>
            </a:r>
            <a:r>
              <a:rPr lang="fr-FR" sz="3200" dirty="0" smtClean="0">
                <a:latin typeface="+mn-lt"/>
              </a:rPr>
              <a:t>état, on </a:t>
            </a:r>
            <a:r>
              <a:rPr lang="fr-FR" sz="3200" dirty="0" smtClean="0">
                <a:latin typeface="+mn-lt"/>
              </a:rPr>
              <a:t>détermine leurs durées </a:t>
            </a:r>
            <a:r>
              <a:rPr lang="fr-FR" sz="3200" dirty="0" smtClean="0">
                <a:latin typeface="+mn-lt"/>
              </a:rPr>
              <a:t>vie </a:t>
            </a:r>
            <a:r>
              <a:rPr lang="fr-FR" sz="3200" dirty="0" smtClean="0">
                <a:latin typeface="+mn-lt"/>
              </a:rPr>
              <a:t>résiduelles.</a:t>
            </a:r>
          </a:p>
          <a:p>
            <a:endParaRPr lang="fr-FR" sz="3200" dirty="0" smtClean="0">
              <a:latin typeface="+mn-lt"/>
            </a:endParaRPr>
          </a:p>
          <a:p>
            <a:r>
              <a:rPr lang="fr-FR" sz="3200" dirty="0" smtClean="0">
                <a:latin typeface="+mn-lt"/>
              </a:rPr>
              <a:t>Pour </a:t>
            </a:r>
            <a:r>
              <a:rPr lang="fr-FR" sz="3200" dirty="0">
                <a:latin typeface="+mn-lt"/>
              </a:rPr>
              <a:t>les </a:t>
            </a:r>
            <a:r>
              <a:rPr lang="fr-FR" sz="3200" dirty="0" smtClean="0">
                <a:latin typeface="+mn-lt"/>
              </a:rPr>
              <a:t>autres zones,  l</a:t>
            </a:r>
            <a:r>
              <a:rPr lang="fr-FR" sz="3200" dirty="0" smtClean="0">
                <a:latin typeface="+mn-lt"/>
              </a:rPr>
              <a:t>es </a:t>
            </a:r>
            <a:r>
              <a:rPr lang="fr-FR" sz="3200" dirty="0" smtClean="0">
                <a:latin typeface="+mn-lt"/>
              </a:rPr>
              <a:t>solutions d’entretien </a:t>
            </a:r>
            <a:r>
              <a:rPr lang="fr-FR" sz="3200" dirty="0" smtClean="0">
                <a:latin typeface="+mn-lt"/>
              </a:rPr>
              <a:t>sont fonction </a:t>
            </a:r>
            <a:r>
              <a:rPr lang="fr-FR" sz="3200" dirty="0" smtClean="0">
                <a:latin typeface="+mn-lt"/>
              </a:rPr>
              <a:t>du cahier des charges du </a:t>
            </a:r>
            <a:r>
              <a:rPr lang="fr-FR" sz="3200" dirty="0" smtClean="0">
                <a:latin typeface="+mn-lt"/>
              </a:rPr>
              <a:t>Maitre Ouvrage.</a:t>
            </a:r>
            <a:endParaRPr lang="fr-FR" sz="3200" dirty="0" smtClean="0">
              <a:latin typeface="+mn-lt"/>
            </a:endParaRPr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1017561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45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137604"/>
            <a:ext cx="6702561" cy="473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ce réservé du contenu 6"/>
          <p:cNvSpPr txBox="1">
            <a:spLocks/>
          </p:cNvSpPr>
          <p:nvPr/>
        </p:nvSpPr>
        <p:spPr>
          <a:xfrm>
            <a:off x="1585603" y="2445609"/>
            <a:ext cx="6264696" cy="212365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1pPr>
            <a:lvl2pPr marL="639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2pPr>
            <a:lvl3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2CB6C"/>
              </a:buClr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3pPr>
            <a:lvl4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A39D"/>
              </a:buClr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4pPr>
            <a:lvl5pPr marL="1554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89F5D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>
              <a:buFont typeface="Arial" charset="0"/>
              <a:buNone/>
            </a:pPr>
            <a:r>
              <a:rPr lang="fr-FR" sz="66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Merci de votre attention</a:t>
            </a:r>
            <a:endParaRPr lang="fr-FR" sz="66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47626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5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46050" y="1268760"/>
            <a:ext cx="83863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les caractéristiques générales des couches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latin typeface="+mn-lt"/>
              </a:rPr>
              <a:t>Nature des matériaux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latin typeface="+mn-lt"/>
              </a:rPr>
              <a:t>Épaisseurs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latin typeface="+mn-lt"/>
              </a:rPr>
              <a:t>Qualité des matériaux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39603026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6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46050" y="1268760"/>
            <a:ext cx="83863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les caractéristiques générales des couches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Nature des matériaux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Épaisseurs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latin typeface="+mn-lt"/>
              </a:rPr>
              <a:t>Qualité des matériaux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17" y="4310377"/>
            <a:ext cx="86487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10817091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7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46050" y="1268760"/>
            <a:ext cx="83863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les caractéristiques générales des couches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latin typeface="+mn-lt"/>
              </a:rPr>
              <a:t>Nature des matériaux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latin typeface="+mn-lt"/>
              </a:rPr>
              <a:t>Épaisseurs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latin typeface="+mn-lt"/>
              </a:rPr>
              <a:t>Qualité des matériaux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>
                <a:latin typeface="+mn-lt"/>
              </a:rPr>
              <a:t>Qualité des </a:t>
            </a:r>
            <a:r>
              <a:rPr lang="fr-FR" sz="3600" i="1" dirty="0" smtClean="0">
                <a:latin typeface="+mn-lt"/>
              </a:rPr>
              <a:t>interfaces</a:t>
            </a:r>
            <a:endParaRPr lang="fr-FR" sz="3600" i="1" dirty="0"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</p:spTree>
    <p:extLst>
      <p:ext uri="{BB962C8B-B14F-4D97-AF65-F5344CB8AC3E}">
        <p14:creationId xmlns:p14="http://schemas.microsoft.com/office/powerpoint/2010/main" val="32318421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8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46050" y="1268760"/>
            <a:ext cx="83863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fr-FR" sz="3600" dirty="0" smtClean="0">
                <a:latin typeface="+mn-lt"/>
              </a:rPr>
              <a:t>Déterminer les caractéristiques générales des couches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Nature des matériaux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Épaisseurs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Qualité des matériaux</a:t>
            </a:r>
          </a:p>
          <a:p>
            <a:pPr marL="1371600" lvl="2" indent="-457200">
              <a:buFont typeface="Courier New" panose="02070309020205020404" pitchFamily="49" charset="0"/>
              <a:buChar char="o"/>
            </a:pPr>
            <a:r>
              <a:rPr lang="fr-FR" sz="3600" i="1" dirty="0">
                <a:latin typeface="+mn-lt"/>
              </a:rPr>
              <a:t>Qualité des </a:t>
            </a:r>
            <a:r>
              <a:rPr lang="fr-FR" sz="3600" i="1" dirty="0" smtClean="0">
                <a:latin typeface="+mn-lt"/>
              </a:rPr>
              <a:t>interfaces</a:t>
            </a:r>
            <a:endParaRPr lang="fr-FR" sz="3600" i="1" dirty="0">
              <a:latin typeface="+mn-l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23728" y="33265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4" y="4834859"/>
            <a:ext cx="9164620" cy="200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59332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 rot="16200000">
            <a:off x="6301793" y="2763255"/>
            <a:ext cx="4938291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800" b="1" dirty="0" smtClean="0">
                <a:ea typeface="ＭＳ Ｐゴシック" pitchFamily="-84" charset="-128"/>
              </a:rPr>
              <a:t>Forum TWS  décembre  </a:t>
            </a:r>
            <a:r>
              <a:rPr lang="fr-FR" sz="1800" b="1" dirty="0">
                <a:ea typeface="ＭＳ Ｐゴシック" pitchFamily="-84" charset="-128"/>
              </a:rPr>
              <a:t>2021 </a:t>
            </a:r>
            <a:r>
              <a:rPr lang="fr-FR" sz="1800" b="1" dirty="0" smtClean="0">
                <a:ea typeface="ＭＳ Ｐゴシック" pitchFamily="-84" charset="-128"/>
              </a:rPr>
              <a:t>   R. </a:t>
            </a:r>
            <a:r>
              <a:rPr lang="fr-FR" sz="1800" b="1" dirty="0" err="1" smtClean="0">
                <a:ea typeface="ＭＳ Ｐゴシック" pitchFamily="-84" charset="-128"/>
              </a:rPr>
              <a:t>Kobisch</a:t>
            </a:r>
            <a:endParaRPr lang="fr-FR" sz="1800" b="1" dirty="0" smtClean="0">
              <a:ea typeface="ＭＳ Ｐゴシック" pitchFamily="-84" charset="-128"/>
            </a:endParaRPr>
          </a:p>
        </p:txBody>
      </p:sp>
      <p:sp>
        <p:nvSpPr>
          <p:cNvPr id="2052" name="Espace réservé du numéro de diapositive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74F6775-BA0F-4AA1-8186-44D97F344183}" type="slidenum">
              <a:rPr lang="fr-FR" smtClean="0"/>
              <a:pPr/>
              <a:t>9</a:t>
            </a:fld>
            <a:endParaRPr lang="fr-FR" dirty="0" smtClean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239713"/>
            <a:ext cx="14430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07083" y="1058863"/>
            <a:ext cx="8386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FR" sz="2800" i="1" dirty="0" smtClean="0">
                <a:latin typeface="+mn-lt"/>
              </a:rPr>
              <a:t>Déterminer les caractéristiques générales des couches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168199" y="200834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rgbClr val="0070C0"/>
                </a:solidFill>
                <a:latin typeface="+mj-lt"/>
              </a:rPr>
              <a:t>Objectifs des carottages</a:t>
            </a:r>
          </a:p>
        </p:txBody>
      </p:sp>
      <p:cxnSp>
        <p:nvCxnSpPr>
          <p:cNvPr id="5" name="Connecteur droit 4"/>
          <p:cNvCxnSpPr/>
          <p:nvPr/>
        </p:nvCxnSpPr>
        <p:spPr>
          <a:xfrm>
            <a:off x="1657867" y="2751913"/>
            <a:ext cx="38485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1694" y="2621372"/>
            <a:ext cx="1632204" cy="4599432"/>
          </a:xfrm>
          <a:prstGeom prst="rect">
            <a:avLst/>
          </a:prstGeom>
        </p:spPr>
      </p:pic>
      <p:cxnSp>
        <p:nvCxnSpPr>
          <p:cNvPr id="25" name="Connecteur droit 24"/>
          <p:cNvCxnSpPr/>
          <p:nvPr/>
        </p:nvCxnSpPr>
        <p:spPr>
          <a:xfrm>
            <a:off x="1690455" y="3006005"/>
            <a:ext cx="38485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1690453" y="4164042"/>
            <a:ext cx="38485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>
            <a:off x="1690455" y="4921088"/>
            <a:ext cx="38485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1692271" y="6669360"/>
            <a:ext cx="38485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777097"/>
              </p:ext>
            </p:extLst>
          </p:nvPr>
        </p:nvGraphicFramePr>
        <p:xfrm>
          <a:off x="2123728" y="1700808"/>
          <a:ext cx="6203930" cy="49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9394"/>
                <a:gridCol w="1656184"/>
                <a:gridCol w="1224136"/>
                <a:gridCol w="1944216"/>
              </a:tblGrid>
              <a:tr h="72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1" dirty="0" smtClean="0">
                          <a:solidFill>
                            <a:schemeClr val="tx1"/>
                          </a:solidFill>
                        </a:rPr>
                        <a:t>nature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1" dirty="0" smtClean="0">
                          <a:solidFill>
                            <a:schemeClr val="tx1"/>
                          </a:solidFill>
                        </a:rPr>
                        <a:t>épaisseur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1" dirty="0" smtClean="0">
                          <a:solidFill>
                            <a:schemeClr val="tx1"/>
                          </a:solidFill>
                        </a:rPr>
                        <a:t>qualité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b="1" dirty="0" smtClean="0">
                          <a:solidFill>
                            <a:schemeClr val="tx1"/>
                          </a:solidFill>
                        </a:rPr>
                        <a:t>interface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err="1" smtClean="0"/>
                        <a:t>BBDr</a:t>
                      </a:r>
                      <a:endParaRPr lang="fr-FR" sz="28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3 cm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saine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collée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BB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9,5 cm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saine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décollée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17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BB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6,5 cm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saine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décollée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985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GB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15 cm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/>
                        <a:t>saine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collée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694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tiguïté">
  <a:themeElements>
    <a:clrScheme name="Contiguïté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tiguïté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45289</TotalTime>
  <Words>1507</Words>
  <Application>Microsoft Office PowerPoint</Application>
  <PresentationFormat>Affichage à l'écran (4:3)</PresentationFormat>
  <Paragraphs>369</Paragraphs>
  <Slides>45</Slides>
  <Notes>45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46" baseType="lpstr">
      <vt:lpstr>Contiguïté</vt:lpstr>
      <vt:lpstr>Etablissement du plan de carottage (lors d’une étude de renforcement)  Préconisation du GTRC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NF P 98-086 Dimensionnement des structures des chaussées Application aux chaussées neuves</dc:title>
  <dc:creator>Rolf</dc:creator>
  <cp:lastModifiedBy>Rolf</cp:lastModifiedBy>
  <cp:revision>836</cp:revision>
  <cp:lastPrinted>2015-11-13T11:29:30Z</cp:lastPrinted>
  <dcterms:created xsi:type="dcterms:W3CDTF">2012-05-14T17:39:39Z</dcterms:created>
  <dcterms:modified xsi:type="dcterms:W3CDTF">2021-11-25T14:45:56Z</dcterms:modified>
</cp:coreProperties>
</file>