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62" r:id="rId1"/>
  </p:sldMasterIdLst>
  <p:notesMasterIdLst>
    <p:notesMasterId r:id="rId62"/>
  </p:notesMasterIdLst>
  <p:handoutMasterIdLst>
    <p:handoutMasterId r:id="rId63"/>
  </p:handoutMasterIdLst>
  <p:sldIdLst>
    <p:sldId id="299" r:id="rId2"/>
    <p:sldId id="257" r:id="rId3"/>
    <p:sldId id="616" r:id="rId4"/>
    <p:sldId id="704" r:id="rId5"/>
    <p:sldId id="618" r:id="rId6"/>
    <p:sldId id="732" r:id="rId7"/>
    <p:sldId id="759" r:id="rId8"/>
    <p:sldId id="739" r:id="rId9"/>
    <p:sldId id="657" r:id="rId10"/>
    <p:sldId id="637" r:id="rId11"/>
    <p:sldId id="468" r:id="rId12"/>
    <p:sldId id="712" r:id="rId13"/>
    <p:sldId id="715" r:id="rId14"/>
    <p:sldId id="716" r:id="rId15"/>
    <p:sldId id="717" r:id="rId16"/>
    <p:sldId id="720" r:id="rId17"/>
    <p:sldId id="721" r:id="rId18"/>
    <p:sldId id="722" r:id="rId19"/>
    <p:sldId id="723" r:id="rId20"/>
    <p:sldId id="724" r:id="rId21"/>
    <p:sldId id="725" r:id="rId22"/>
    <p:sldId id="726" r:id="rId23"/>
    <p:sldId id="727" r:id="rId24"/>
    <p:sldId id="728" r:id="rId25"/>
    <p:sldId id="741" r:id="rId26"/>
    <p:sldId id="731" r:id="rId27"/>
    <p:sldId id="708" r:id="rId28"/>
    <p:sldId id="559" r:id="rId29"/>
    <p:sldId id="470" r:id="rId30"/>
    <p:sldId id="742" r:id="rId31"/>
    <p:sldId id="733" r:id="rId32"/>
    <p:sldId id="564" r:id="rId33"/>
    <p:sldId id="735" r:id="rId34"/>
    <p:sldId id="736" r:id="rId35"/>
    <p:sldId id="737" r:id="rId36"/>
    <p:sldId id="738" r:id="rId37"/>
    <p:sldId id="746" r:id="rId38"/>
    <p:sldId id="743" r:id="rId39"/>
    <p:sldId id="747" r:id="rId40"/>
    <p:sldId id="748" r:id="rId41"/>
    <p:sldId id="749" r:id="rId42"/>
    <p:sldId id="750" r:id="rId43"/>
    <p:sldId id="753" r:id="rId44"/>
    <p:sldId id="754" r:id="rId45"/>
    <p:sldId id="752" r:id="rId46"/>
    <p:sldId id="755" r:id="rId47"/>
    <p:sldId id="756" r:id="rId48"/>
    <p:sldId id="757" r:id="rId49"/>
    <p:sldId id="760" r:id="rId50"/>
    <p:sldId id="687" r:id="rId51"/>
    <p:sldId id="758" r:id="rId52"/>
    <p:sldId id="761" r:id="rId53"/>
    <p:sldId id="762" r:id="rId54"/>
    <p:sldId id="765" r:id="rId55"/>
    <p:sldId id="766" r:id="rId56"/>
    <p:sldId id="763" r:id="rId57"/>
    <p:sldId id="764" r:id="rId58"/>
    <p:sldId id="699" r:id="rId59"/>
    <p:sldId id="702" r:id="rId60"/>
    <p:sldId id="529" r:id="rId61"/>
  </p:sldIdLst>
  <p:sldSz cx="9144000" cy="6858000" type="screen4x3"/>
  <p:notesSz cx="6797675" cy="9929813"/>
  <p:defaultTextStyle>
    <a:defPPr>
      <a:defRPr lang="fr-FR"/>
    </a:defPPr>
    <a:lvl1pPr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FFFF81"/>
    <a:srgbClr val="DBD600"/>
    <a:srgbClr val="339933"/>
    <a:srgbClr val="CC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82" autoAdjust="0"/>
    <p:restoredTop sz="92615" autoAdjust="0"/>
  </p:normalViewPr>
  <p:slideViewPr>
    <p:cSldViewPr snapToObjects="1">
      <p:cViewPr>
        <p:scale>
          <a:sx n="86" d="100"/>
          <a:sy n="86" d="100"/>
        </p:scale>
        <p:origin x="-1138" y="331"/>
      </p:cViewPr>
      <p:guideLst>
        <p:guide orient="horz" pos="3634"/>
        <p:guide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-3341" y="-82"/>
      </p:cViewPr>
      <p:guideLst>
        <p:guide orient="horz" pos="3128"/>
        <p:guide pos="2141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FA465200-1046-43E6-8EEF-D0AF437BAABF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002645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6661"/>
            <a:ext cx="4984962" cy="446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5E729A60-027E-40F2-BE3B-97986D52E81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749767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0637" y="1085055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dirty="0" smtClean="0"/>
              <a:t>Modifiez le style du titre</a:t>
            </a:r>
            <a:endParaRPr kumimoji="0" lang="en-US" dirty="0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0637" y="2575221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dirty="0" smtClean="0"/>
              <a:t>Modifiez le style des sous-titres du masque</a:t>
            </a:r>
            <a:endParaRPr kumimoji="0" lang="en-US" dirty="0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>
          <a:xfrm>
            <a:off x="5714999" y="6305550"/>
            <a:ext cx="3222485" cy="476250"/>
          </a:xfrm>
        </p:spPr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12" name="Image 11" descr="http://www.twssa.com/images/ERA17_Envoi1.pn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1790" y="4315732"/>
            <a:ext cx="5759450" cy="145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9" descr="Sans titre 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1184" y="188640"/>
            <a:ext cx="1494662" cy="8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0"/>
            <a:ext cx="6858000" cy="6857999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3227" y="143635"/>
            <a:ext cx="1235632" cy="9001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F31215-B8D0-488E-B465-39B5494216DA}" type="datetimeFigureOut">
              <a:rPr lang="fr-FR" smtClean="0"/>
              <a:pPr/>
              <a:t>23/11/2021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C8D77-CD4B-400E-B5CE-9E361AD59E5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088136" y="0"/>
            <a:ext cx="8052754" cy="6857999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7964" y="143635"/>
            <a:ext cx="1450895" cy="9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9" name="Organigramme : 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Organigramme : 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fr-FR" dirty="0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3227" y="143635"/>
            <a:ext cx="1235632" cy="900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63" r:id="rId1"/>
    <p:sldLayoutId id="2147484664" r:id="rId2"/>
    <p:sldLayoutId id="2147484665" r:id="rId3"/>
    <p:sldLayoutId id="2147484666" r:id="rId4"/>
    <p:sldLayoutId id="2147484667" r:id="rId5"/>
    <p:sldLayoutId id="2147484668" r:id="rId6"/>
    <p:sldLayoutId id="2147484669" r:id="rId7"/>
    <p:sldLayoutId id="2147484670" r:id="rId8"/>
    <p:sldLayoutId id="2147484671" r:id="rId9"/>
    <p:sldLayoutId id="2147484672" r:id="rId10"/>
    <p:sldLayoutId id="2147484673" r:id="rId11"/>
  </p:sldLayoutIdLst>
  <p:transition spd="slow">
    <p:wip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30637" y="1085055"/>
            <a:ext cx="7406640" cy="813775"/>
          </a:xfrm>
        </p:spPr>
        <p:txBody>
          <a:bodyPr/>
          <a:lstStyle/>
          <a:p>
            <a:pPr algn="ctr"/>
            <a:r>
              <a:rPr lang="fr-FR" dirty="0" smtClean="0"/>
              <a:t>ERASMUS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30637" y="2575221"/>
            <a:ext cx="7406640" cy="1078804"/>
          </a:xfrm>
        </p:spPr>
        <p:txBody>
          <a:bodyPr>
            <a:normAutofit/>
          </a:bodyPr>
          <a:lstStyle/>
          <a:p>
            <a:r>
              <a:rPr lang="fr-FR" sz="3200" b="1" dirty="0" smtClean="0"/>
              <a:t>Entretien de la RD 925 en traversée d’agglomération sous trafic T2</a:t>
            </a:r>
            <a:endParaRPr lang="fr-FR" sz="3200" b="1" dirty="0"/>
          </a:p>
        </p:txBody>
      </p:sp>
      <p:sp>
        <p:nvSpPr>
          <p:cNvPr id="4" name="Rectangle 3"/>
          <p:cNvSpPr/>
          <p:nvPr/>
        </p:nvSpPr>
        <p:spPr>
          <a:xfrm>
            <a:off x="3176845" y="6174306"/>
            <a:ext cx="5850649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kumimoji="0" lang="fr-FR" b="1" dirty="0" smtClean="0">
                <a:solidFill>
                  <a:schemeClr val="accent4"/>
                </a:solidFill>
                <a:latin typeface="+mj-lt"/>
              </a:rPr>
              <a:t>26ème </a:t>
            </a:r>
            <a:r>
              <a:rPr kumimoji="0" lang="fr-FR" b="1" dirty="0">
                <a:solidFill>
                  <a:schemeClr val="accent4"/>
                </a:solidFill>
                <a:latin typeface="+mj-lt"/>
              </a:rPr>
              <a:t>forum </a:t>
            </a:r>
            <a:r>
              <a:rPr kumimoji="0" lang="fr-FR" b="1" dirty="0" smtClean="0">
                <a:solidFill>
                  <a:schemeClr val="accent4"/>
                </a:solidFill>
                <a:latin typeface="+mj-lt"/>
              </a:rPr>
              <a:t>– 2&amp;3 décembre 2021</a:t>
            </a:r>
          </a:p>
          <a:p>
            <a:pPr algn="r">
              <a:spcBef>
                <a:spcPts val="600"/>
              </a:spcBef>
            </a:pPr>
            <a:endParaRPr kumimoji="0" lang="fr-FR" b="1" dirty="0">
              <a:solidFill>
                <a:schemeClr val="accent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231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RD925 trafic 2017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093" y="1447800"/>
            <a:ext cx="704136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llipse 5"/>
          <p:cNvSpPr/>
          <p:nvPr/>
        </p:nvSpPr>
        <p:spPr>
          <a:xfrm rot="20138364">
            <a:off x="4744503" y="3268024"/>
            <a:ext cx="1165720" cy="6296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376752" cy="99412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RD 925 </a:t>
            </a:r>
            <a:br>
              <a:rPr lang="fr-FR" dirty="0" smtClean="0"/>
            </a:br>
            <a:r>
              <a:rPr lang="fr-FR" dirty="0" smtClean="0"/>
              <a:t>Traversée de Saint-Riquier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608" y="1538790"/>
            <a:ext cx="7498080" cy="5040560"/>
          </a:xfrm>
        </p:spPr>
        <p:txBody>
          <a:bodyPr>
            <a:normAutofit/>
          </a:bodyPr>
          <a:lstStyle/>
          <a:p>
            <a:r>
              <a:rPr lang="fr-FR" sz="2800" dirty="0" smtClean="0"/>
              <a:t>Chaussée à 2 voies du réseau départemental</a:t>
            </a:r>
          </a:p>
          <a:p>
            <a:r>
              <a:rPr lang="fr-FR" sz="2800" dirty="0" smtClean="0"/>
              <a:t>Trafic : 2463 v/j dont 12% de PL</a:t>
            </a:r>
          </a:p>
          <a:p>
            <a:r>
              <a:rPr lang="fr-FR" sz="2800" dirty="0" smtClean="0"/>
              <a:t>150 PL/j par sens</a:t>
            </a:r>
          </a:p>
          <a:p>
            <a:r>
              <a:rPr lang="fr-FR" sz="2800" dirty="0" smtClean="0"/>
              <a:t>Largeur variant de 6,50m à 6,00m</a:t>
            </a:r>
          </a:p>
          <a:p>
            <a:r>
              <a:rPr lang="fr-FR" sz="2800" dirty="0" smtClean="0"/>
              <a:t>Longueur de la section étudiée 1500 m</a:t>
            </a:r>
          </a:p>
          <a:p>
            <a:r>
              <a:rPr lang="fr-FR" sz="2800" dirty="0" smtClean="0"/>
              <a:t>Chaussée bordurée sur toute la section</a:t>
            </a:r>
          </a:p>
          <a:p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 Saint </a:t>
            </a:r>
            <a:r>
              <a:rPr lang="fr-FR" dirty="0" err="1" smtClean="0"/>
              <a:t>Riquier</a:t>
            </a: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5" name="Espace réservé du contenu 4" descr="IMG_404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605498" y="2317600"/>
            <a:ext cx="4790316" cy="3592736"/>
          </a:xfrm>
        </p:spPr>
      </p:pic>
      <p:pic>
        <p:nvPicPr>
          <p:cNvPr id="6" name="Espace réservé du contenu 5" descr="IMG_404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539717" y="2309647"/>
            <a:ext cx="4726702" cy="354502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925 (section 1)</a:t>
            </a:r>
            <a:endParaRPr lang="fr-FR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29200" y="-9372600"/>
            <a:ext cx="4050000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Espace réservé du contenu 9" descr="IMG_404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731573" y="1879759"/>
            <a:ext cx="4800534" cy="3600400"/>
          </a:xfrm>
        </p:spPr>
      </p:pic>
      <p:pic>
        <p:nvPicPr>
          <p:cNvPr id="11" name="Espace réservé du contenu 10" descr="IMG_4051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5400000">
            <a:off x="4602003" y="1879759"/>
            <a:ext cx="4800534" cy="3600400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5" name="Espace réservé du contenu 4" descr="IMG_405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623479" y="2281739"/>
            <a:ext cx="4585167" cy="3438875"/>
          </a:xfrm>
        </p:spPr>
      </p:pic>
      <p:pic>
        <p:nvPicPr>
          <p:cNvPr id="6" name="Espace réservé du contenu 5" descr="IMG_405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465228" y="2281739"/>
            <a:ext cx="4585168" cy="34388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RD925</a:t>
            </a:r>
            <a:endParaRPr lang="fr-FR" dirty="0"/>
          </a:p>
        </p:txBody>
      </p:sp>
      <p:pic>
        <p:nvPicPr>
          <p:cNvPr id="5" name="Espace réservé du contenu 4" descr="IMG_406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540046" y="2438890"/>
            <a:ext cx="4680520" cy="3510390"/>
          </a:xfrm>
        </p:spPr>
      </p:pic>
      <p:pic>
        <p:nvPicPr>
          <p:cNvPr id="6" name="Espace réservé du contenu 5" descr="IMG_406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511854" y="2438891"/>
            <a:ext cx="4680519" cy="35103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5" name="Espace réservé du contenu 4" descr="IMG_406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599734" y="2120890"/>
            <a:ext cx="4775116" cy="3581337"/>
          </a:xfrm>
        </p:spPr>
      </p:pic>
      <p:pic>
        <p:nvPicPr>
          <p:cNvPr id="6" name="Espace réservé du contenu 5" descr="IMG_406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676450" y="2120890"/>
            <a:ext cx="4775117" cy="3581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RD925</a:t>
            </a:r>
            <a:endParaRPr lang="fr-FR" dirty="0"/>
          </a:p>
        </p:txBody>
      </p:sp>
      <p:pic>
        <p:nvPicPr>
          <p:cNvPr id="8" name="Espace réservé du contenu 7" descr="IMG_406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4535819" y="1812249"/>
            <a:ext cx="4740526" cy="3555395"/>
          </a:xfrm>
        </p:spPr>
      </p:pic>
      <p:pic>
        <p:nvPicPr>
          <p:cNvPr id="7" name="Espace réservé du contenu 6" descr="IMG_406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694069" y="1812249"/>
            <a:ext cx="4740526" cy="35553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5" name="Espace réservé du contenu 4" descr="IMG_407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851999" y="2000184"/>
            <a:ext cx="4662904" cy="3497178"/>
          </a:xfrm>
        </p:spPr>
      </p:pic>
      <p:pic>
        <p:nvPicPr>
          <p:cNvPr id="6" name="Espace réservé du contenu 5" descr="IMG_407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693749" y="2000184"/>
            <a:ext cx="4662906" cy="34971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5" name="Espace réservé du contenu 4" descr="IMG_407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552669" y="2000687"/>
            <a:ext cx="4666943" cy="3500207"/>
          </a:xfrm>
        </p:spPr>
      </p:pic>
      <p:pic>
        <p:nvPicPr>
          <p:cNvPr id="6" name="Espace réservé du contenu 5" descr="IMG_407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393678" y="2000688"/>
            <a:ext cx="4666940" cy="35002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78392" y="2576511"/>
            <a:ext cx="6400800" cy="2697693"/>
          </a:xfrm>
        </p:spPr>
        <p:txBody>
          <a:bodyPr anchor="ctr"/>
          <a:lstStyle/>
          <a:p>
            <a:pPr algn="ctr"/>
            <a:r>
              <a:rPr lang="fr-FR" sz="3600" dirty="0" smtClean="0"/>
              <a:t>Cas de la RD 925 </a:t>
            </a:r>
            <a:br>
              <a:rPr lang="fr-FR" sz="3600" dirty="0" smtClean="0"/>
            </a:br>
            <a:r>
              <a:rPr lang="fr-FR" sz="3600" dirty="0" smtClean="0"/>
              <a:t> </a:t>
            </a:r>
            <a:r>
              <a:rPr lang="fr-FR" sz="2400" dirty="0" smtClean="0"/>
              <a:t>en traversée d’agglomération de Saint-Riquier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2800" dirty="0"/>
          </a:p>
        </p:txBody>
      </p:sp>
      <p:sp>
        <p:nvSpPr>
          <p:cNvPr id="4" name="Sous-titre 3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3600" b="1" dirty="0" smtClean="0">
                <a:solidFill>
                  <a:schemeClr val="accent3"/>
                </a:solidFill>
              </a:rPr>
              <a:t>Département de la Somme</a:t>
            </a:r>
            <a:endParaRPr lang="fr-FR" sz="36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RD925 (section 2)</a:t>
            </a:r>
            <a:endParaRPr lang="fr-FR" dirty="0"/>
          </a:p>
        </p:txBody>
      </p:sp>
      <p:pic>
        <p:nvPicPr>
          <p:cNvPr id="5" name="Espace réservé du contenu 4" descr="IMG_407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560977" y="2026877"/>
            <a:ext cx="4876439" cy="3657329"/>
          </a:xfrm>
        </p:spPr>
      </p:pic>
      <p:pic>
        <p:nvPicPr>
          <p:cNvPr id="6" name="Espace réservé du contenu 5" descr="IMG_407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475437" y="2026875"/>
            <a:ext cx="4876441" cy="36573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5" name="Espace réservé du contenu 4" descr="IMG_408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673060" y="2197370"/>
            <a:ext cx="4908594" cy="3681446"/>
          </a:xfrm>
        </p:spPr>
      </p:pic>
      <p:pic>
        <p:nvPicPr>
          <p:cNvPr id="6" name="Espace réservé du contenu 5" descr="IMG_408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514810" y="2197370"/>
            <a:ext cx="4908594" cy="36814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5" name="Espace réservé du contenu 4" descr="IMG_408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602596" y="2247621"/>
            <a:ext cx="4950547" cy="3712911"/>
          </a:xfrm>
        </p:spPr>
      </p:pic>
      <p:pic>
        <p:nvPicPr>
          <p:cNvPr id="6" name="Espace réservé du contenu 5" descr="IMG_409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444347" y="2247620"/>
            <a:ext cx="4950550" cy="37129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5" name="Espace réservé du contenu 4" descr="IMG_409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648682" y="2401767"/>
            <a:ext cx="4743577" cy="3557683"/>
          </a:xfrm>
        </p:spPr>
      </p:pic>
      <p:pic>
        <p:nvPicPr>
          <p:cNvPr id="6" name="Espace réservé du contenu 5" descr="IMG_409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486033" y="2370976"/>
            <a:ext cx="4778767" cy="3584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5" name="Espace réservé du contenu 4" descr="IMG_409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553660" y="2211921"/>
            <a:ext cx="4664960" cy="3498720"/>
          </a:xfrm>
        </p:spPr>
      </p:pic>
      <p:pic>
        <p:nvPicPr>
          <p:cNvPr id="6" name="Espace réservé du contenu 5" descr="IMG_409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694237" y="2211922"/>
            <a:ext cx="4664959" cy="34987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366862" cy="994122"/>
          </a:xfrm>
        </p:spPr>
        <p:txBody>
          <a:bodyPr/>
          <a:lstStyle/>
          <a:p>
            <a:r>
              <a:rPr lang="fr-FR" dirty="0" smtClean="0"/>
              <a:t>RD 925 – le guide 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4874" y="1268760"/>
            <a:ext cx="6087506" cy="478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051720" y="5454225"/>
            <a:ext cx="2250251" cy="1800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925 – </a:t>
            </a:r>
            <a:r>
              <a:rPr lang="fr-FR" sz="4400" dirty="0" smtClean="0"/>
              <a:t>2 sections identifiées dans la visite</a:t>
            </a:r>
            <a:endParaRPr lang="fr-F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591324"/>
            <a:ext cx="7499350" cy="451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llipse 4"/>
          <p:cNvSpPr/>
          <p:nvPr/>
        </p:nvSpPr>
        <p:spPr>
          <a:xfrm rot="19415929">
            <a:off x="1752672" y="3930693"/>
            <a:ext cx="3535502" cy="1125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 rot="19804015">
            <a:off x="4672072" y="1792248"/>
            <a:ext cx="3416248" cy="1457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</a:t>
            </a:r>
            <a:r>
              <a:rPr lang="fr-FR" sz="3200" dirty="0" smtClean="0"/>
              <a:t>relevé de dégradations 2015</a:t>
            </a:r>
            <a:endParaRPr lang="fr-FR" sz="32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768" y="2021117"/>
            <a:ext cx="8708682" cy="424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391981" y="2888940"/>
            <a:ext cx="1350148" cy="32853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5742129" y="2888940"/>
            <a:ext cx="1305145" cy="32853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avec flèche 6"/>
          <p:cNvCxnSpPr/>
          <p:nvPr/>
        </p:nvCxnSpPr>
        <p:spPr>
          <a:xfrm flipH="1">
            <a:off x="6462210" y="4509121"/>
            <a:ext cx="990110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H="1">
            <a:off x="6327196" y="5049180"/>
            <a:ext cx="1125124" cy="13501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H="1">
            <a:off x="6462210" y="5724255"/>
            <a:ext cx="1215135" cy="900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376752" cy="859107"/>
          </a:xfrm>
        </p:spPr>
        <p:txBody>
          <a:bodyPr/>
          <a:lstStyle/>
          <a:p>
            <a:r>
              <a:rPr lang="fr-FR" dirty="0" smtClean="0"/>
              <a:t>Les dégradations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608" y="1538790"/>
            <a:ext cx="7498080" cy="5040560"/>
          </a:xfrm>
        </p:spPr>
        <p:txBody>
          <a:bodyPr>
            <a:normAutofit/>
          </a:bodyPr>
          <a:lstStyle/>
          <a:p>
            <a:r>
              <a:rPr lang="fr-FR" dirty="0" smtClean="0"/>
              <a:t>On observe :</a:t>
            </a:r>
          </a:p>
          <a:p>
            <a:r>
              <a:rPr lang="fr-FR" dirty="0" smtClean="0"/>
              <a:t>Fissuration longitudinale importante</a:t>
            </a:r>
          </a:p>
          <a:p>
            <a:r>
              <a:rPr lang="fr-FR" dirty="0" smtClean="0"/>
              <a:t>Orniérage</a:t>
            </a:r>
          </a:p>
          <a:p>
            <a:r>
              <a:rPr lang="fr-FR" dirty="0" smtClean="0"/>
              <a:t>Faïençage</a:t>
            </a:r>
          </a:p>
          <a:p>
            <a:r>
              <a:rPr lang="fr-FR" dirty="0" smtClean="0"/>
              <a:t>Le faïençage et l’orniérage sont plus présents sur la deuxième partie de la traversée de l’agglomération</a:t>
            </a:r>
          </a:p>
          <a:p>
            <a:r>
              <a:rPr lang="fr-FR" dirty="0" smtClean="0"/>
              <a:t>Les revêtements ont plus de 20 ans</a:t>
            </a:r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pPr lvl="1"/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déflexion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Réalisée par le laboratoire départemental de la </a:t>
            </a:r>
            <a:r>
              <a:rPr lang="fr-FR" dirty="0" smtClean="0"/>
              <a:t>Somme</a:t>
            </a:r>
            <a:endParaRPr lang="fr-FR" dirty="0" smtClean="0"/>
          </a:p>
          <a:p>
            <a:r>
              <a:rPr lang="fr-FR" dirty="0" smtClean="0"/>
              <a:t>Matériel utilisé : Poutre de </a:t>
            </a:r>
            <a:r>
              <a:rPr lang="fr-FR" dirty="0" err="1" smtClean="0"/>
              <a:t>benkelman</a:t>
            </a:r>
            <a:endParaRPr lang="fr-FR" dirty="0" smtClean="0"/>
          </a:p>
          <a:p>
            <a:r>
              <a:rPr lang="fr-FR" dirty="0" smtClean="0"/>
              <a:t>Température extérieure 14°C</a:t>
            </a:r>
          </a:p>
          <a:p>
            <a:r>
              <a:rPr lang="fr-FR" dirty="0" smtClean="0"/>
              <a:t>Déflexion caractéristique en axe: 65/100</a:t>
            </a:r>
          </a:p>
          <a:p>
            <a:r>
              <a:rPr lang="fr-FR" dirty="0" smtClean="0"/>
              <a:t>Déflexion caractéristique en rive: 103/100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de situation</a:t>
            </a:r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8" y="1423729"/>
            <a:ext cx="7186842" cy="5092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llipse 7"/>
          <p:cNvSpPr/>
          <p:nvPr/>
        </p:nvSpPr>
        <p:spPr>
          <a:xfrm>
            <a:off x="4526995" y="2843935"/>
            <a:ext cx="1125125" cy="5850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– Saint </a:t>
            </a:r>
            <a:r>
              <a:rPr lang="fr-FR" dirty="0" err="1" smtClean="0"/>
              <a:t>Riquier</a:t>
            </a:r>
            <a:endParaRPr lang="fr-F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046" y="1808821"/>
            <a:ext cx="8024761" cy="4185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407315" y="4284095"/>
            <a:ext cx="1305145" cy="15301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9107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RD 925 implantation des carottages</a:t>
            </a:r>
            <a:br>
              <a:rPr lang="fr-FR" dirty="0" smtClean="0"/>
            </a:br>
            <a:endParaRPr lang="fr-FR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4338" y="1520777"/>
            <a:ext cx="7499350" cy="451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ylindre 4"/>
          <p:cNvSpPr/>
          <p:nvPr/>
        </p:nvSpPr>
        <p:spPr>
          <a:xfrm rot="19343690">
            <a:off x="2341834" y="5111810"/>
            <a:ext cx="144000" cy="432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ylindre 5"/>
          <p:cNvSpPr/>
          <p:nvPr/>
        </p:nvSpPr>
        <p:spPr>
          <a:xfrm rot="19412088">
            <a:off x="3156112" y="4514047"/>
            <a:ext cx="144000" cy="432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ylindre 6"/>
          <p:cNvSpPr/>
          <p:nvPr/>
        </p:nvSpPr>
        <p:spPr>
          <a:xfrm rot="19556323">
            <a:off x="4162960" y="3787744"/>
            <a:ext cx="144000" cy="432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ylindre 8"/>
          <p:cNvSpPr/>
          <p:nvPr/>
        </p:nvSpPr>
        <p:spPr>
          <a:xfrm rot="19743611">
            <a:off x="4810575" y="3192182"/>
            <a:ext cx="144000" cy="432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Cylindre 10"/>
          <p:cNvSpPr/>
          <p:nvPr/>
        </p:nvSpPr>
        <p:spPr>
          <a:xfrm>
            <a:off x="5832140" y="2483894"/>
            <a:ext cx="144000" cy="432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Cylindre 11"/>
          <p:cNvSpPr/>
          <p:nvPr/>
        </p:nvSpPr>
        <p:spPr>
          <a:xfrm>
            <a:off x="6439707" y="2213865"/>
            <a:ext cx="135015" cy="405043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Cylindre 12"/>
          <p:cNvSpPr/>
          <p:nvPr/>
        </p:nvSpPr>
        <p:spPr>
          <a:xfrm>
            <a:off x="7227295" y="2027062"/>
            <a:ext cx="144000" cy="432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Cylindre 13"/>
          <p:cNvSpPr/>
          <p:nvPr/>
        </p:nvSpPr>
        <p:spPr>
          <a:xfrm>
            <a:off x="4882576" y="2753899"/>
            <a:ext cx="144000" cy="432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1871699" y="4946551"/>
            <a:ext cx="495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tx1"/>
                </a:solidFill>
              </a:rPr>
              <a:t>C1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7137285" y="1808820"/>
            <a:ext cx="4050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chemeClr val="tx1"/>
                </a:solidFill>
              </a:rPr>
              <a:t>C8</a:t>
            </a:r>
            <a:endParaRPr lang="fr-FR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41629" y="278650"/>
            <a:ext cx="7245805" cy="855095"/>
          </a:xfrm>
        </p:spPr>
        <p:txBody>
          <a:bodyPr>
            <a:normAutofit/>
          </a:bodyPr>
          <a:lstStyle/>
          <a:p>
            <a:r>
              <a:rPr lang="fr-FR" dirty="0" smtClean="0"/>
              <a:t>RD925 </a:t>
            </a:r>
            <a:r>
              <a:rPr lang="fr-FR" sz="3200" dirty="0" smtClean="0"/>
              <a:t>implantation des 8 carottages</a:t>
            </a:r>
            <a:endParaRPr lang="fr-FR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519" y="2303875"/>
            <a:ext cx="8533931" cy="275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041830" y="3113965"/>
            <a:ext cx="2790310" cy="1440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5832140" y="3113965"/>
            <a:ext cx="2565284" cy="1440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carottage C2</a:t>
            </a:r>
            <a:endParaRPr lang="fr-FR" dirty="0"/>
          </a:p>
        </p:txBody>
      </p:sp>
      <p:pic>
        <p:nvPicPr>
          <p:cNvPr id="5124" name="Picture 4" descr="D:\Pierre  GOURLIN\Documents\1_Departement_Somme\1_RD925_Saint_Riquier\photos_17nov2021\IMG_40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892755" y="2126647"/>
            <a:ext cx="4342820" cy="3257115"/>
          </a:xfrm>
          <a:prstGeom prst="rect">
            <a:avLst/>
          </a:prstGeom>
          <a:noFill/>
        </p:spPr>
      </p:pic>
      <p:sp>
        <p:nvSpPr>
          <p:cNvPr id="9" name="Cylindre 8"/>
          <p:cNvSpPr/>
          <p:nvPr/>
        </p:nvSpPr>
        <p:spPr>
          <a:xfrm>
            <a:off x="3131840" y="3789039"/>
            <a:ext cx="504000" cy="1332000"/>
          </a:xfrm>
          <a:prstGeom prst="ca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583794"/>
            <a:ext cx="1342766" cy="434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6597225" y="1763815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 smtClean="0">
                <a:solidFill>
                  <a:schemeClr val="tx1"/>
                </a:solidFill>
              </a:rPr>
              <a:t>Deflexion</a:t>
            </a:r>
            <a:r>
              <a:rPr lang="fr-FR" sz="1800" dirty="0" smtClean="0">
                <a:solidFill>
                  <a:schemeClr val="tx1"/>
                </a:solidFill>
              </a:rPr>
              <a:t> : 43/100</a:t>
            </a:r>
            <a:endParaRPr lang="fr-FR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carottage C3</a:t>
            </a:r>
            <a:endParaRPr lang="fr-F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6635" y="1417638"/>
            <a:ext cx="36004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614488"/>
            <a:ext cx="1350150" cy="4852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ylindre 5"/>
          <p:cNvSpPr/>
          <p:nvPr/>
        </p:nvSpPr>
        <p:spPr>
          <a:xfrm>
            <a:off x="2479266" y="3969060"/>
            <a:ext cx="504000" cy="1332000"/>
          </a:xfrm>
          <a:prstGeom prst="ca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carottage C4</a:t>
            </a:r>
            <a:endParaRPr lang="fr-F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6635" y="1417638"/>
            <a:ext cx="36004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7064" y="1417638"/>
            <a:ext cx="1346881" cy="4621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ylindre 5"/>
          <p:cNvSpPr/>
          <p:nvPr/>
        </p:nvSpPr>
        <p:spPr>
          <a:xfrm>
            <a:off x="2546774" y="4149080"/>
            <a:ext cx="504000" cy="1305145"/>
          </a:xfrm>
          <a:prstGeom prst="can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carottage C5</a:t>
            </a:r>
            <a:endParaRPr lang="fr-F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7" y="1417638"/>
            <a:ext cx="3893837" cy="5191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ylindre 4"/>
          <p:cNvSpPr/>
          <p:nvPr/>
        </p:nvSpPr>
        <p:spPr>
          <a:xfrm>
            <a:off x="2591780" y="3834045"/>
            <a:ext cx="359910" cy="100798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7145" y="1417638"/>
            <a:ext cx="1396090" cy="49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carottages  C6-C7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1620" y="1417638"/>
            <a:ext cx="3927590" cy="5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2070" y="2637957"/>
            <a:ext cx="3731618" cy="340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ylindre 5"/>
          <p:cNvSpPr/>
          <p:nvPr/>
        </p:nvSpPr>
        <p:spPr>
          <a:xfrm>
            <a:off x="3401870" y="3564015"/>
            <a:ext cx="450050" cy="103511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6725" y="1134566"/>
            <a:ext cx="5819633" cy="5113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456765" y="1763815"/>
            <a:ext cx="3465385" cy="44845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5922150" y="1763815"/>
            <a:ext cx="1994208" cy="44845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2861810" y="4779150"/>
            <a:ext cx="2700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Zone homogène 1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057165" y="4779150"/>
            <a:ext cx="1620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Zone homogène 2</a:t>
            </a:r>
            <a:endParaRPr lang="fr-FR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925 </a:t>
            </a:r>
            <a:r>
              <a:rPr lang="fr-FR" sz="3100" dirty="0" smtClean="0"/>
              <a:t>carottage C2 – zone homogène n°1 </a:t>
            </a:r>
            <a:endParaRPr lang="fr-FR" sz="31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1610" y="1447800"/>
            <a:ext cx="7696746" cy="516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Connecteur droit avec flèche 5"/>
          <p:cNvCxnSpPr/>
          <p:nvPr/>
        </p:nvCxnSpPr>
        <p:spPr>
          <a:xfrm>
            <a:off x="5967155" y="5139190"/>
            <a:ext cx="1260140" cy="135015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Situation de l’étude</a:t>
            </a:r>
            <a:endParaRPr lang="fr-F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575" y="1695780"/>
            <a:ext cx="8187875" cy="438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925 </a:t>
            </a:r>
            <a:r>
              <a:rPr lang="fr-FR" sz="3100" dirty="0" smtClean="0"/>
              <a:t>diagnostic C2 – zone homogène n°1 </a:t>
            </a:r>
            <a:endParaRPr lang="fr-FR" sz="31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303" y="1447800"/>
            <a:ext cx="719494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587303" y="1763815"/>
            <a:ext cx="1994587" cy="4050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1587303" y="4239090"/>
            <a:ext cx="1994587" cy="5400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05" y="1583794"/>
            <a:ext cx="1217995" cy="4365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925 </a:t>
            </a:r>
            <a:r>
              <a:rPr lang="fr-FR" sz="3100" dirty="0" smtClean="0"/>
              <a:t>diagnostic C4 – zone homogène n°1 </a:t>
            </a:r>
            <a:endParaRPr lang="fr-FR" sz="31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4338" y="1417638"/>
            <a:ext cx="7499350" cy="4774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435608" y="1460817"/>
            <a:ext cx="2101277" cy="7080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1434338" y="4329100"/>
            <a:ext cx="2102547" cy="5400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05" y="1651962"/>
            <a:ext cx="1137164" cy="3937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925 </a:t>
            </a:r>
            <a:r>
              <a:rPr lang="fr-FR" sz="3100" dirty="0" smtClean="0"/>
              <a:t>diagnostic C6 – zone homogène n°2 </a:t>
            </a:r>
            <a:endParaRPr lang="fr-FR" sz="31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0848" y="1417638"/>
            <a:ext cx="7872840" cy="457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061610" y="1763815"/>
            <a:ext cx="3240360" cy="6750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1286635" y="6174305"/>
            <a:ext cx="58956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Diagnostic identique sur les carottages C7 et C8</a:t>
            </a:r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35" y="2524125"/>
            <a:ext cx="981075" cy="212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925  Saint </a:t>
            </a:r>
            <a:r>
              <a:rPr lang="fr-FR" dirty="0" err="1" smtClean="0"/>
              <a:t>Riquier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Objectifs de la réhabilitation: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Retrouver une structure de qualité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Résorber les problèmes de bruit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 étude saint </a:t>
            </a:r>
            <a:r>
              <a:rPr lang="fr-FR" dirty="0" err="1" smtClean="0"/>
              <a:t>Riquier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Cahier des charges</a:t>
            </a:r>
          </a:p>
          <a:p>
            <a:pPr lvl="1"/>
            <a:r>
              <a:rPr lang="fr-FR" dirty="0" smtClean="0"/>
              <a:t>Techniques en matériaux bitumineux</a:t>
            </a:r>
          </a:p>
          <a:p>
            <a:pPr lvl="1"/>
            <a:r>
              <a:rPr lang="fr-FR" dirty="0" smtClean="0"/>
              <a:t>Durée de vie 20 ans</a:t>
            </a:r>
          </a:p>
          <a:p>
            <a:pPr lvl="1"/>
            <a:r>
              <a:rPr lang="fr-FR" dirty="0" smtClean="0"/>
              <a:t>contrainte de seuil : borné à -1cm</a:t>
            </a:r>
          </a:p>
          <a:p>
            <a:pPr lvl="1"/>
            <a:r>
              <a:rPr lang="fr-FR" dirty="0" smtClean="0"/>
              <a:t>Indice de gel 90°c , pas de barrière de dégel</a:t>
            </a:r>
          </a:p>
          <a:p>
            <a:pPr lvl="1"/>
            <a:r>
              <a:rPr lang="fr-FR" dirty="0" smtClean="0"/>
              <a:t>Longueur étudiée 1500 m</a:t>
            </a:r>
          </a:p>
          <a:p>
            <a:pPr lvl="1"/>
            <a:r>
              <a:rPr lang="fr-FR" dirty="0" smtClean="0"/>
              <a:t>Rappel  Trafic 150 PL/j par sens</a:t>
            </a:r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447" y="1417638"/>
            <a:ext cx="7896993" cy="4081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916705" y="2168860"/>
            <a:ext cx="2655295" cy="2250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2708870"/>
            <a:ext cx="7499350" cy="2278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Connecteur droit avec flèche 5"/>
          <p:cNvCxnSpPr/>
          <p:nvPr/>
        </p:nvCxnSpPr>
        <p:spPr>
          <a:xfrm flipV="1">
            <a:off x="7992380" y="4824155"/>
            <a:ext cx="0" cy="9901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7002270" y="5814265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Solution ajoutée </a:t>
            </a:r>
            <a:endParaRPr lang="fr-FR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4460" y="1583273"/>
            <a:ext cx="7749990" cy="4681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925 </a:t>
            </a:r>
            <a:r>
              <a:rPr lang="fr-FR" sz="3600" dirty="0" smtClean="0"/>
              <a:t>Résultats zone homogène 1</a:t>
            </a:r>
            <a:endParaRPr lang="fr-FR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439" y="1583273"/>
            <a:ext cx="7899011" cy="4771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035439" y="5634245"/>
            <a:ext cx="7898249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6372200" y="4869160"/>
            <a:ext cx="1350150" cy="6750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925 </a:t>
            </a:r>
            <a:r>
              <a:rPr lang="fr-FR" sz="3100" dirty="0" smtClean="0"/>
              <a:t>Résultats zone homogène 1</a:t>
            </a:r>
            <a:endParaRPr lang="fr-FR" sz="31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505" y="1648442"/>
            <a:ext cx="8021945" cy="470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2139" y="3924055"/>
            <a:ext cx="2745305" cy="169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Connecteur droit avec flèche 13"/>
          <p:cNvCxnSpPr/>
          <p:nvPr/>
        </p:nvCxnSpPr>
        <p:spPr>
          <a:xfrm flipV="1">
            <a:off x="7227295" y="5364215"/>
            <a:ext cx="630070" cy="6300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Historique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608" y="1447799"/>
            <a:ext cx="7498080" cy="4546485"/>
          </a:xfrm>
        </p:spPr>
        <p:txBody>
          <a:bodyPr>
            <a:normAutofit/>
          </a:bodyPr>
          <a:lstStyle/>
          <a:p>
            <a:r>
              <a:rPr lang="fr-FR" dirty="0" smtClean="0"/>
              <a:t>Ex RN 25 du réseau routier national</a:t>
            </a:r>
          </a:p>
          <a:p>
            <a:r>
              <a:rPr lang="fr-FR" dirty="0" smtClean="0"/>
              <a:t>Elle reliait Le Havre à Lille</a:t>
            </a:r>
          </a:p>
          <a:p>
            <a:r>
              <a:rPr lang="fr-FR" dirty="0" smtClean="0"/>
              <a:t>Déclassée du réseau routier national et reclassée dans le réseau routier départemental dans les années 1970</a:t>
            </a:r>
          </a:p>
          <a:p>
            <a:r>
              <a:rPr lang="fr-FR" dirty="0" smtClean="0"/>
              <a:t>Renommée RD 925 dans les départements de Seine-Maritime et de la Somme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</a:t>
            </a:r>
            <a:r>
              <a:rPr lang="fr-FR" dirty="0" smtClean="0"/>
              <a:t>section1-conclusion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La solution fraisage sur 23cm, mise en œuvre de GBcl3 sur 16cm en 2 couches et 6cm BBSG convient pour cette zone qui représente la ½ de la traversée d’agglomération.</a:t>
            </a:r>
          </a:p>
          <a:p>
            <a:r>
              <a:rPr lang="fr-FR" dirty="0" smtClean="0"/>
              <a:t> Bon uni, durée de vie longue, entretien facilité.</a:t>
            </a:r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925 </a:t>
            </a:r>
            <a:r>
              <a:rPr lang="fr-FR" sz="3600" dirty="0" smtClean="0"/>
              <a:t>Résultats zone homogène 2</a:t>
            </a:r>
            <a:endParaRPr lang="fr-FR" sz="36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1859" y="1417639"/>
            <a:ext cx="3595121" cy="50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6665" y="3167459"/>
            <a:ext cx="1755195" cy="3456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23755"/>
            <a:ext cx="352002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 rot="10800000" flipV="1">
            <a:off x="1151620" y="1966194"/>
            <a:ext cx="3150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chemeClr val="tx1"/>
                </a:solidFill>
              </a:rPr>
              <a:t>Aucune solution pour cette zone 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151620" y="3789040"/>
            <a:ext cx="32403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/>
                </a:solidFill>
              </a:rPr>
              <a:t>Rechercher les solutions de déconstruction de la chaussée existante et reconstruction d’une chaussée</a:t>
            </a:r>
            <a:endParaRPr lang="fr-F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Saint </a:t>
            </a:r>
            <a:r>
              <a:rPr lang="fr-FR" dirty="0" err="1" smtClean="0"/>
              <a:t>Riquier</a:t>
            </a:r>
            <a:endParaRPr lang="fr-F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1930" y="1178750"/>
            <a:ext cx="4792095" cy="539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566555" y="2168860"/>
            <a:ext cx="3375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chemeClr val="tx1"/>
                </a:solidFill>
              </a:rPr>
              <a:t>Application d’Erasmus construction</a:t>
            </a:r>
            <a:endParaRPr lang="fr-FR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925</a:t>
            </a:r>
            <a:r>
              <a:rPr lang="fr-FR" sz="2000" dirty="0" smtClean="0"/>
              <a:t> étude d’une structure neuve : solution 1</a:t>
            </a:r>
            <a:endParaRPr lang="fr-FR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6735" y="2630160"/>
            <a:ext cx="6480720" cy="2959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Connecteur droit 5"/>
          <p:cNvCxnSpPr/>
          <p:nvPr/>
        </p:nvCxnSpPr>
        <p:spPr>
          <a:xfrm>
            <a:off x="1061610" y="3789040"/>
            <a:ext cx="139515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611560" y="3519010"/>
            <a:ext cx="1350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PF2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51520" y="4419110"/>
            <a:ext cx="19352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chemeClr val="tx1"/>
                </a:solidFill>
              </a:rPr>
              <a:t>Couche de forme</a:t>
            </a:r>
            <a:endParaRPr lang="fr-FR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925</a:t>
            </a:r>
            <a:r>
              <a:rPr lang="fr-FR" sz="4400" dirty="0" smtClean="0"/>
              <a:t> </a:t>
            </a:r>
            <a:r>
              <a:rPr lang="fr-FR" sz="2200" dirty="0" smtClean="0"/>
              <a:t>étude d’une structure neuve : solution 1</a:t>
            </a:r>
            <a:endParaRPr lang="fr-FR" sz="2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574" y="1853826"/>
            <a:ext cx="8436876" cy="99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1502" y="3023956"/>
            <a:ext cx="6606323" cy="301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llipse 5"/>
          <p:cNvSpPr/>
          <p:nvPr/>
        </p:nvSpPr>
        <p:spPr>
          <a:xfrm>
            <a:off x="3896925" y="2168860"/>
            <a:ext cx="765085" cy="4050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3581890" y="2573905"/>
            <a:ext cx="450050" cy="45005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151502" y="3383995"/>
            <a:ext cx="1610408" cy="2700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4797025" y="3383995"/>
            <a:ext cx="1530170" cy="2700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4797025" y="5364215"/>
            <a:ext cx="1530170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>
            <a:normAutofit/>
          </a:bodyPr>
          <a:lstStyle/>
          <a:p>
            <a:r>
              <a:rPr lang="fr-FR" dirty="0" smtClean="0"/>
              <a:t>RD 925 </a:t>
            </a:r>
            <a:r>
              <a:rPr lang="fr-FR" sz="2000" dirty="0" smtClean="0"/>
              <a:t>étude d’une structure neuve : solution 2</a:t>
            </a:r>
            <a:endParaRPr lang="fr-FR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7" y="1562193"/>
            <a:ext cx="6781797" cy="356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Connecteur droit 5"/>
          <p:cNvCxnSpPr/>
          <p:nvPr/>
        </p:nvCxnSpPr>
        <p:spPr>
          <a:xfrm>
            <a:off x="341530" y="3248980"/>
            <a:ext cx="13501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116505" y="2843934"/>
            <a:ext cx="1170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>
                <a:solidFill>
                  <a:schemeClr val="tx1"/>
                </a:solidFill>
              </a:rPr>
              <a:t>PF2</a:t>
            </a:r>
            <a:endParaRPr lang="fr-FR" sz="1800" dirty="0">
              <a:solidFill>
                <a:schemeClr val="tx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16506" y="3654025"/>
            <a:ext cx="1170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smtClean="0">
                <a:solidFill>
                  <a:schemeClr val="tx1"/>
                </a:solidFill>
              </a:rPr>
              <a:t>Couche de forme</a:t>
            </a:r>
            <a:endParaRPr lang="fr-FR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61610" y="274638"/>
            <a:ext cx="7872078" cy="1143000"/>
          </a:xfrm>
        </p:spPr>
        <p:txBody>
          <a:bodyPr>
            <a:normAutofit/>
          </a:bodyPr>
          <a:lstStyle/>
          <a:p>
            <a:r>
              <a:rPr lang="fr-FR" dirty="0" smtClean="0"/>
              <a:t>RD 925 </a:t>
            </a:r>
            <a:r>
              <a:rPr lang="fr-FR" sz="2400" dirty="0" smtClean="0"/>
              <a:t>étude d’une structure neuve : solution 2</a:t>
            </a:r>
            <a:endParaRPr lang="fr-FR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12" y="1895269"/>
            <a:ext cx="8834376" cy="135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6754" y="3248980"/>
            <a:ext cx="6647277" cy="3413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llipse 5"/>
          <p:cNvSpPr/>
          <p:nvPr/>
        </p:nvSpPr>
        <p:spPr>
          <a:xfrm>
            <a:off x="3536885" y="2393886"/>
            <a:ext cx="900100" cy="5400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5337085" y="2393886"/>
            <a:ext cx="630070" cy="5400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5022050" y="3609020"/>
            <a:ext cx="1575175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5022050" y="5949280"/>
            <a:ext cx="1575175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</a:t>
            </a:r>
            <a:r>
              <a:rPr lang="fr-FR" dirty="0" smtClean="0"/>
              <a:t>925 </a:t>
            </a:r>
            <a:r>
              <a:rPr lang="fr-FR" dirty="0" smtClean="0"/>
              <a:t>section2-commentaires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La structure avec les 2 couches de 8cm de GB a une durée de vie longue, très appréciable en agglomération. </a:t>
            </a:r>
          </a:p>
          <a:p>
            <a:r>
              <a:rPr lang="fr-FR" dirty="0" smtClean="0"/>
              <a:t>Solution en cohérence avec la première zone </a:t>
            </a:r>
            <a:endParaRPr lang="fr-FR" dirty="0" smtClean="0"/>
          </a:p>
          <a:p>
            <a:r>
              <a:rPr lang="fr-FR" dirty="0" smtClean="0"/>
              <a:t>La couche inférieure de GNT (15cm) pourrait provenir de la déconstruction de la chaussée.</a:t>
            </a:r>
          </a:p>
          <a:p>
            <a:r>
              <a:rPr lang="fr-FR" dirty="0" smtClean="0"/>
              <a:t>Veiller à diagnostiquer l’état des réseaux.   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Erasmus a permis d’étudier rapidement 3,9km de chaussée en traversée d’agglomération comprenant 3 pathologies de désordres différents permettant d’établir une programmation pluriannuelle.</a:t>
            </a:r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925 - Saint </a:t>
            </a:r>
            <a:r>
              <a:rPr lang="fr-FR" dirty="0" err="1" smtClean="0"/>
              <a:t>Riquier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41630" y="1447799"/>
            <a:ext cx="7692058" cy="4996535"/>
          </a:xfrm>
        </p:spPr>
        <p:txBody>
          <a:bodyPr>
            <a:normAutofit fontScale="92500"/>
          </a:bodyPr>
          <a:lstStyle/>
          <a:p>
            <a:r>
              <a:rPr lang="fr-FR" dirty="0" smtClean="0"/>
              <a:t>Un projet de déviation de l’agglomération a été étudié dans les années 90, suite à la construction de A 28. </a:t>
            </a:r>
          </a:p>
          <a:p>
            <a:r>
              <a:rPr lang="fr-FR" dirty="0" smtClean="0"/>
              <a:t>Peu d’entretien pendant cette période.</a:t>
            </a:r>
          </a:p>
          <a:p>
            <a:r>
              <a:rPr lang="fr-FR" dirty="0" smtClean="0"/>
              <a:t>Le trafic s’étant reporté sur une autre voie, ce projet a été abandonné en 2015, son coût était élevé.</a:t>
            </a:r>
          </a:p>
          <a:p>
            <a:r>
              <a:rPr lang="fr-FR" dirty="0" smtClean="0"/>
              <a:t>Ces dernières années, toutes les sections hors agglomérations ont été réhabilitées entre Abbeville et Doullens sur plus de 35km</a:t>
            </a:r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Merci de votre attention</a:t>
            </a:r>
            <a:endParaRPr lang="fr-FR" dirty="0"/>
          </a:p>
        </p:txBody>
      </p:sp>
      <p:pic>
        <p:nvPicPr>
          <p:cNvPr id="6" name="Espace réservé du contenu 5" descr="IMG_40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482920" y="2033468"/>
            <a:ext cx="5349600" cy="4012200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2917" y="3139228"/>
            <a:ext cx="3229543" cy="357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5394821" y="1538790"/>
            <a:ext cx="31826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dirty="0" smtClean="0">
                <a:solidFill>
                  <a:schemeClr val="tx1"/>
                </a:solidFill>
              </a:rPr>
              <a:t>Abbaye Royale de Saint </a:t>
            </a:r>
            <a:r>
              <a:rPr lang="fr-FR" sz="1400" dirty="0" err="1" smtClean="0">
                <a:solidFill>
                  <a:schemeClr val="tx1"/>
                </a:solidFill>
              </a:rPr>
              <a:t>Riquier</a:t>
            </a:r>
            <a:r>
              <a:rPr lang="fr-FR" sz="1400" dirty="0" smtClean="0">
                <a:solidFill>
                  <a:schemeClr val="tx1"/>
                </a:solidFill>
              </a:rPr>
              <a:t>: fondée en 625, incendiée par les Vikings, elle est reconstruite au 13</a:t>
            </a:r>
            <a:r>
              <a:rPr lang="fr-FR" sz="1400" baseline="30000" dirty="0" smtClean="0">
                <a:solidFill>
                  <a:schemeClr val="tx1"/>
                </a:solidFill>
              </a:rPr>
              <a:t>ème</a:t>
            </a:r>
            <a:r>
              <a:rPr lang="fr-FR" sz="1400" dirty="0" smtClean="0">
                <a:solidFill>
                  <a:schemeClr val="tx1"/>
                </a:solidFill>
              </a:rPr>
              <a:t> </a:t>
            </a:r>
            <a:r>
              <a:rPr lang="fr-FR" sz="1400" dirty="0" err="1" smtClean="0">
                <a:solidFill>
                  <a:schemeClr val="tx1"/>
                </a:solidFill>
              </a:rPr>
              <a:t>siécle</a:t>
            </a:r>
            <a:r>
              <a:rPr lang="fr-FR" sz="1400" dirty="0" smtClean="0">
                <a:solidFill>
                  <a:schemeClr val="tx1"/>
                </a:solidFill>
              </a:rPr>
              <a:t>. Devenue propriété du Conseil Départemental depuis 1972, l’Abbaye accueille le festival de musique de Saint </a:t>
            </a:r>
            <a:r>
              <a:rPr lang="fr-FR" sz="1400" dirty="0" err="1" smtClean="0">
                <a:solidFill>
                  <a:schemeClr val="tx1"/>
                </a:solidFill>
              </a:rPr>
              <a:t>Riquier</a:t>
            </a:r>
            <a:r>
              <a:rPr lang="fr-FR" sz="1400" dirty="0" smtClean="0">
                <a:solidFill>
                  <a:schemeClr val="tx1"/>
                </a:solidFill>
              </a:rPr>
              <a:t>.  </a:t>
            </a:r>
            <a:endParaRPr lang="fr-FR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1550" y="274638"/>
            <a:ext cx="8412138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RD 925 Aménagement de l’itinéraire entre Abbeville et Doullens</a:t>
            </a:r>
            <a:endParaRPr lang="fr-FR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740" y="1777058"/>
            <a:ext cx="8531710" cy="471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Historique : </a:t>
            </a:r>
            <a:r>
              <a:rPr lang="fr-FR" sz="3600" dirty="0" smtClean="0"/>
              <a:t>données et étude 1990</a:t>
            </a:r>
            <a:endParaRPr lang="fr-FR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9407"/>
            <a:ext cx="7155795" cy="541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llipse 4"/>
          <p:cNvSpPr/>
          <p:nvPr/>
        </p:nvSpPr>
        <p:spPr>
          <a:xfrm>
            <a:off x="5337085" y="4419110"/>
            <a:ext cx="540060" cy="270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Historique : </a:t>
            </a:r>
            <a:r>
              <a:rPr lang="fr-FR" sz="4000" dirty="0" smtClean="0"/>
              <a:t>données et étude 1990</a:t>
            </a:r>
            <a:endParaRPr lang="fr-FR" sz="31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1660" y="1315021"/>
            <a:ext cx="6958020" cy="5365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951820" y="3068960"/>
            <a:ext cx="1845205" cy="2250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4211960" y="4329100"/>
            <a:ext cx="585065" cy="1800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23656</TotalTime>
  <Words>752</Words>
  <Application>Microsoft Office PowerPoint</Application>
  <PresentationFormat>Affichage à l'écran (4:3)</PresentationFormat>
  <Paragraphs>127</Paragraphs>
  <Slides>60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60</vt:i4>
      </vt:variant>
    </vt:vector>
  </HeadingPairs>
  <TitlesOfParts>
    <vt:vector size="61" baseType="lpstr">
      <vt:lpstr>Solstice</vt:lpstr>
      <vt:lpstr>ERASMUS</vt:lpstr>
      <vt:lpstr>Cas de la RD 925   en traversée d’agglomération de Saint-Riquier </vt:lpstr>
      <vt:lpstr>Plan de situation</vt:lpstr>
      <vt:lpstr>Situation de l’étude</vt:lpstr>
      <vt:lpstr>RD 925 Historique</vt:lpstr>
      <vt:lpstr>RD 925 - Saint Riquier</vt:lpstr>
      <vt:lpstr>RD 925 Aménagement de l’itinéraire entre Abbeville et Doullens</vt:lpstr>
      <vt:lpstr>Historique : données et étude 1990</vt:lpstr>
      <vt:lpstr>Historique : données et étude 1990</vt:lpstr>
      <vt:lpstr>RD925 trafic 2017</vt:lpstr>
      <vt:lpstr>RD 925  Traversée de Saint-Riquier</vt:lpstr>
      <vt:lpstr>RD 925  Saint Riquier </vt:lpstr>
      <vt:lpstr>RD 925 (section 1)</vt:lpstr>
      <vt:lpstr>RD 925</vt:lpstr>
      <vt:lpstr>RD925</vt:lpstr>
      <vt:lpstr>RD 925</vt:lpstr>
      <vt:lpstr>RD925</vt:lpstr>
      <vt:lpstr>RD 925</vt:lpstr>
      <vt:lpstr>RD 925</vt:lpstr>
      <vt:lpstr>RD925 (section 2)</vt:lpstr>
      <vt:lpstr>RD 925</vt:lpstr>
      <vt:lpstr>RD 925</vt:lpstr>
      <vt:lpstr>RD 925</vt:lpstr>
      <vt:lpstr>RD 925</vt:lpstr>
      <vt:lpstr>RD 925 – le guide </vt:lpstr>
      <vt:lpstr>RD 925 – 2 sections identifiées dans la visite</vt:lpstr>
      <vt:lpstr>RD 925 relevé de dégradations 2015</vt:lpstr>
      <vt:lpstr>Les dégradations</vt:lpstr>
      <vt:lpstr>La déflexion</vt:lpstr>
      <vt:lpstr>RD 925 – Saint Riquier</vt:lpstr>
      <vt:lpstr>RD 925 implantation des carottages </vt:lpstr>
      <vt:lpstr>RD925 implantation des 8 carottages</vt:lpstr>
      <vt:lpstr>RD 925 carottage C2</vt:lpstr>
      <vt:lpstr>RD 925 carottage C3</vt:lpstr>
      <vt:lpstr>RD 925 carottage C4</vt:lpstr>
      <vt:lpstr>RD 925 carottage C5</vt:lpstr>
      <vt:lpstr>RD 925 carottages  C6-C7</vt:lpstr>
      <vt:lpstr>RD 925</vt:lpstr>
      <vt:lpstr>RD 925 carottage C2 – zone homogène n°1 </vt:lpstr>
      <vt:lpstr>RD 925 diagnostic C2 – zone homogène n°1 </vt:lpstr>
      <vt:lpstr>RD 925 diagnostic C4 – zone homogène n°1 </vt:lpstr>
      <vt:lpstr>RD 925 diagnostic C6 – zone homogène n°2 </vt:lpstr>
      <vt:lpstr>RD 925  Saint Riquier</vt:lpstr>
      <vt:lpstr>RD 925  étude saint Riquier</vt:lpstr>
      <vt:lpstr>RD 925</vt:lpstr>
      <vt:lpstr>RD 925</vt:lpstr>
      <vt:lpstr>Diapositive 47</vt:lpstr>
      <vt:lpstr>RD 925 Résultats zone homogène 1</vt:lpstr>
      <vt:lpstr>RD 925 Résultats zone homogène 1</vt:lpstr>
      <vt:lpstr>RD 925 section1-conclusion </vt:lpstr>
      <vt:lpstr>RD 925 Résultats zone homogène 2</vt:lpstr>
      <vt:lpstr>RD 925</vt:lpstr>
      <vt:lpstr>RD 925 Saint Riquier</vt:lpstr>
      <vt:lpstr>RD 925 étude d’une structure neuve : solution 1</vt:lpstr>
      <vt:lpstr>RD 925 étude d’une structure neuve : solution 1</vt:lpstr>
      <vt:lpstr>RD 925 étude d’une structure neuve : solution 2</vt:lpstr>
      <vt:lpstr>RD 925 étude d’une structure neuve : solution 2</vt:lpstr>
      <vt:lpstr>RD 925 section2-commentaires </vt:lpstr>
      <vt:lpstr>Conclusions</vt:lpstr>
      <vt:lpstr>Merci de votre attention</vt:lpstr>
    </vt:vector>
  </TitlesOfParts>
  <Company>Conseil Général du Finistère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Valerie</dc:creator>
  <cp:lastModifiedBy>Pierre  GOURLIN</cp:lastModifiedBy>
  <cp:revision>781</cp:revision>
  <cp:lastPrinted>2015-03-24T09:13:13Z</cp:lastPrinted>
  <dcterms:created xsi:type="dcterms:W3CDTF">2004-03-22T09:00:28Z</dcterms:created>
  <dcterms:modified xsi:type="dcterms:W3CDTF">2021-11-23T13:29:47Z</dcterms:modified>
</cp:coreProperties>
</file>