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419" r:id="rId4"/>
    <p:sldId id="377" r:id="rId5"/>
    <p:sldId id="395" r:id="rId6"/>
    <p:sldId id="399" r:id="rId7"/>
    <p:sldId id="401" r:id="rId8"/>
    <p:sldId id="403" r:id="rId9"/>
    <p:sldId id="402" r:id="rId10"/>
    <p:sldId id="405" r:id="rId11"/>
    <p:sldId id="404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91" r:id="rId20"/>
    <p:sldId id="421" r:id="rId21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86" d="100"/>
          <a:sy n="86" d="100"/>
        </p:scale>
        <p:origin x="-755" y="236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86" d="100"/>
          <a:sy n="86" d="100"/>
        </p:scale>
        <p:origin x="-1890" y="-84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6662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/>
          <a:lstStyle>
            <a:lvl1pPr algn="l">
              <a:buNone/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422275"/>
            <a:ext cx="2398660" cy="1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77" r:id="rId4"/>
    <p:sldLayoutId id="2147484168" r:id="rId5"/>
    <p:sldLayoutId id="2147484171" r:id="rId6"/>
    <p:sldLayoutId id="2147484172" r:id="rId7"/>
    <p:sldLayoutId id="2147484176" r:id="rId8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1670" y="2123855"/>
            <a:ext cx="625569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fr-FR" sz="3600" b="1" dirty="0" smtClean="0">
                <a:solidFill>
                  <a:schemeClr val="accent6"/>
                </a:solidFill>
              </a:rPr>
              <a:t>OASIS-OKAPI</a:t>
            </a:r>
          </a:p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PV - Cinq qualités requises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92180" y="6169750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2 septembre 2019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56246" y="1493785"/>
            <a:ext cx="4396907" cy="4095455"/>
          </a:xfrm>
        </p:spPr>
        <p:txBody>
          <a:bodyPr>
            <a:normAutofit/>
          </a:bodyPr>
          <a:lstStyle/>
          <a:p>
            <a:r>
              <a:rPr lang="fr-FR" dirty="0" smtClean="0"/>
              <a:t>Désordres d’un tablier Suspendu en métal et maçonnerie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9" y="109593"/>
            <a:ext cx="3808310" cy="6093296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716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6545" y="1583795"/>
            <a:ext cx="4396907" cy="3690410"/>
          </a:xfrm>
        </p:spPr>
        <p:txBody>
          <a:bodyPr>
            <a:normAutofit/>
          </a:bodyPr>
          <a:lstStyle/>
          <a:p>
            <a:r>
              <a:rPr lang="fr-FR" dirty="0" smtClean="0"/>
              <a:t>Désordres d’un pylône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5" y="188640"/>
            <a:ext cx="3758905" cy="6014248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90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6545" y="1583795"/>
            <a:ext cx="4396907" cy="4230470"/>
          </a:xfrm>
        </p:spPr>
        <p:txBody>
          <a:bodyPr>
            <a:normAutofit/>
          </a:bodyPr>
          <a:lstStyle/>
          <a:p>
            <a:r>
              <a:rPr lang="fr-FR" dirty="0" smtClean="0"/>
              <a:t>Désordres d’un pan de mur en maçonnerie jointoyée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45" y="227522"/>
            <a:ext cx="3735415" cy="5976664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20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8" y="836712"/>
            <a:ext cx="8116671" cy="1362075"/>
          </a:xfrm>
        </p:spPr>
        <p:txBody>
          <a:bodyPr/>
          <a:lstStyle/>
          <a:p>
            <a:r>
              <a:rPr lang="fr-FR" dirty="0" smtClean="0"/>
              <a:t>Relever les désordres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Un seul désordre d’un type donné sur un élément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Pour chaque manifestation du </a:t>
            </a:r>
            <a:r>
              <a:rPr lang="fr-FR" dirty="0" smtClean="0"/>
              <a:t>désordre : </a:t>
            </a:r>
            <a:r>
              <a:rPr lang="fr-FR" dirty="0" smtClean="0"/>
              <a:t>1 photo, 1 commentaire, </a:t>
            </a:r>
            <a:r>
              <a:rPr lang="fr-FR" dirty="0" smtClean="0"/>
              <a:t>  (</a:t>
            </a:r>
            <a:r>
              <a:rPr lang="fr-FR" dirty="0" smtClean="0"/>
              <a:t>1 localisation)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56865" y="6202889"/>
            <a:ext cx="567185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Q3 – Ergonomie du relevé des désordres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124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3" y="1763815"/>
            <a:ext cx="7744000" cy="4356000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Q3 – Ergonomie du relevé des désordres </a:t>
            </a:r>
            <a:endParaRPr lang="fr-FR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Fissures sur un DR en maçonnerie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946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2186735" y="368660"/>
            <a:ext cx="6660740" cy="7650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Eclats de béton sur un piédroit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" y="1538790"/>
            <a:ext cx="7744000" cy="4356000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56865" y="6202889"/>
            <a:ext cx="567185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Q3 – Ergonomie du relevé des désordres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582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Q3 – Ergonomie du relevé des désordres </a:t>
            </a:r>
            <a:endParaRPr lang="fr-FR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Décollement de bandeau sur une voute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718810"/>
            <a:ext cx="7744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6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8" y="836712"/>
            <a:ext cx="8116671" cy="1362075"/>
          </a:xfrm>
        </p:spPr>
        <p:txBody>
          <a:bodyPr/>
          <a:lstStyle/>
          <a:p>
            <a:r>
              <a:rPr lang="fr-FR" dirty="0" smtClean="0"/>
              <a:t>Programmation des actions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Le PV de visite contient les informations nécessaires à la programmation des actions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81891" y="6202889"/>
            <a:ext cx="5446830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Q4 – Permettre la programmation des 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696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1901" y="6202889"/>
            <a:ext cx="5356820" cy="476250"/>
          </a:xfrm>
        </p:spPr>
        <p:txBody>
          <a:bodyPr/>
          <a:lstStyle/>
          <a:p>
            <a:r>
              <a:rPr lang="fr-FR" dirty="0" smtClean="0"/>
              <a:t>Q4 – Permettre la programmation des actions</a:t>
            </a:r>
            <a:endParaRPr lang="fr-FR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Identification des actions à réaliser sur les DR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6" y="1415841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1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 du PV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Le contenu du PV est explicité dans un document de référence.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Exemples : </a:t>
            </a:r>
            <a:r>
              <a:rPr lang="fr-FR" dirty="0" smtClean="0"/>
              <a:t>IQOA, VAQOA2-34.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81891" y="6202889"/>
            <a:ext cx="5446830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Q5 – Documentation et validation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63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5 qualités requises pour un PV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Q1 – Permettre le contrôle des éléments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Q2 – Intégrer la connaissance des désordres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Q3 – Ergonomie du relevé des désordres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Q4 – Permettre la programmation des actions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Q5 – Documentation et validation du PV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5 qualités requises pour un PV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3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Vérifications du PV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81891" y="6202889"/>
            <a:ext cx="5446830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Q5 – Documentation et validation</a:t>
            </a:r>
            <a:endParaRPr lang="fr-FR" dirty="0"/>
          </a:p>
        </p:txBody>
      </p:sp>
      <p:sp>
        <p:nvSpPr>
          <p:cNvPr id="7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Le PV de visite doit être stable dans le temps.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Eviter de mettre au point un PV en cours d’utilisation </a:t>
            </a:r>
            <a:r>
              <a:rPr lang="fr-FR" dirty="0" smtClean="0"/>
              <a:t>opérationnelle,</a:t>
            </a:r>
            <a:endParaRPr lang="fr-F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Importance des vérifications précédant la mise en œuvre opérationnelle.</a:t>
            </a:r>
          </a:p>
        </p:txBody>
      </p:sp>
    </p:spTree>
    <p:extLst>
      <p:ext uri="{BB962C8B-B14F-4D97-AF65-F5344CB8AC3E}">
        <p14:creationId xmlns:p14="http://schemas.microsoft.com/office/powerpoint/2010/main" val="4033706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863716"/>
            <a:ext cx="7772400" cy="1440160"/>
          </a:xfrm>
        </p:spPr>
        <p:txBody>
          <a:bodyPr>
            <a:normAutofit/>
          </a:bodyPr>
          <a:lstStyle/>
          <a:p>
            <a:r>
              <a:rPr lang="fr-FR" smtClean="0"/>
              <a:t>Contrôler les éléments de l’ouvrage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Contrôler chaque élément de la superstructure : Chaussée, Corniches, Dispositifs de retenue, Joints de chaussée, Joints de trottoir, Trottoirs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et de la structure : Culées, Piles, Tabliers, Appareils d’appui, Pylônes, Buses, Cadres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Q1 - Permettre le contrôle des éléments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44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2" t="7117" b="29921"/>
          <a:stretch/>
        </p:blipFill>
        <p:spPr>
          <a:xfrm>
            <a:off x="476545" y="1808820"/>
            <a:ext cx="4605955" cy="2430454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Q1 - Permettre le contrôle </a:t>
            </a:r>
            <a:r>
              <a:rPr lang="fr-FR" dirty="0"/>
              <a:t>d</a:t>
            </a:r>
            <a:r>
              <a:rPr lang="fr-FR" dirty="0" smtClean="0"/>
              <a:t>es éléments</a:t>
            </a:r>
            <a:endParaRPr lang="fr-FR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d’un pont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6153" b="30166"/>
          <a:stretch/>
        </p:blipFill>
        <p:spPr>
          <a:xfrm>
            <a:off x="4255089" y="3383995"/>
            <a:ext cx="4431711" cy="23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0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6545" y="1583795"/>
            <a:ext cx="4396907" cy="4500500"/>
          </a:xfrm>
        </p:spPr>
        <p:txBody>
          <a:bodyPr>
            <a:normAutofit/>
          </a:bodyPr>
          <a:lstStyle/>
          <a:p>
            <a:r>
              <a:rPr lang="fr-FR" dirty="0" smtClean="0"/>
              <a:t>Contrôle des éléments de la </a:t>
            </a:r>
            <a:r>
              <a:rPr lang="fr-FR" dirty="0" smtClean="0"/>
              <a:t>superstructure :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joint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de chaussée, chaussée, trottoirs, dispositifs de retenue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06" y="278649"/>
            <a:ext cx="3702649" cy="5924239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Q1 - Permettre le contrôle </a:t>
            </a:r>
            <a:r>
              <a:rPr lang="fr-FR" dirty="0"/>
              <a:t>d</a:t>
            </a:r>
            <a:r>
              <a:rPr lang="fr-FR" dirty="0" smtClean="0"/>
              <a:t>es éléments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633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6545" y="1583795"/>
            <a:ext cx="4396907" cy="369041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Contrôle des éléments de la </a:t>
            </a:r>
            <a:r>
              <a:rPr lang="fr-FR" sz="4400" dirty="0" smtClean="0"/>
              <a:t>structure : </a:t>
            </a:r>
            <a:br>
              <a:rPr lang="fr-FR" sz="4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Culées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, Tabliers, Travées, Appareils d’appui</a:t>
            </a: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8" y="109593"/>
            <a:ext cx="3808310" cy="6093296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Q1 - Permettre le contrôle </a:t>
            </a:r>
            <a:r>
              <a:rPr lang="fr-FR" dirty="0"/>
              <a:t>d</a:t>
            </a:r>
            <a:r>
              <a:rPr lang="fr-FR" dirty="0" smtClean="0"/>
              <a:t>es éléments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656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Connaissance des désordres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Intégrer la connaissance des désordres potentiels sur chaque élément de l’ouvrage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397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3778" y="2168860"/>
            <a:ext cx="4396907" cy="2790310"/>
          </a:xfrm>
        </p:spPr>
        <p:txBody>
          <a:bodyPr>
            <a:normAutofit/>
          </a:bodyPr>
          <a:lstStyle/>
          <a:p>
            <a:r>
              <a:rPr lang="fr-FR" dirty="0" smtClean="0"/>
              <a:t>Désordres d’une pile en Béton armé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685" y="39860"/>
            <a:ext cx="3853315" cy="6165304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394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476546" y="1583795"/>
            <a:ext cx="4050450" cy="3690410"/>
          </a:xfrm>
        </p:spPr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ésordres d’un tablier Dalle en Béton précontraint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59" y="17870"/>
            <a:ext cx="3876806" cy="6202889"/>
          </a:xfrm>
          <a:prstGeom prst="rect">
            <a:avLst/>
          </a:prstGeom>
        </p:spPr>
      </p:pic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46875" y="6202889"/>
            <a:ext cx="558184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Q2 – Intégrer la connaissance des désordres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005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7984</TotalTime>
  <Words>418</Words>
  <Application>Microsoft Office PowerPoint</Application>
  <PresentationFormat>Affichage à l'écran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Capitaux</vt:lpstr>
      <vt:lpstr>Présentation PowerPoint</vt:lpstr>
      <vt:lpstr> 5 qualités requises pour un PV</vt:lpstr>
      <vt:lpstr>Contrôler les éléments de l’ouvrage</vt:lpstr>
      <vt:lpstr>Eléments d’un pont</vt:lpstr>
      <vt:lpstr>Contrôle des éléments de la superstructure :   joint de chaussée, chaussée, trottoirs, dispositifs de retenue</vt:lpstr>
      <vt:lpstr>Contrôle des éléments de la structure :   Culées, Tabliers, Travées, Appareils d’appui</vt:lpstr>
      <vt:lpstr>Connaissance des désordres</vt:lpstr>
      <vt:lpstr>Désordres d’une pile en Béton armé</vt:lpstr>
      <vt:lpstr>Désordres d’un tablier Dalle en Béton précontraint</vt:lpstr>
      <vt:lpstr>Désordres d’un tablier Suspendu en métal et maçonnerie</vt:lpstr>
      <vt:lpstr>Désordres d’un pylône</vt:lpstr>
      <vt:lpstr>Désordres d’un pan de mur en maçonnerie jointoyée</vt:lpstr>
      <vt:lpstr>Relever les désordres</vt:lpstr>
      <vt:lpstr>Fissures sur un DR en maçonnerie</vt:lpstr>
      <vt:lpstr>Eclats de béton sur un piédroit</vt:lpstr>
      <vt:lpstr>Décollement de bandeau sur une voute</vt:lpstr>
      <vt:lpstr>Programmation des actions</vt:lpstr>
      <vt:lpstr>Identification des actions à réaliser sur les DR</vt:lpstr>
      <vt:lpstr>Documentation du PV</vt:lpstr>
      <vt:lpstr>Vérifications du PV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</cp:lastModifiedBy>
  <cp:revision>534</cp:revision>
  <cp:lastPrinted>2017-01-16T08:56:59Z</cp:lastPrinted>
  <dcterms:created xsi:type="dcterms:W3CDTF">2004-03-22T09:00:28Z</dcterms:created>
  <dcterms:modified xsi:type="dcterms:W3CDTF">2019-09-02T14:26:11Z</dcterms:modified>
</cp:coreProperties>
</file>