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</p:sldMasterIdLst>
  <p:notesMasterIdLst>
    <p:notesMasterId r:id="rId19"/>
  </p:notesMasterIdLst>
  <p:handoutMasterIdLst>
    <p:handoutMasterId r:id="rId20"/>
  </p:handoutMasterIdLst>
  <p:sldIdLst>
    <p:sldId id="256" r:id="rId2"/>
    <p:sldId id="672" r:id="rId3"/>
    <p:sldId id="673" r:id="rId4"/>
    <p:sldId id="674" r:id="rId5"/>
    <p:sldId id="676" r:id="rId6"/>
    <p:sldId id="677" r:id="rId7"/>
    <p:sldId id="675" r:id="rId8"/>
    <p:sldId id="663" r:id="rId9"/>
    <p:sldId id="664" r:id="rId10"/>
    <p:sldId id="666" r:id="rId11"/>
    <p:sldId id="665" r:id="rId12"/>
    <p:sldId id="654" r:id="rId13"/>
    <p:sldId id="659" r:id="rId14"/>
    <p:sldId id="660" r:id="rId15"/>
    <p:sldId id="671" r:id="rId16"/>
    <p:sldId id="668" r:id="rId17"/>
    <p:sldId id="669" r:id="rId1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>
          <p15:clr>
            <a:srgbClr val="A4A3A4"/>
          </p15:clr>
        </p15:guide>
        <p15:guide id="2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  <a:srgbClr val="DBD600"/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643" autoAdjust="0"/>
  </p:normalViewPr>
  <p:slideViewPr>
    <p:cSldViewPr snapToObjects="1">
      <p:cViewPr varScale="1">
        <p:scale>
          <a:sx n="133" d="100"/>
          <a:sy n="133" d="100"/>
        </p:scale>
        <p:origin x="966" y="114"/>
      </p:cViewPr>
      <p:guideLst>
        <p:guide orient="horz" pos="3634"/>
        <p:guide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2893" y="-57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661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3-5 Février 2021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40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9740" y="6227228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3-5 Février 2021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3-5 Février 2021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3-5 Février 2021</a:t>
            </a:r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" y="5780612"/>
            <a:ext cx="1136884" cy="6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2758"/>
            <a:ext cx="987304" cy="719205"/>
          </a:xfrm>
          <a:prstGeom prst="rect">
            <a:avLst/>
          </a:prstGeom>
        </p:spPr>
      </p:pic>
      <p:pic>
        <p:nvPicPr>
          <p:cNvPr id="6" name="Image 5" descr="http://www.twssa.com/images/ERA17_Envoi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699030"/>
            <a:ext cx="5759450" cy="145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026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3" y="198045"/>
            <a:ext cx="845907" cy="4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3-5 Février 2021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9" r:id="rId4"/>
    <p:sldLayoutId id="2147484510" r:id="rId5"/>
    <p:sldLayoutId id="2147484515" r:id="rId6"/>
  </p:sldLayoutIdLst>
  <p:transition spd="slow">
    <p:wipe/>
  </p:transition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14" y="1538790"/>
            <a:ext cx="7576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kumimoji="0" lang="fr-FR" sz="3600" b="1" u="sng" dirty="0">
                <a:solidFill>
                  <a:schemeClr val="tx2"/>
                </a:solidFill>
              </a:rPr>
              <a:t>Bilan Partenariat </a:t>
            </a:r>
            <a:r>
              <a:rPr kumimoji="0" lang="fr-FR" sz="3600" b="1" u="sng" dirty="0" err="1">
                <a:solidFill>
                  <a:schemeClr val="tx2"/>
                </a:solidFill>
              </a:rPr>
              <a:t>NextRoad</a:t>
            </a:r>
            <a:r>
              <a:rPr kumimoji="0" lang="fr-FR" sz="3600" b="1" u="sng" dirty="0">
                <a:solidFill>
                  <a:schemeClr val="tx2"/>
                </a:solidFill>
              </a:rPr>
              <a:t>-TWS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790" y="5994285"/>
            <a:ext cx="616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>
                <a:solidFill>
                  <a:srgbClr val="FFC000"/>
                </a:solidFill>
              </a:rPr>
              <a:t>27 septembre 2023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Mode SAAS – Mise en </a:t>
            </a:r>
            <a:r>
              <a:rPr lang="fr-FR" sz="4400" dirty="0" err="1"/>
              <a:t>oeuvre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Chaque utilisateur ERASMUS a un compte sur le SAAS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/>
              <a:t>Utilisation pour augmenter la disponibilité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FF0000"/>
                </a:solidFill>
              </a:rPr>
              <a:t>Utilisation pour le partage des cas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/>
              <a:t>Utilisation dans le cadre du support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73AA5806-87AB-1B85-271F-2326958E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Mode SAAS – Mise en œuvre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Pour chaque utilisateur ERASMUS,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/>
              <a:t>Un identifiant 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/>
              <a:t>Un environnement</a:t>
            </a:r>
          </a:p>
          <a:p>
            <a:pPr marL="1078992" lvl="3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FF0000"/>
                </a:solidFill>
              </a:rPr>
              <a:t>Des partages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0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3E4FAAFF-869E-2FA4-7EA4-A149C5F7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Serveur partagé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Chaque utilisateur a son propre environnement :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/>
              <a:t>Cas : études, réhabilitations, constructions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/>
              <a:t>Environnement : matériaux, techniques, climats, trafics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0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D0142F26-8465-E458-B04B-0B3C442C9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610" y="256582"/>
            <a:ext cx="7830870" cy="1372217"/>
          </a:xfrm>
        </p:spPr>
        <p:txBody>
          <a:bodyPr>
            <a:noAutofit/>
          </a:bodyPr>
          <a:lstStyle/>
          <a:p>
            <a:r>
              <a:rPr lang="fr-FR" sz="4400" dirty="0"/>
              <a:t>Partage de cas en mode collaboratif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1061610" y="2573905"/>
            <a:ext cx="7380820" cy="1752600"/>
          </a:xfrm>
        </p:spPr>
        <p:txBody>
          <a:bodyPr>
            <a:normAutofit fontScale="92500" lnSpcReduction="1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Chaque utilisateur est intégré dans un groupe au sein duquel tous les utilisateurs collaborent et partagent des cas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280C6F7F-E332-D636-AA33-62B145A5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18342179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610" y="256582"/>
            <a:ext cx="7830870" cy="1372217"/>
          </a:xfrm>
        </p:spPr>
        <p:txBody>
          <a:bodyPr>
            <a:noAutofit/>
          </a:bodyPr>
          <a:lstStyle/>
          <a:p>
            <a:r>
              <a:rPr lang="fr-FR" sz="4400" dirty="0"/>
              <a:t>Partage de cas en mode collaboratif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1061610" y="2573905"/>
            <a:ext cx="7560840" cy="2340260"/>
          </a:xfrm>
        </p:spPr>
        <p:txBody>
          <a:bodyPr>
            <a:normAutofit fontScale="92500" lnSpcReduction="1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fonctions : 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Principes de gestion des cas partagés et non partagés, 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Partager des cas, 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Supprimer le partage de cas</a:t>
            </a: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D5143062-E52C-3109-FD6C-14CF9DA9A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27239407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610" y="256582"/>
            <a:ext cx="7830870" cy="1372217"/>
          </a:xfrm>
        </p:spPr>
        <p:txBody>
          <a:bodyPr>
            <a:noAutofit/>
          </a:bodyPr>
          <a:lstStyle/>
          <a:p>
            <a:r>
              <a:rPr lang="fr-FR" sz="4400" dirty="0"/>
              <a:t>Utilisation du mode collaboratif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1061610" y="2573904"/>
            <a:ext cx="7830870" cy="3015335"/>
          </a:xfrm>
        </p:spPr>
        <p:txBody>
          <a:bodyPr>
            <a:normAutofit lnSpcReduction="1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Utilisation pour les variantes :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Permettre à une entreprise proposant une solution technique alternative d’accéder au cas formalisé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L’entreprise possède son propre environnement technique ?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96D7511E-7F2D-504F-E926-F5F1DCF98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272394074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610" y="256582"/>
            <a:ext cx="7830870" cy="1372217"/>
          </a:xfrm>
        </p:spPr>
        <p:txBody>
          <a:bodyPr>
            <a:noAutofit/>
          </a:bodyPr>
          <a:lstStyle/>
          <a:p>
            <a:r>
              <a:rPr lang="fr-FR" sz="4400" dirty="0"/>
              <a:t>Utilisation du mode collaboratif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1061610" y="2348880"/>
            <a:ext cx="7830870" cy="2565285"/>
          </a:xfrm>
        </p:spPr>
        <p:txBody>
          <a:bodyPr>
            <a:normAutofit fontScale="92500" lnSpcReduction="2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Utilisation en formation :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professeur met à disposition des étudiants des cas représentatifs d’une classe de problème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étudiants étudient les cas représentatifs en les modifiant et en les adaptant à leur contexte particulier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22-25 Juin 2021</a:t>
            </a:r>
          </a:p>
        </p:txBody>
      </p:sp>
    </p:spTree>
    <p:extLst>
      <p:ext uri="{BB962C8B-B14F-4D97-AF65-F5344CB8AC3E}">
        <p14:creationId xmlns:p14="http://schemas.microsoft.com/office/powerpoint/2010/main" val="27239407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610" y="256582"/>
            <a:ext cx="7830870" cy="1372217"/>
          </a:xfrm>
        </p:spPr>
        <p:txBody>
          <a:bodyPr>
            <a:noAutofit/>
          </a:bodyPr>
          <a:lstStyle/>
          <a:p>
            <a:r>
              <a:rPr lang="fr-FR" sz="4400" dirty="0"/>
              <a:t>Utilisation du mode collaboratif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747706" y="2132856"/>
            <a:ext cx="7866874" cy="2997333"/>
          </a:xfrm>
        </p:spPr>
        <p:txBody>
          <a:bodyPr>
            <a:normAutofit fontScale="85000" lnSpcReduction="2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Augmenter  la Valeur Ajoutée de l’Intervenant pour l’acquisition des données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Compléter l’acquisition des données - carottes, dégradations, …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Par la rédaction des cas : formalisation des sections témoin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Traitement des cas formalisés par le gestionnaire et les entreprises</a:t>
            </a:r>
          </a:p>
          <a:p>
            <a:pPr marL="594360" lvl="1" indent="-457200">
              <a:buClr>
                <a:srgbClr val="DBD600"/>
              </a:buClr>
              <a:buSzPct val="65000"/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§"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43681A2B-C218-DF4F-8460-9475EB41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27239407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4CFDA-B7D4-62B2-5D6C-A5D633EC3E67}"/>
              </a:ext>
            </a:extLst>
          </p:cNvPr>
          <p:cNvSpPr/>
          <p:nvPr/>
        </p:nvSpPr>
        <p:spPr>
          <a:xfrm>
            <a:off x="2681790" y="5994285"/>
            <a:ext cx="616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>
                <a:solidFill>
                  <a:srgbClr val="FFC000"/>
                </a:solidFill>
              </a:rPr>
              <a:t>Etudes de renforcement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2C05B4-F8A5-C402-5C03-92BB184F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739970" cy="25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39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4CFDA-B7D4-62B2-5D6C-A5D633EC3E67}"/>
              </a:ext>
            </a:extLst>
          </p:cNvPr>
          <p:cNvSpPr/>
          <p:nvPr/>
        </p:nvSpPr>
        <p:spPr>
          <a:xfrm>
            <a:off x="2681790" y="5994285"/>
            <a:ext cx="616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>
                <a:solidFill>
                  <a:srgbClr val="FFC000"/>
                </a:solidFill>
              </a:rPr>
              <a:t>Dimensionnement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830B6-4BB6-2951-CE50-0B6EB3D7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4" y="1700808"/>
            <a:ext cx="8604448" cy="3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38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4CFDA-B7D4-62B2-5D6C-A5D633EC3E67}"/>
              </a:ext>
            </a:extLst>
          </p:cNvPr>
          <p:cNvSpPr/>
          <p:nvPr/>
        </p:nvSpPr>
        <p:spPr>
          <a:xfrm>
            <a:off x="2681790" y="5994285"/>
            <a:ext cx="616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>
                <a:solidFill>
                  <a:srgbClr val="FFC000"/>
                </a:solidFill>
              </a:rPr>
              <a:t>Préconisations d’essais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E43C68-57F2-7E03-D75F-FE4C1142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053102"/>
            <a:ext cx="8820472" cy="25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37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2511279"/>
          </a:xfrm>
        </p:spPr>
        <p:txBody>
          <a:bodyPr>
            <a:normAutofit fontScale="92500" lnSpcReduction="1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P1: Diagnostic précis … identifiant l’origine des pathologies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Quels sont les outils utilisés pour réaliser ces prestations?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ALIZE, ERASMUS, GUIDES, AUTRE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200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Etudes de renforcement</a:t>
            </a:r>
          </a:p>
        </p:txBody>
      </p:sp>
    </p:spTree>
    <p:extLst>
      <p:ext uri="{BB962C8B-B14F-4D97-AF65-F5344CB8AC3E}">
        <p14:creationId xmlns:p14="http://schemas.microsoft.com/office/powerpoint/2010/main" val="42025336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2799311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P2: Vérification et optimisation des solutions de travaux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Quels sont les outils utilisés pour réaliser cette prestations?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ALIZE, ERASMUS, GUIDES, AUTRE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200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Dimensionnement</a:t>
            </a:r>
          </a:p>
        </p:txBody>
      </p:sp>
    </p:spTree>
    <p:extLst>
      <p:ext uri="{BB962C8B-B14F-4D97-AF65-F5344CB8AC3E}">
        <p14:creationId xmlns:p14="http://schemas.microsoft.com/office/powerpoint/2010/main" val="21473203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L’offre </a:t>
            </a:r>
            <a:r>
              <a:rPr lang="fr-FR" sz="4400" dirty="0" err="1"/>
              <a:t>NextRoad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13865"/>
            <a:ext cx="8640960" cy="2511279"/>
          </a:xfrm>
        </p:spPr>
        <p:txBody>
          <a:bodyPr>
            <a:normAutofit fontScale="92500" lnSpcReduction="10000"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P3: Interprétations des essais supplémentaires: carottages, …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Quels sont les outils utilisés pour réaliser cette prestation?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 ALIZE, ERASMUS, GUIDES, AUTRE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200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779912" y="6202889"/>
            <a:ext cx="5112568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Préconisations d’essais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6375790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Mode SAAS - 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1916832"/>
            <a:ext cx="8190910" cy="4095494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 err="1"/>
              <a:t>Sofware</a:t>
            </a:r>
            <a:r>
              <a:rPr lang="fr-FR" sz="3000" dirty="0"/>
              <a:t> As A Service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Serveur ERASMUS installé sur une machine distante 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rgbClr val="FF0000"/>
                </a:solidFill>
              </a:rPr>
              <a:t>Accès sécurisés aux cas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Calculs ERASMUS sur la machine locale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0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0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Solution SAAS-ERASMUS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Mode SAAS - Avantages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Mise à jour automatique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Disponibilité 24/24, 7/7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/>
              <a:t>Accessibilité accrue</a:t>
            </a:r>
          </a:p>
          <a:p>
            <a:pPr marL="859536" lvl="2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rgbClr val="FF0000"/>
                </a:solidFill>
              </a:rPr>
              <a:t>Travail collaboratif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0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fr-FR" sz="3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50050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Forum ERASMUS. 22-25 Juin 2021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PresentationFormat>Affichage à l'écran (4:3)</PresentationFormat>
  <Paragraphs>90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Présentation PowerPoint</vt:lpstr>
      <vt:lpstr>L’offre NextRoad</vt:lpstr>
      <vt:lpstr>L’offre NextRoad</vt:lpstr>
      <vt:lpstr>L’offre NextRoad</vt:lpstr>
      <vt:lpstr>L’offre NextRoad</vt:lpstr>
      <vt:lpstr>L’offre NextRoad</vt:lpstr>
      <vt:lpstr>L’offre NextRoad</vt:lpstr>
      <vt:lpstr>Mode SAAS - Définitions</vt:lpstr>
      <vt:lpstr>Mode SAAS - Avantages</vt:lpstr>
      <vt:lpstr>Mode SAAS – Mise en oeuvre</vt:lpstr>
      <vt:lpstr>Mode SAAS – Mise en œuvre </vt:lpstr>
      <vt:lpstr>Serveur partagé</vt:lpstr>
      <vt:lpstr>Partage de cas en mode collaboratif</vt:lpstr>
      <vt:lpstr>Partage de cas en mode collaboratif</vt:lpstr>
      <vt:lpstr>Utilisation du mode collaboratif</vt:lpstr>
      <vt:lpstr>Utilisation du mode collaboratif</vt:lpstr>
      <vt:lpstr>Utilisation du mode collaboratif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Frederic ALLEZ</cp:lastModifiedBy>
  <cp:revision>533</cp:revision>
  <cp:lastPrinted>2019-07-02T09:34:02Z</cp:lastPrinted>
  <dcterms:created xsi:type="dcterms:W3CDTF">2004-03-22T09:00:28Z</dcterms:created>
  <dcterms:modified xsi:type="dcterms:W3CDTF">2023-09-27T08:09:32Z</dcterms:modified>
</cp:coreProperties>
</file>