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64" r:id="rId1"/>
  </p:sldMasterIdLst>
  <p:notesMasterIdLst>
    <p:notesMasterId r:id="rId39"/>
  </p:notesMasterIdLst>
  <p:handoutMasterIdLst>
    <p:handoutMasterId r:id="rId40"/>
  </p:handoutMasterIdLst>
  <p:sldIdLst>
    <p:sldId id="256" r:id="rId2"/>
    <p:sldId id="475" r:id="rId3"/>
    <p:sldId id="448" r:id="rId4"/>
    <p:sldId id="442" r:id="rId5"/>
    <p:sldId id="452" r:id="rId6"/>
    <p:sldId id="453" r:id="rId7"/>
    <p:sldId id="454" r:id="rId8"/>
    <p:sldId id="455" r:id="rId9"/>
    <p:sldId id="456" r:id="rId10"/>
    <p:sldId id="457" r:id="rId11"/>
    <p:sldId id="459" r:id="rId12"/>
    <p:sldId id="458" r:id="rId13"/>
    <p:sldId id="434" r:id="rId14"/>
    <p:sldId id="436" r:id="rId15"/>
    <p:sldId id="435" r:id="rId16"/>
    <p:sldId id="476" r:id="rId17"/>
    <p:sldId id="443" r:id="rId18"/>
    <p:sldId id="450" r:id="rId19"/>
    <p:sldId id="440" r:id="rId20"/>
    <p:sldId id="441" r:id="rId21"/>
    <p:sldId id="439" r:id="rId22"/>
    <p:sldId id="438" r:id="rId23"/>
    <p:sldId id="451" r:id="rId24"/>
    <p:sldId id="444" r:id="rId25"/>
    <p:sldId id="445" r:id="rId26"/>
    <p:sldId id="446" r:id="rId27"/>
    <p:sldId id="407" r:id="rId28"/>
    <p:sldId id="408" r:id="rId29"/>
    <p:sldId id="409" r:id="rId30"/>
    <p:sldId id="402" r:id="rId31"/>
    <p:sldId id="410" r:id="rId32"/>
    <p:sldId id="431" r:id="rId33"/>
    <p:sldId id="411" r:id="rId34"/>
    <p:sldId id="416" r:id="rId35"/>
    <p:sldId id="417" r:id="rId36"/>
    <p:sldId id="418" r:id="rId37"/>
    <p:sldId id="401" r:id="rId38"/>
  </p:sldIdLst>
  <p:sldSz cx="9144000" cy="6858000" type="screen4x3"/>
  <p:notesSz cx="6797675" cy="9929813"/>
  <p:defaultTextStyle>
    <a:defPPr>
      <a:defRPr lang="fr-FR"/>
    </a:defPPr>
    <a:lvl1pPr algn="ctr" rtl="0" fontAlgn="base">
      <a:spcBef>
        <a:spcPct val="50000"/>
      </a:spcBef>
      <a:spcAft>
        <a:spcPct val="0"/>
      </a:spcAft>
      <a:defRPr kumimoji="1" sz="2400" kern="1200">
        <a:solidFill>
          <a:schemeClr val="bg2"/>
        </a:solidFill>
        <a:latin typeface="Arial" charset="0"/>
        <a:ea typeface="+mn-ea"/>
        <a:cs typeface="+mn-cs"/>
      </a:defRPr>
    </a:lvl1pPr>
    <a:lvl2pPr marL="457200" algn="ctr" rtl="0" fontAlgn="base">
      <a:spcBef>
        <a:spcPct val="50000"/>
      </a:spcBef>
      <a:spcAft>
        <a:spcPct val="0"/>
      </a:spcAft>
      <a:defRPr kumimoji="1" sz="2400" kern="1200">
        <a:solidFill>
          <a:schemeClr val="bg2"/>
        </a:solidFill>
        <a:latin typeface="Arial" charset="0"/>
        <a:ea typeface="+mn-ea"/>
        <a:cs typeface="+mn-cs"/>
      </a:defRPr>
    </a:lvl2pPr>
    <a:lvl3pPr marL="914400" algn="ctr" rtl="0" fontAlgn="base">
      <a:spcBef>
        <a:spcPct val="50000"/>
      </a:spcBef>
      <a:spcAft>
        <a:spcPct val="0"/>
      </a:spcAft>
      <a:defRPr kumimoji="1" sz="2400" kern="1200">
        <a:solidFill>
          <a:schemeClr val="bg2"/>
        </a:solidFill>
        <a:latin typeface="Arial" charset="0"/>
        <a:ea typeface="+mn-ea"/>
        <a:cs typeface="+mn-cs"/>
      </a:defRPr>
    </a:lvl3pPr>
    <a:lvl4pPr marL="1371600" algn="ctr" rtl="0" fontAlgn="base">
      <a:spcBef>
        <a:spcPct val="50000"/>
      </a:spcBef>
      <a:spcAft>
        <a:spcPct val="0"/>
      </a:spcAft>
      <a:defRPr kumimoji="1" sz="2400" kern="1200">
        <a:solidFill>
          <a:schemeClr val="bg2"/>
        </a:solidFill>
        <a:latin typeface="Arial" charset="0"/>
        <a:ea typeface="+mn-ea"/>
        <a:cs typeface="+mn-cs"/>
      </a:defRPr>
    </a:lvl4pPr>
    <a:lvl5pPr marL="1828800" algn="ctr" rtl="0" fontAlgn="base">
      <a:spcBef>
        <a:spcPct val="50000"/>
      </a:spcBef>
      <a:spcAft>
        <a:spcPct val="0"/>
      </a:spcAft>
      <a:defRPr kumimoji="1" sz="2400" kern="1200">
        <a:solidFill>
          <a:schemeClr val="bg2"/>
        </a:solidFill>
        <a:latin typeface="Arial" charset="0"/>
        <a:ea typeface="+mn-ea"/>
        <a:cs typeface="+mn-cs"/>
      </a:defRPr>
    </a:lvl5pPr>
    <a:lvl6pPr marL="2286000" algn="l" defTabSz="914400" rtl="0" eaLnBrk="1" latinLnBrk="0" hangingPunct="1">
      <a:defRPr kumimoji="1" sz="2400" kern="1200">
        <a:solidFill>
          <a:schemeClr val="bg2"/>
        </a:solidFill>
        <a:latin typeface="Arial" charset="0"/>
        <a:ea typeface="+mn-ea"/>
        <a:cs typeface="+mn-cs"/>
      </a:defRPr>
    </a:lvl6pPr>
    <a:lvl7pPr marL="2743200" algn="l" defTabSz="914400" rtl="0" eaLnBrk="1" latinLnBrk="0" hangingPunct="1">
      <a:defRPr kumimoji="1" sz="2400" kern="1200">
        <a:solidFill>
          <a:schemeClr val="bg2"/>
        </a:solidFill>
        <a:latin typeface="Arial" charset="0"/>
        <a:ea typeface="+mn-ea"/>
        <a:cs typeface="+mn-cs"/>
      </a:defRPr>
    </a:lvl7pPr>
    <a:lvl8pPr marL="3200400" algn="l" defTabSz="914400" rtl="0" eaLnBrk="1" latinLnBrk="0" hangingPunct="1">
      <a:defRPr kumimoji="1" sz="2400" kern="1200">
        <a:solidFill>
          <a:schemeClr val="bg2"/>
        </a:solidFill>
        <a:latin typeface="Arial" charset="0"/>
        <a:ea typeface="+mn-ea"/>
        <a:cs typeface="+mn-cs"/>
      </a:defRPr>
    </a:lvl8pPr>
    <a:lvl9pPr marL="3657600" algn="l" defTabSz="914400" rtl="0" eaLnBrk="1" latinLnBrk="0" hangingPunct="1">
      <a:defRPr kumimoji="1" sz="2400" kern="1200">
        <a:solidFill>
          <a:schemeClr val="bg2"/>
        </a:solidFill>
        <a:latin typeface="Arial" charset="0"/>
        <a:ea typeface="+mn-ea"/>
        <a:cs typeface="+mn-cs"/>
      </a:defRPr>
    </a:lvl9pPr>
  </p:defaultTextStyle>
  <p:extLst>
    <p:ext uri="{EFAFB233-063F-42B5-8137-9DF3F51BA10A}">
      <p15:sldGuideLst xmlns:p15="http://schemas.microsoft.com/office/powerpoint/2012/main">
        <p15:guide id="1" orient="horz" pos="301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99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3C48A-C81B-4AF4-A99C-F867A935A3DB}" v="12" dt="2023-06-22T10:20:46.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39" autoAdjust="0"/>
    <p:restoredTop sz="94643" autoAdjust="0"/>
  </p:normalViewPr>
  <p:slideViewPr>
    <p:cSldViewPr snapToObjects="1">
      <p:cViewPr varScale="1">
        <p:scale>
          <a:sx n="133" d="100"/>
          <a:sy n="133" d="100"/>
        </p:scale>
        <p:origin x="630" y="114"/>
      </p:cViewPr>
      <p:guideLst>
        <p:guide orient="horz" pos="301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10"/>
    </p:cViewPr>
  </p:sorterViewPr>
  <p:notesViewPr>
    <p:cSldViewPr snapToObjects="1">
      <p:cViewPr varScale="1">
        <p:scale>
          <a:sx n="65" d="100"/>
          <a:sy n="65" d="100"/>
        </p:scale>
        <p:origin x="-3216" y="-86"/>
      </p:cViewPr>
      <p:guideLst>
        <p:guide orient="horz" pos="3128"/>
        <p:guide pos="2142"/>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49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l">
              <a:spcBef>
                <a:spcPct val="0"/>
              </a:spcBef>
              <a:defRPr kumimoji="0" sz="1200">
                <a:solidFill>
                  <a:schemeClr val="tx1"/>
                </a:solidFill>
                <a:latin typeface="Times New Roman" charset="0"/>
              </a:defRPr>
            </a:lvl1pPr>
          </a:lstStyle>
          <a:p>
            <a:pPr>
              <a:defRPr/>
            </a:pPr>
            <a:endParaRPr lang="fr-FR" dirty="0"/>
          </a:p>
        </p:txBody>
      </p:sp>
      <p:sp>
        <p:nvSpPr>
          <p:cNvPr id="20483" name="Rectangle 3"/>
          <p:cNvSpPr>
            <a:spLocks noGrp="1" noChangeArrowheads="1"/>
          </p:cNvSpPr>
          <p:nvPr>
            <p:ph type="dt" sz="quarter" idx="1"/>
          </p:nvPr>
        </p:nvSpPr>
        <p:spPr bwMode="auto">
          <a:xfrm>
            <a:off x="3852017" y="0"/>
            <a:ext cx="2945659" cy="49649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spcBef>
                <a:spcPct val="0"/>
              </a:spcBef>
              <a:defRPr kumimoji="0" sz="1200">
                <a:solidFill>
                  <a:schemeClr val="tx1"/>
                </a:solidFill>
                <a:latin typeface="Times New Roman" charset="0"/>
              </a:defRPr>
            </a:lvl1pPr>
          </a:lstStyle>
          <a:p>
            <a:pPr>
              <a:defRPr/>
            </a:pPr>
            <a:endParaRPr lang="fr-FR" dirty="0"/>
          </a:p>
        </p:txBody>
      </p:sp>
      <p:sp>
        <p:nvSpPr>
          <p:cNvPr id="20484" name="Rectangle 4"/>
          <p:cNvSpPr>
            <a:spLocks noGrp="1" noChangeArrowheads="1"/>
          </p:cNvSpPr>
          <p:nvPr>
            <p:ph type="ftr" sz="quarter" idx="2"/>
          </p:nvPr>
        </p:nvSpPr>
        <p:spPr bwMode="auto">
          <a:xfrm>
            <a:off x="0" y="9433323"/>
            <a:ext cx="2945659" cy="49649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l">
              <a:spcBef>
                <a:spcPct val="0"/>
              </a:spcBef>
              <a:defRPr kumimoji="0" sz="1200">
                <a:solidFill>
                  <a:schemeClr val="tx1"/>
                </a:solidFill>
                <a:latin typeface="Times New Roman" charset="0"/>
              </a:defRPr>
            </a:lvl1pPr>
          </a:lstStyle>
          <a:p>
            <a:pPr>
              <a:defRPr/>
            </a:pPr>
            <a:endParaRPr lang="fr-FR" dirty="0"/>
          </a:p>
        </p:txBody>
      </p:sp>
      <p:sp>
        <p:nvSpPr>
          <p:cNvPr id="20485" name="Rectangle 5"/>
          <p:cNvSpPr>
            <a:spLocks noGrp="1" noChangeArrowheads="1"/>
          </p:cNvSpPr>
          <p:nvPr>
            <p:ph type="sldNum" sz="quarter" idx="3"/>
          </p:nvPr>
        </p:nvSpPr>
        <p:spPr bwMode="auto">
          <a:xfrm>
            <a:off x="3852017" y="9433323"/>
            <a:ext cx="2945659" cy="49649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spcBef>
                <a:spcPct val="0"/>
              </a:spcBef>
              <a:defRPr kumimoji="0" sz="1200">
                <a:solidFill>
                  <a:schemeClr val="tx1"/>
                </a:solidFill>
                <a:latin typeface="Times New Roman" charset="0"/>
              </a:defRPr>
            </a:lvl1pPr>
          </a:lstStyle>
          <a:p>
            <a:pPr>
              <a:defRPr/>
            </a:pPr>
            <a:fld id="{FA465200-1046-43E6-8EEF-D0AF437BAABF}" type="slidenum">
              <a:rPr lang="fr-FR"/>
              <a:pPr>
                <a:defRPr/>
              </a:pPr>
              <a:t>‹N°›</a:t>
            </a:fld>
            <a:endParaRPr lang="fr-FR" dirty="0"/>
          </a:p>
        </p:txBody>
      </p:sp>
    </p:spTree>
    <p:extLst>
      <p:ext uri="{BB962C8B-B14F-4D97-AF65-F5344CB8AC3E}">
        <p14:creationId xmlns:p14="http://schemas.microsoft.com/office/powerpoint/2010/main" val="300264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649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l">
              <a:spcBef>
                <a:spcPct val="0"/>
              </a:spcBef>
              <a:defRPr kumimoji="0" sz="1200">
                <a:solidFill>
                  <a:schemeClr val="tx1"/>
                </a:solidFill>
                <a:latin typeface="Times New Roman" charset="0"/>
              </a:defRPr>
            </a:lvl1pPr>
          </a:lstStyle>
          <a:p>
            <a:pPr>
              <a:defRPr/>
            </a:pPr>
            <a:endParaRPr lang="fr-FR" dirty="0"/>
          </a:p>
        </p:txBody>
      </p:sp>
      <p:sp>
        <p:nvSpPr>
          <p:cNvPr id="16387" name="Rectangle 3"/>
          <p:cNvSpPr>
            <a:spLocks noGrp="1" noChangeArrowheads="1"/>
          </p:cNvSpPr>
          <p:nvPr>
            <p:ph type="dt" idx="1"/>
          </p:nvPr>
        </p:nvSpPr>
        <p:spPr bwMode="auto">
          <a:xfrm>
            <a:off x="3852017" y="0"/>
            <a:ext cx="2945659" cy="49649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spcBef>
                <a:spcPct val="0"/>
              </a:spcBef>
              <a:defRPr kumimoji="0" sz="1200">
                <a:solidFill>
                  <a:schemeClr val="tx1"/>
                </a:solidFill>
                <a:latin typeface="Times New Roman" charset="0"/>
              </a:defRPr>
            </a:lvl1pPr>
          </a:lstStyle>
          <a:p>
            <a:pPr>
              <a:defRPr/>
            </a:pPr>
            <a:endParaRPr lang="fr-FR" dirty="0"/>
          </a:p>
        </p:txBody>
      </p:sp>
      <p:sp>
        <p:nvSpPr>
          <p:cNvPr id="9523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90" name="Rectangle 6"/>
          <p:cNvSpPr>
            <a:spLocks noGrp="1" noChangeArrowheads="1"/>
          </p:cNvSpPr>
          <p:nvPr>
            <p:ph type="ftr" sz="quarter" idx="4"/>
          </p:nvPr>
        </p:nvSpPr>
        <p:spPr bwMode="auto">
          <a:xfrm>
            <a:off x="0" y="9433323"/>
            <a:ext cx="2945659" cy="49649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l">
              <a:spcBef>
                <a:spcPct val="0"/>
              </a:spcBef>
              <a:defRPr kumimoji="0" sz="1200">
                <a:solidFill>
                  <a:schemeClr val="tx1"/>
                </a:solidFill>
                <a:latin typeface="Times New Roman" charset="0"/>
              </a:defRPr>
            </a:lvl1pPr>
          </a:lstStyle>
          <a:p>
            <a:pPr>
              <a:defRPr/>
            </a:pPr>
            <a:endParaRPr lang="fr-FR" dirty="0"/>
          </a:p>
        </p:txBody>
      </p:sp>
      <p:sp>
        <p:nvSpPr>
          <p:cNvPr id="16391" name="Rectangle 7"/>
          <p:cNvSpPr>
            <a:spLocks noGrp="1" noChangeArrowheads="1"/>
          </p:cNvSpPr>
          <p:nvPr>
            <p:ph type="sldNum" sz="quarter" idx="5"/>
          </p:nvPr>
        </p:nvSpPr>
        <p:spPr bwMode="auto">
          <a:xfrm>
            <a:off x="3852017" y="9433323"/>
            <a:ext cx="2945659" cy="49649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spcBef>
                <a:spcPct val="0"/>
              </a:spcBef>
              <a:defRPr kumimoji="0" sz="1200">
                <a:solidFill>
                  <a:schemeClr val="tx1"/>
                </a:solidFill>
                <a:latin typeface="Times New Roman" charset="0"/>
              </a:defRPr>
            </a:lvl1pPr>
          </a:lstStyle>
          <a:p>
            <a:pPr>
              <a:defRPr/>
            </a:pPr>
            <a:fld id="{5E729A60-027E-40F2-BE3B-97986D52E819}" type="slidenum">
              <a:rPr lang="fr-FR"/>
              <a:pPr>
                <a:defRPr/>
              </a:pPr>
              <a:t>‹N°›</a:t>
            </a:fld>
            <a:endParaRPr lang="fr-FR" dirty="0"/>
          </a:p>
        </p:txBody>
      </p:sp>
    </p:spTree>
    <p:extLst>
      <p:ext uri="{BB962C8B-B14F-4D97-AF65-F5344CB8AC3E}">
        <p14:creationId xmlns:p14="http://schemas.microsoft.com/office/powerpoint/2010/main" val="174976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05" indent="-285732" algn="l" eaLnBrk="0" hangingPunct="0">
              <a:spcBef>
                <a:spcPct val="30000"/>
              </a:spcBef>
              <a:defRPr sz="1200">
                <a:solidFill>
                  <a:schemeClr val="tx1"/>
                </a:solidFill>
                <a:latin typeface="Times New Roman" pitchFamily="18" charset="0"/>
              </a:defRPr>
            </a:lvl2pPr>
            <a:lvl3pPr marL="1142931" indent="-228586" algn="l" eaLnBrk="0" hangingPunct="0">
              <a:spcBef>
                <a:spcPct val="30000"/>
              </a:spcBef>
              <a:defRPr sz="1200">
                <a:solidFill>
                  <a:schemeClr val="tx1"/>
                </a:solidFill>
                <a:latin typeface="Times New Roman" pitchFamily="18" charset="0"/>
              </a:defRPr>
            </a:lvl3pPr>
            <a:lvl4pPr marL="1600102" indent="-228586" algn="l" eaLnBrk="0" hangingPunct="0">
              <a:spcBef>
                <a:spcPct val="30000"/>
              </a:spcBef>
              <a:defRPr sz="1200">
                <a:solidFill>
                  <a:schemeClr val="tx1"/>
                </a:solidFill>
                <a:latin typeface="Times New Roman" pitchFamily="18" charset="0"/>
              </a:defRPr>
            </a:lvl4pPr>
            <a:lvl5pPr marL="2057275" indent="-228586" algn="l" eaLnBrk="0" hangingPunct="0">
              <a:spcBef>
                <a:spcPct val="30000"/>
              </a:spcBef>
              <a:defRPr sz="1200">
                <a:solidFill>
                  <a:schemeClr val="tx1"/>
                </a:solidFill>
                <a:latin typeface="Times New Roman" pitchFamily="18" charset="0"/>
              </a:defRPr>
            </a:lvl5pPr>
            <a:lvl6pPr marL="2514447" indent="-228586" eaLnBrk="0" fontAlgn="base" hangingPunct="0">
              <a:spcBef>
                <a:spcPct val="30000"/>
              </a:spcBef>
              <a:spcAft>
                <a:spcPct val="0"/>
              </a:spcAft>
              <a:defRPr sz="1200">
                <a:solidFill>
                  <a:schemeClr val="tx1"/>
                </a:solidFill>
                <a:latin typeface="Times New Roman" pitchFamily="18" charset="0"/>
              </a:defRPr>
            </a:lvl6pPr>
            <a:lvl7pPr marL="2971619" indent="-228586" eaLnBrk="0" fontAlgn="base" hangingPunct="0">
              <a:spcBef>
                <a:spcPct val="30000"/>
              </a:spcBef>
              <a:spcAft>
                <a:spcPct val="0"/>
              </a:spcAft>
              <a:defRPr sz="1200">
                <a:solidFill>
                  <a:schemeClr val="tx1"/>
                </a:solidFill>
                <a:latin typeface="Times New Roman" pitchFamily="18" charset="0"/>
              </a:defRPr>
            </a:lvl7pPr>
            <a:lvl8pPr marL="3428792" indent="-228586" eaLnBrk="0" fontAlgn="base" hangingPunct="0">
              <a:spcBef>
                <a:spcPct val="30000"/>
              </a:spcBef>
              <a:spcAft>
                <a:spcPct val="0"/>
              </a:spcAft>
              <a:defRPr sz="1200">
                <a:solidFill>
                  <a:schemeClr val="tx1"/>
                </a:solidFill>
                <a:latin typeface="Times New Roman" pitchFamily="18" charset="0"/>
              </a:defRPr>
            </a:lvl8pPr>
            <a:lvl9pPr marL="3885964" indent="-228586"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A489B1E7-B8A5-48B2-9D37-49098E6DF041}" type="slidenum">
              <a:rPr lang="fr-FR" altLang="fr-FR" smtClean="0"/>
              <a:pPr algn="r" eaLnBrk="1" hangingPunct="1">
                <a:spcBef>
                  <a:spcPct val="0"/>
                </a:spcBef>
              </a:pPr>
              <a:t>1</a:t>
            </a:fld>
            <a:endParaRPr lang="fr-FR" altLang="fr-FR"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06358" y="4716662"/>
            <a:ext cx="4984962" cy="44684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23</a:t>
            </a:fld>
            <a:endParaRPr lang="fr-FR" dirty="0"/>
          </a:p>
        </p:txBody>
      </p:sp>
    </p:spTree>
    <p:extLst>
      <p:ext uri="{BB962C8B-B14F-4D97-AF65-F5344CB8AC3E}">
        <p14:creationId xmlns:p14="http://schemas.microsoft.com/office/powerpoint/2010/main" val="211977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25</a:t>
            </a:fld>
            <a:endParaRPr lang="fr-FR" dirty="0"/>
          </a:p>
        </p:txBody>
      </p:sp>
    </p:spTree>
    <p:extLst>
      <p:ext uri="{BB962C8B-B14F-4D97-AF65-F5344CB8AC3E}">
        <p14:creationId xmlns:p14="http://schemas.microsoft.com/office/powerpoint/2010/main" val="233622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26</a:t>
            </a:fld>
            <a:endParaRPr lang="fr-FR" dirty="0"/>
          </a:p>
        </p:txBody>
      </p:sp>
    </p:spTree>
    <p:extLst>
      <p:ext uri="{BB962C8B-B14F-4D97-AF65-F5344CB8AC3E}">
        <p14:creationId xmlns:p14="http://schemas.microsoft.com/office/powerpoint/2010/main" val="3744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13</a:t>
            </a:fld>
            <a:endParaRPr lang="fr-FR" dirty="0"/>
          </a:p>
        </p:txBody>
      </p:sp>
    </p:spTree>
    <p:extLst>
      <p:ext uri="{BB962C8B-B14F-4D97-AF65-F5344CB8AC3E}">
        <p14:creationId xmlns:p14="http://schemas.microsoft.com/office/powerpoint/2010/main" val="399462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14</a:t>
            </a:fld>
            <a:endParaRPr lang="fr-FR" dirty="0"/>
          </a:p>
        </p:txBody>
      </p:sp>
    </p:spTree>
    <p:extLst>
      <p:ext uri="{BB962C8B-B14F-4D97-AF65-F5344CB8AC3E}">
        <p14:creationId xmlns:p14="http://schemas.microsoft.com/office/powerpoint/2010/main" val="336314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15</a:t>
            </a:fld>
            <a:endParaRPr lang="fr-FR" dirty="0"/>
          </a:p>
        </p:txBody>
      </p:sp>
    </p:spTree>
    <p:extLst>
      <p:ext uri="{BB962C8B-B14F-4D97-AF65-F5344CB8AC3E}">
        <p14:creationId xmlns:p14="http://schemas.microsoft.com/office/powerpoint/2010/main" val="518862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16</a:t>
            </a:fld>
            <a:endParaRPr lang="fr-FR" dirty="0"/>
          </a:p>
        </p:txBody>
      </p:sp>
    </p:spTree>
    <p:extLst>
      <p:ext uri="{BB962C8B-B14F-4D97-AF65-F5344CB8AC3E}">
        <p14:creationId xmlns:p14="http://schemas.microsoft.com/office/powerpoint/2010/main" val="361294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19</a:t>
            </a:fld>
            <a:endParaRPr lang="fr-FR" dirty="0"/>
          </a:p>
        </p:txBody>
      </p:sp>
    </p:spTree>
    <p:extLst>
      <p:ext uri="{BB962C8B-B14F-4D97-AF65-F5344CB8AC3E}">
        <p14:creationId xmlns:p14="http://schemas.microsoft.com/office/powerpoint/2010/main" val="222781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20</a:t>
            </a:fld>
            <a:endParaRPr lang="fr-FR" dirty="0"/>
          </a:p>
        </p:txBody>
      </p:sp>
    </p:spTree>
    <p:extLst>
      <p:ext uri="{BB962C8B-B14F-4D97-AF65-F5344CB8AC3E}">
        <p14:creationId xmlns:p14="http://schemas.microsoft.com/office/powerpoint/2010/main" val="72250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21</a:t>
            </a:fld>
            <a:endParaRPr lang="fr-FR" dirty="0"/>
          </a:p>
        </p:txBody>
      </p:sp>
    </p:spTree>
    <p:extLst>
      <p:ext uri="{BB962C8B-B14F-4D97-AF65-F5344CB8AC3E}">
        <p14:creationId xmlns:p14="http://schemas.microsoft.com/office/powerpoint/2010/main" val="30016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22</a:t>
            </a:fld>
            <a:endParaRPr lang="fr-FR" dirty="0"/>
          </a:p>
        </p:txBody>
      </p:sp>
    </p:spTree>
    <p:extLst>
      <p:ext uri="{BB962C8B-B14F-4D97-AF65-F5344CB8AC3E}">
        <p14:creationId xmlns:p14="http://schemas.microsoft.com/office/powerpoint/2010/main" val="3347135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3401"/>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3" name="Rectangle à coins arrondis 12"/>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a:t>Modifiez le style du titre</a:t>
            </a:r>
            <a:endParaRPr kumimoji="0" lang="en-US"/>
          </a:p>
        </p:txBody>
      </p:sp>
      <p:pic>
        <p:nvPicPr>
          <p:cNvPr id="17" name="Picture 9" descr="Sans tit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1896" y="6317613"/>
            <a:ext cx="629466" cy="36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3">
            <a:extLst>
              <a:ext uri="{FF2B5EF4-FFF2-40B4-BE49-F238E27FC236}">
                <a16:creationId xmlns:a16="http://schemas.microsoft.com/office/drawing/2014/main" id="{C5DACE51-A67E-2856-00AA-19CD8FE7AFD0}"/>
              </a:ext>
            </a:extLst>
          </p:cNvPr>
          <p:cNvSpPr>
            <a:spLocks noGrp="1"/>
          </p:cNvSpPr>
          <p:nvPr>
            <p:ph type="dt" sz="half" idx="2"/>
          </p:nvPr>
        </p:nvSpPr>
        <p:spPr>
          <a:xfrm>
            <a:off x="1376645" y="6309320"/>
            <a:ext cx="7655925" cy="476250"/>
          </a:xfrm>
          <a:prstGeom prst="rect">
            <a:avLst/>
          </a:prstGeom>
        </p:spPr>
        <p:txBody>
          <a:bodyPr/>
          <a:lstStyle/>
          <a:p>
            <a:r>
              <a:rPr lang="fr-FR" sz="2000" dirty="0"/>
              <a:t>Session 6 – Le nouveau lanceur OASIS pour l'administration</a:t>
            </a:r>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rgbClr val="FFFFFF"/>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0" name="Rectangle à coins arrondis 9"/>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685799" y="836712"/>
            <a:ext cx="7772400" cy="1362075"/>
          </a:xfrm>
        </p:spPr>
        <p:txBody>
          <a:bodyPr anchor="b" anchorCtr="0">
            <a:normAutofit/>
          </a:bodyPr>
          <a:lstStyle>
            <a:lvl1pPr algn="l">
              <a:buNone/>
              <a:defRPr sz="3600" b="1" cap="none">
                <a:solidFill>
                  <a:schemeClr val="accent2"/>
                </a:solidFill>
                <a:latin typeface="Arial Rounded MT Bold" panose="020F0704030504030204" pitchFamily="34" charset="0"/>
              </a:defRPr>
            </a:lvl1pPr>
          </a:lstStyle>
          <a:p>
            <a:r>
              <a:rPr kumimoji="0" lang="fr-FR" dirty="0"/>
              <a:t>Modifiez le style du titre</a:t>
            </a:r>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ce réservé du texte 5"/>
          <p:cNvSpPr>
            <a:spLocks noGrp="1"/>
          </p:cNvSpPr>
          <p:nvPr>
            <p:ph type="body" sz="quarter" idx="12"/>
          </p:nvPr>
        </p:nvSpPr>
        <p:spPr>
          <a:xfrm>
            <a:off x="683568" y="3068638"/>
            <a:ext cx="7560320" cy="2736626"/>
          </a:xfrm>
        </p:spPr>
        <p:txBody>
          <a:bodyPr/>
          <a:lstStyle>
            <a:lvl1pPr marL="457200" indent="-457200">
              <a:buFont typeface="Wingdings" panose="05000000000000000000" pitchFamily="2" charset="2"/>
              <a:buChar char="Ø"/>
              <a:defRPr sz="3200">
                <a:solidFill>
                  <a:schemeClr val="accent4">
                    <a:lumMod val="75000"/>
                  </a:schemeClr>
                </a:solidFill>
                <a:latin typeface="Arial Rounded MT Bold" panose="020F0704030504030204" pitchFamily="34" charset="0"/>
              </a:defRPr>
            </a:lvl1pPr>
            <a:lvl2pPr indent="-288000">
              <a:buSzPct val="80000"/>
              <a:defRPr sz="2800">
                <a:solidFill>
                  <a:schemeClr val="accent4">
                    <a:lumMod val="75000"/>
                  </a:schemeClr>
                </a:solidFill>
                <a:latin typeface="Arial Rounded MT Bold" panose="020F0704030504030204" pitchFamily="34" charset="0"/>
              </a:defRPr>
            </a:lvl2pPr>
            <a:lvl3pPr>
              <a:defRPr sz="2400">
                <a:solidFill>
                  <a:schemeClr val="accent4">
                    <a:lumMod val="75000"/>
                  </a:schemeClr>
                </a:solidFill>
                <a:latin typeface="Arial Rounded MT Bold" panose="020F0704030504030204" pitchFamily="34" charset="0"/>
              </a:defRPr>
            </a:lvl3pPr>
            <a:lvl4pPr>
              <a:defRPr>
                <a:solidFill>
                  <a:schemeClr val="accent4">
                    <a:lumMod val="75000"/>
                  </a:schemeClr>
                </a:solidFill>
                <a:latin typeface="Arial Rounded MT Bold" panose="020F0704030504030204" pitchFamily="34" charset="0"/>
              </a:defRPr>
            </a:lvl4pPr>
            <a:lvl5pPr>
              <a:defRPr>
                <a:solidFill>
                  <a:schemeClr val="accent4">
                    <a:lumMod val="75000"/>
                  </a:schemeClr>
                </a:solidFill>
                <a:latin typeface="Arial Rounded MT Bold" panose="020F07040305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155F7231-A09F-944A-5598-D803568DA047}"/>
              </a:ext>
            </a:extLst>
          </p:cNvPr>
          <p:cNvSpPr>
            <a:spLocks noGrp="1"/>
          </p:cNvSpPr>
          <p:nvPr>
            <p:ph type="dt" sz="half" idx="2"/>
          </p:nvPr>
        </p:nvSpPr>
        <p:spPr>
          <a:xfrm>
            <a:off x="1376645" y="6309320"/>
            <a:ext cx="7655925" cy="476250"/>
          </a:xfrm>
          <a:prstGeom prst="rect">
            <a:avLst/>
          </a:prstGeom>
        </p:spPr>
        <p:txBody>
          <a:bodyPr/>
          <a:lstStyle/>
          <a:p>
            <a:r>
              <a:rPr lang="fr-FR" sz="2000" dirty="0"/>
              <a:t>Session 6 – Le nouveau lanceur OASIS pour l'administration</a:t>
            </a:r>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bg>
      <p:bgPr>
        <a:solidFill>
          <a:srgbClr val="FFFFFF"/>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0" name="Rectangle à coins arrondis 9"/>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685799" y="836712"/>
            <a:ext cx="7772400" cy="1362075"/>
          </a:xfrm>
        </p:spPr>
        <p:txBody>
          <a:bodyPr anchor="b" anchorCtr="0">
            <a:normAutofit/>
          </a:bodyPr>
          <a:lstStyle>
            <a:lvl1pPr algn="l">
              <a:buNone/>
              <a:defRPr sz="3600" b="0" cap="none" baseline="0">
                <a:solidFill>
                  <a:schemeClr val="accent2"/>
                </a:solidFill>
                <a:latin typeface="Arial Rounded MT Bold" panose="020F0704030504030204" pitchFamily="34" charset="0"/>
              </a:defRPr>
            </a:lvl1pPr>
          </a:lstStyle>
          <a:p>
            <a:r>
              <a:rPr kumimoji="0" lang="fr-FR" dirty="0"/>
              <a:t>Modifiez le style du titre</a:t>
            </a:r>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exte 21"/>
          <p:cNvSpPr>
            <a:spLocks noGrp="1"/>
          </p:cNvSpPr>
          <p:nvPr>
            <p:ph type="body" sz="quarter" idx="12"/>
          </p:nvPr>
        </p:nvSpPr>
        <p:spPr>
          <a:xfrm>
            <a:off x="1979712" y="3356992"/>
            <a:ext cx="6408638" cy="576263"/>
          </a:xfrm>
        </p:spPr>
        <p:txBody>
          <a:bodyPr>
            <a:normAutofit/>
          </a:bodyPr>
          <a:lstStyle>
            <a:lvl1pPr marL="0" indent="0">
              <a:buSzPct val="120000"/>
              <a:buFont typeface="Wingdings 3" panose="05040102010807070707" pitchFamily="18" charset="2"/>
              <a:buNone/>
              <a:defRPr sz="2400">
                <a:solidFill>
                  <a:schemeClr val="accent4">
                    <a:lumMod val="75000"/>
                  </a:schemeClr>
                </a:solidFill>
                <a:latin typeface="Arial Rounded MT Bold" panose="020F0704030504030204" pitchFamily="34" charset="0"/>
              </a:defRPr>
            </a:lvl1pPr>
          </a:lstStyle>
          <a:p>
            <a:pPr lvl="0"/>
            <a:r>
              <a:rPr lang="fr-FR" dirty="0"/>
              <a:t>Modifiez les styles du texte du masque</a:t>
            </a:r>
          </a:p>
        </p:txBody>
      </p:sp>
      <p:sp>
        <p:nvSpPr>
          <p:cNvPr id="24" name="Espace réservé du texte 23"/>
          <p:cNvSpPr>
            <a:spLocks noGrp="1"/>
          </p:cNvSpPr>
          <p:nvPr>
            <p:ph type="body" sz="quarter" idx="13"/>
          </p:nvPr>
        </p:nvSpPr>
        <p:spPr>
          <a:xfrm>
            <a:off x="1979613" y="4221163"/>
            <a:ext cx="6408737" cy="647997"/>
          </a:xfrm>
        </p:spPr>
        <p:txBody>
          <a:bodyPr>
            <a:normAutofit/>
          </a:bodyPr>
          <a:lstStyle>
            <a:lvl1pPr marL="0" indent="0">
              <a:buNone/>
              <a:defRPr sz="2400">
                <a:solidFill>
                  <a:schemeClr val="accent4">
                    <a:lumMod val="75000"/>
                  </a:schemeClr>
                </a:solidFill>
                <a:latin typeface="Arial Rounded MT Bold" panose="020F0704030504030204" pitchFamily="34" charset="0"/>
              </a:defRPr>
            </a:lvl1pPr>
          </a:lstStyle>
          <a:p>
            <a:pPr lvl="0"/>
            <a:r>
              <a:rPr lang="fr-FR" dirty="0"/>
              <a:t>Modifiez les styles du texte du masque</a:t>
            </a:r>
          </a:p>
        </p:txBody>
      </p:sp>
      <p:sp>
        <p:nvSpPr>
          <p:cNvPr id="3" name="Espace réservé de la date 3">
            <a:extLst>
              <a:ext uri="{FF2B5EF4-FFF2-40B4-BE49-F238E27FC236}">
                <a16:creationId xmlns:a16="http://schemas.microsoft.com/office/drawing/2014/main" id="{77400079-9929-1F3F-3B06-CFA32564F097}"/>
              </a:ext>
            </a:extLst>
          </p:cNvPr>
          <p:cNvSpPr>
            <a:spLocks noGrp="1"/>
          </p:cNvSpPr>
          <p:nvPr>
            <p:ph type="dt" sz="half" idx="2"/>
          </p:nvPr>
        </p:nvSpPr>
        <p:spPr>
          <a:xfrm>
            <a:off x="1376645" y="6309320"/>
            <a:ext cx="7655925" cy="476250"/>
          </a:xfrm>
          <a:prstGeom prst="rect">
            <a:avLst/>
          </a:prstGeom>
        </p:spPr>
        <p:txBody>
          <a:bodyPr/>
          <a:lstStyle/>
          <a:p>
            <a:r>
              <a:rPr lang="fr-FR" sz="2000" dirty="0"/>
              <a:t>Session 6 – Le nouveau lanceur OASIS pour l'administration</a:t>
            </a:r>
          </a:p>
        </p:txBody>
      </p:sp>
    </p:spTree>
    <p:extLst>
      <p:ext uri="{BB962C8B-B14F-4D97-AF65-F5344CB8AC3E}">
        <p14:creationId xmlns:p14="http://schemas.microsoft.com/office/powerpoint/2010/main" val="453712355"/>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Titre 1"/>
          <p:cNvSpPr>
            <a:spLocks noGrp="1"/>
          </p:cNvSpPr>
          <p:nvPr>
            <p:ph type="title"/>
          </p:nvPr>
        </p:nvSpPr>
        <p:spPr>
          <a:xfrm>
            <a:off x="1979712" y="274638"/>
            <a:ext cx="6707088" cy="1143000"/>
          </a:xfrm>
        </p:spPr>
        <p:txBody>
          <a:bodyPr>
            <a:normAutofit/>
          </a:bodyPr>
          <a:lstStyle>
            <a:lvl1pPr>
              <a:defRPr sz="3600"/>
            </a:lvl1pPr>
          </a:lstStyle>
          <a:p>
            <a:r>
              <a:rPr kumimoji="0" lang="fr-FR" dirty="0"/>
              <a:t>Modifiez le style du titre</a:t>
            </a:r>
            <a:endParaRPr kumimoji="0" lang="en-US" dirty="0"/>
          </a:p>
        </p:txBody>
      </p:sp>
      <p:sp>
        <p:nvSpPr>
          <p:cNvPr id="2" name="Espace réservé de la date 3">
            <a:extLst>
              <a:ext uri="{FF2B5EF4-FFF2-40B4-BE49-F238E27FC236}">
                <a16:creationId xmlns:a16="http://schemas.microsoft.com/office/drawing/2014/main" id="{4DCDB394-8A81-2476-E595-4F1CB610B400}"/>
              </a:ext>
            </a:extLst>
          </p:cNvPr>
          <p:cNvSpPr>
            <a:spLocks noGrp="1"/>
          </p:cNvSpPr>
          <p:nvPr>
            <p:ph type="dt" sz="half" idx="2"/>
          </p:nvPr>
        </p:nvSpPr>
        <p:spPr>
          <a:xfrm>
            <a:off x="1376645" y="6309320"/>
            <a:ext cx="7655925" cy="476250"/>
          </a:xfrm>
          <a:prstGeom prst="rect">
            <a:avLst/>
          </a:prstGeom>
        </p:spPr>
        <p:txBody>
          <a:bodyPr/>
          <a:lstStyle/>
          <a:p>
            <a:r>
              <a:rPr lang="fr-FR" sz="2000" dirty="0"/>
              <a:t>Session 6 – Le nouveau lanceur OASIS pour l'administration</a:t>
            </a: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06" y="42721"/>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à coins arrondis 8"/>
          <p:cNvSpPr/>
          <p:nvPr/>
        </p:nvSpPr>
        <p:spPr>
          <a:xfrm>
            <a:off x="64008" y="69755"/>
            <a:ext cx="9013372" cy="6693408"/>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1905000" y="273050"/>
            <a:ext cx="6781800" cy="1143000"/>
          </a:xfrm>
        </p:spPr>
        <p:txBody>
          <a:bodyPr anchor="b" anchorCtr="0">
            <a:normAutofit/>
          </a:bodyPr>
          <a:lstStyle>
            <a:lvl1pPr algn="l">
              <a:buNone/>
              <a:defRPr sz="3600" b="0">
                <a:solidFill>
                  <a:schemeClr val="accent2"/>
                </a:solidFill>
              </a:defRPr>
            </a:lvl1pPr>
          </a:lstStyle>
          <a:p>
            <a:r>
              <a:rPr kumimoji="0" lang="fr-FR" dirty="0"/>
              <a:t>Modifiez le style du titre</a:t>
            </a:r>
            <a:endParaRPr kumimoji="0" lang="en-US" dirty="0"/>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pic>
        <p:nvPicPr>
          <p:cNvPr id="10" name="Picture 9" descr="Sans tit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1896" y="6317613"/>
            <a:ext cx="629466" cy="36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a:extLst>
              <a:ext uri="{FF2B5EF4-FFF2-40B4-BE49-F238E27FC236}">
                <a16:creationId xmlns:a16="http://schemas.microsoft.com/office/drawing/2014/main" id="{E5FEA542-C4F4-F50A-2E55-556925398072}"/>
              </a:ext>
            </a:extLst>
          </p:cNvPr>
          <p:cNvSpPr>
            <a:spLocks noGrp="1"/>
          </p:cNvSpPr>
          <p:nvPr>
            <p:ph type="dt" sz="half" idx="10"/>
          </p:nvPr>
        </p:nvSpPr>
        <p:spPr>
          <a:xfrm>
            <a:off x="1376645" y="6309320"/>
            <a:ext cx="7655925" cy="476250"/>
          </a:xfrm>
          <a:prstGeom prst="rect">
            <a:avLst/>
          </a:prstGeom>
        </p:spPr>
        <p:txBody>
          <a:bodyPr/>
          <a:lstStyle/>
          <a:p>
            <a:r>
              <a:rPr lang="fr-FR" sz="2000" dirty="0"/>
              <a:t>Session 6 – Le nouveau lanceur OASIS pour l'administration</a:t>
            </a: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pic>
        <p:nvPicPr>
          <p:cNvPr id="2" name="Picture 8" descr="Pag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8138"/>
            <a:ext cx="9144000"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Sans tit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8" y="5229225"/>
            <a:ext cx="20891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p:cNvSpPr>
            <a:spLocks noChangeArrowheads="1"/>
          </p:cNvSpPr>
          <p:nvPr userDrawn="1"/>
        </p:nvSpPr>
        <p:spPr bwMode="auto">
          <a:xfrm>
            <a:off x="3065386" y="4995862"/>
            <a:ext cx="2743200" cy="838200"/>
          </a:xfrm>
          <a:prstGeom prst="rect">
            <a:avLst/>
          </a:prstGeom>
          <a:solidFill>
            <a:srgbClr val="FFFFFF"/>
          </a:solidFill>
          <a:ln w="9525">
            <a:solidFill>
              <a:srgbClr val="FFFFFF"/>
            </a:solidFill>
            <a:miter lim="800000"/>
            <a:headEnd/>
            <a:tailEnd/>
          </a:ln>
        </p:spPr>
        <p:txBody>
          <a:bodyPr wrap="none" anchor="ctr">
            <a:spAutoFit/>
          </a:bodyPr>
          <a:lstStyle>
            <a:lvl1pPr eaLnBrk="0" hangingPunct="0">
              <a:defRPr kumimoji="1" sz="2400">
                <a:solidFill>
                  <a:schemeClr val="bg2"/>
                </a:solidFill>
                <a:latin typeface="Arial" charset="0"/>
              </a:defRPr>
            </a:lvl1pPr>
            <a:lvl2pPr marL="742950" indent="-285750" eaLnBrk="0" hangingPunct="0">
              <a:defRPr kumimoji="1" sz="2400">
                <a:solidFill>
                  <a:schemeClr val="bg2"/>
                </a:solidFill>
                <a:latin typeface="Arial" charset="0"/>
              </a:defRPr>
            </a:lvl2pPr>
            <a:lvl3pPr marL="1143000" indent="-228600" eaLnBrk="0" hangingPunct="0">
              <a:defRPr kumimoji="1" sz="2400">
                <a:solidFill>
                  <a:schemeClr val="bg2"/>
                </a:solidFill>
                <a:latin typeface="Arial" charset="0"/>
              </a:defRPr>
            </a:lvl3pPr>
            <a:lvl4pPr marL="1600200" indent="-228600" eaLnBrk="0" hangingPunct="0">
              <a:defRPr kumimoji="1" sz="2400">
                <a:solidFill>
                  <a:schemeClr val="bg2"/>
                </a:solidFill>
                <a:latin typeface="Arial" charset="0"/>
              </a:defRPr>
            </a:lvl4pPr>
            <a:lvl5pPr marL="2057400" indent="-228600" eaLnBrk="0" hangingPunct="0">
              <a:defRPr kumimoji="1" sz="2400">
                <a:solidFill>
                  <a:schemeClr val="bg2"/>
                </a:solidFill>
                <a:latin typeface="Arial" charset="0"/>
              </a:defRPr>
            </a:lvl5pPr>
            <a:lvl6pPr marL="2514600" indent="-228600" algn="ctr" eaLnBrk="0" fontAlgn="base" hangingPunct="0">
              <a:spcBef>
                <a:spcPct val="50000"/>
              </a:spcBef>
              <a:spcAft>
                <a:spcPct val="0"/>
              </a:spcAft>
              <a:defRPr kumimoji="1" sz="2400">
                <a:solidFill>
                  <a:schemeClr val="bg2"/>
                </a:solidFill>
                <a:latin typeface="Arial" charset="0"/>
              </a:defRPr>
            </a:lvl6pPr>
            <a:lvl7pPr marL="2971800" indent="-228600" algn="ctr" eaLnBrk="0" fontAlgn="base" hangingPunct="0">
              <a:spcBef>
                <a:spcPct val="50000"/>
              </a:spcBef>
              <a:spcAft>
                <a:spcPct val="0"/>
              </a:spcAft>
              <a:defRPr kumimoji="1" sz="2400">
                <a:solidFill>
                  <a:schemeClr val="bg2"/>
                </a:solidFill>
                <a:latin typeface="Arial" charset="0"/>
              </a:defRPr>
            </a:lvl7pPr>
            <a:lvl8pPr marL="3429000" indent="-228600" algn="ctr" eaLnBrk="0" fontAlgn="base" hangingPunct="0">
              <a:spcBef>
                <a:spcPct val="50000"/>
              </a:spcBef>
              <a:spcAft>
                <a:spcPct val="0"/>
              </a:spcAft>
              <a:defRPr kumimoji="1" sz="2400">
                <a:solidFill>
                  <a:schemeClr val="bg2"/>
                </a:solidFill>
                <a:latin typeface="Arial" charset="0"/>
              </a:defRPr>
            </a:lvl8pPr>
            <a:lvl9pPr marL="3886200" indent="-228600" algn="ctr" eaLnBrk="0" fontAlgn="base" hangingPunct="0">
              <a:spcBef>
                <a:spcPct val="50000"/>
              </a:spcBef>
              <a:spcAft>
                <a:spcPct val="0"/>
              </a:spcAft>
              <a:defRPr kumimoji="1" sz="2400">
                <a:solidFill>
                  <a:schemeClr val="bg2"/>
                </a:solidFill>
                <a:latin typeface="Arial" charset="0"/>
              </a:defRPr>
            </a:lvl9pPr>
          </a:lstStyle>
          <a:p>
            <a:pPr eaLnBrk="1" hangingPunct="1">
              <a:defRPr/>
            </a:pPr>
            <a:endParaRPr lang="fr-FR" altLang="fr-FR" dirty="0"/>
          </a:p>
        </p:txBody>
      </p:sp>
      <p:sp>
        <p:nvSpPr>
          <p:cNvPr id="5" name="Rectangle 16"/>
          <p:cNvSpPr>
            <a:spLocks noChangeArrowheads="1"/>
          </p:cNvSpPr>
          <p:nvPr userDrawn="1"/>
        </p:nvSpPr>
        <p:spPr bwMode="auto">
          <a:xfrm>
            <a:off x="0" y="1340480"/>
            <a:ext cx="6692915" cy="3733800"/>
          </a:xfrm>
          <a:prstGeom prst="rect">
            <a:avLst/>
          </a:prstGeom>
          <a:solidFill>
            <a:srgbClr val="FFFFFF"/>
          </a:solidFill>
          <a:ln w="9525">
            <a:solidFill>
              <a:srgbClr val="FFFFFF"/>
            </a:solidFill>
            <a:miter lim="800000"/>
            <a:headEnd/>
            <a:tailEnd/>
          </a:ln>
        </p:spPr>
        <p:txBody>
          <a:bodyPr wrap="square" anchor="ctr">
            <a:spAutoFit/>
          </a:bodyPr>
          <a:lstStyle>
            <a:lvl1pPr eaLnBrk="0" hangingPunct="0">
              <a:defRPr kumimoji="1" sz="2400">
                <a:solidFill>
                  <a:schemeClr val="bg2"/>
                </a:solidFill>
                <a:latin typeface="Arial" charset="0"/>
              </a:defRPr>
            </a:lvl1pPr>
            <a:lvl2pPr marL="742950" indent="-285750" eaLnBrk="0" hangingPunct="0">
              <a:defRPr kumimoji="1" sz="2400">
                <a:solidFill>
                  <a:schemeClr val="bg2"/>
                </a:solidFill>
                <a:latin typeface="Arial" charset="0"/>
              </a:defRPr>
            </a:lvl2pPr>
            <a:lvl3pPr marL="1143000" indent="-228600" eaLnBrk="0" hangingPunct="0">
              <a:defRPr kumimoji="1" sz="2400">
                <a:solidFill>
                  <a:schemeClr val="bg2"/>
                </a:solidFill>
                <a:latin typeface="Arial" charset="0"/>
              </a:defRPr>
            </a:lvl3pPr>
            <a:lvl4pPr marL="1600200" indent="-228600" eaLnBrk="0" hangingPunct="0">
              <a:defRPr kumimoji="1" sz="2400">
                <a:solidFill>
                  <a:schemeClr val="bg2"/>
                </a:solidFill>
                <a:latin typeface="Arial" charset="0"/>
              </a:defRPr>
            </a:lvl4pPr>
            <a:lvl5pPr marL="2057400" indent="-228600" eaLnBrk="0" hangingPunct="0">
              <a:defRPr kumimoji="1" sz="2400">
                <a:solidFill>
                  <a:schemeClr val="bg2"/>
                </a:solidFill>
                <a:latin typeface="Arial" charset="0"/>
              </a:defRPr>
            </a:lvl5pPr>
            <a:lvl6pPr marL="2514600" indent="-228600" algn="ctr" eaLnBrk="0" fontAlgn="base" hangingPunct="0">
              <a:spcBef>
                <a:spcPct val="50000"/>
              </a:spcBef>
              <a:spcAft>
                <a:spcPct val="0"/>
              </a:spcAft>
              <a:defRPr kumimoji="1" sz="2400">
                <a:solidFill>
                  <a:schemeClr val="bg2"/>
                </a:solidFill>
                <a:latin typeface="Arial" charset="0"/>
              </a:defRPr>
            </a:lvl6pPr>
            <a:lvl7pPr marL="2971800" indent="-228600" algn="ctr" eaLnBrk="0" fontAlgn="base" hangingPunct="0">
              <a:spcBef>
                <a:spcPct val="50000"/>
              </a:spcBef>
              <a:spcAft>
                <a:spcPct val="0"/>
              </a:spcAft>
              <a:defRPr kumimoji="1" sz="2400">
                <a:solidFill>
                  <a:schemeClr val="bg2"/>
                </a:solidFill>
                <a:latin typeface="Arial" charset="0"/>
              </a:defRPr>
            </a:lvl7pPr>
            <a:lvl8pPr marL="3429000" indent="-228600" algn="ctr" eaLnBrk="0" fontAlgn="base" hangingPunct="0">
              <a:spcBef>
                <a:spcPct val="50000"/>
              </a:spcBef>
              <a:spcAft>
                <a:spcPct val="0"/>
              </a:spcAft>
              <a:defRPr kumimoji="1" sz="2400">
                <a:solidFill>
                  <a:schemeClr val="bg2"/>
                </a:solidFill>
                <a:latin typeface="Arial" charset="0"/>
              </a:defRPr>
            </a:lvl8pPr>
            <a:lvl9pPr marL="3886200" indent="-228600" algn="ctr" eaLnBrk="0" fontAlgn="base" hangingPunct="0">
              <a:spcBef>
                <a:spcPct val="50000"/>
              </a:spcBef>
              <a:spcAft>
                <a:spcPct val="0"/>
              </a:spcAft>
              <a:defRPr kumimoji="1" sz="2400">
                <a:solidFill>
                  <a:schemeClr val="bg2"/>
                </a:solidFill>
                <a:latin typeface="Arial" charset="0"/>
              </a:defRPr>
            </a:lvl9pPr>
          </a:lstStyle>
          <a:p>
            <a:pPr eaLnBrk="1" hangingPunct="1">
              <a:defRPr/>
            </a:pPr>
            <a:endParaRPr lang="fr-FR" altLang="fr-FR" dirty="0"/>
          </a:p>
        </p:txBody>
      </p:sp>
      <p:pic>
        <p:nvPicPr>
          <p:cNvPr id="8" name="Imag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22400" y="3602819"/>
            <a:ext cx="6563014" cy="1478919"/>
          </a:xfrm>
          <a:prstGeom prst="rect">
            <a:avLst/>
          </a:prstGeom>
        </p:spPr>
      </p:pic>
      <p:sp>
        <p:nvSpPr>
          <p:cNvPr id="9" name="Rectangle 8"/>
          <p:cNvSpPr/>
          <p:nvPr userDrawn="1"/>
        </p:nvSpPr>
        <p:spPr>
          <a:xfrm>
            <a:off x="4436986" y="358050"/>
            <a:ext cx="445549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indent="0" algn="ctr" defTabSz="914400" rtl="0" eaLnBrk="1" fontAlgn="base" latinLnBrk="0" hangingPunct="1">
              <a:lnSpc>
                <a:spcPct val="100000"/>
              </a:lnSpc>
              <a:spcBef>
                <a:spcPts val="600"/>
              </a:spcBef>
              <a:spcAft>
                <a:spcPct val="0"/>
              </a:spcAft>
              <a:buClrTx/>
              <a:buSzTx/>
              <a:buFontTx/>
              <a:buNone/>
              <a:tabLst/>
              <a:defRPr/>
            </a:pPr>
            <a:r>
              <a:rPr kumimoji="0" lang="fr-FR" sz="2000" b="1" dirty="0">
                <a:solidFill>
                  <a:schemeClr val="tx2"/>
                </a:solidFill>
              </a:rPr>
              <a:t>Support </a:t>
            </a:r>
            <a:r>
              <a:rPr kumimoji="0" lang="fr-FR" sz="2000" b="1" dirty="0">
                <a:solidFill>
                  <a:schemeClr val="accent6"/>
                </a:solidFill>
              </a:rPr>
              <a:t>OASIS-OKAPI</a:t>
            </a:r>
          </a:p>
          <a:p>
            <a:pPr marL="0" marR="0" indent="0" algn="ctr" defTabSz="914400" rtl="0" eaLnBrk="1" fontAlgn="base" latinLnBrk="0" hangingPunct="1">
              <a:lnSpc>
                <a:spcPct val="100000"/>
              </a:lnSpc>
              <a:spcBef>
                <a:spcPts val="600"/>
              </a:spcBef>
              <a:spcAft>
                <a:spcPct val="0"/>
              </a:spcAft>
              <a:buClrTx/>
              <a:buSzTx/>
              <a:buFontTx/>
              <a:buNone/>
              <a:tabLst/>
              <a:defRPr/>
            </a:pPr>
            <a:r>
              <a:rPr kumimoji="0" lang="fr-FR" sz="2000" b="1" dirty="0">
                <a:solidFill>
                  <a:schemeClr val="tx2"/>
                </a:solidFill>
              </a:rPr>
              <a:t>26 septembre 2023 </a:t>
            </a:r>
          </a:p>
        </p:txBody>
      </p:sp>
    </p:spTree>
    <p:extLst>
      <p:ext uri="{BB962C8B-B14F-4D97-AF65-F5344CB8AC3E}">
        <p14:creationId xmlns:p14="http://schemas.microsoft.com/office/powerpoint/2010/main" val="121320625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à coins arrondis 7"/>
          <p:cNvSpPr/>
          <p:nvPr/>
        </p:nvSpPr>
        <p:spPr>
          <a:xfrm>
            <a:off x="64008" y="69755"/>
            <a:ext cx="9013372" cy="6693408"/>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1979712" y="274638"/>
            <a:ext cx="6707088" cy="1143000"/>
          </a:xfrm>
          <a:prstGeom prst="rect">
            <a:avLst/>
          </a:prstGeom>
        </p:spPr>
        <p:txBody>
          <a:bodyPr bIns="91440" anchor="b" anchorCtr="0">
            <a:normAutofit/>
          </a:bodyPr>
          <a:lstStyle/>
          <a:p>
            <a:r>
              <a:rPr kumimoji="0" lang="fr-FR" dirty="0"/>
              <a:t>Modifiez le style du titre</a:t>
            </a:r>
            <a:endParaRPr kumimoji="0" lang="en-US" dirty="0"/>
          </a:p>
        </p:txBody>
      </p:sp>
      <p:sp>
        <p:nvSpPr>
          <p:cNvPr id="13" name="Espace réservé du texte 12"/>
          <p:cNvSpPr>
            <a:spLocks noGrp="1"/>
          </p:cNvSpPr>
          <p:nvPr>
            <p:ph type="body" idx="1"/>
          </p:nvPr>
        </p:nvSpPr>
        <p:spPr>
          <a:xfrm>
            <a:off x="914400" y="1943834"/>
            <a:ext cx="7772400" cy="4075965"/>
          </a:xfrm>
          <a:prstGeom prst="rect">
            <a:avLst/>
          </a:prstGeom>
        </p:spPr>
        <p:txBody>
          <a:bodyPr>
            <a:normAutofit/>
          </a:bodyPr>
          <a:lstStyle/>
          <a:p>
            <a:pPr lvl="0" eaLnBrk="1" latinLnBrk="0" hangingPunct="1"/>
            <a:r>
              <a:rPr kumimoji="0" lang="fr-FR" dirty="0"/>
              <a:t>Modifiez les styles du texte du masque</a:t>
            </a:r>
          </a:p>
          <a:p>
            <a:pPr lvl="1" eaLnBrk="1" latinLnBrk="0" hangingPunct="1"/>
            <a:r>
              <a:rPr kumimoji="0" lang="fr-FR" dirty="0"/>
              <a:t>Deuxième niveau</a:t>
            </a:r>
          </a:p>
          <a:p>
            <a:pPr lvl="2" eaLnBrk="1" latinLnBrk="0" hangingPunct="1"/>
            <a:r>
              <a:rPr kumimoji="0" lang="fr-FR" dirty="0"/>
              <a:t>Troisième niveau</a:t>
            </a:r>
          </a:p>
          <a:p>
            <a:pPr lvl="3" eaLnBrk="1" latinLnBrk="0" hangingPunct="1"/>
            <a:r>
              <a:rPr kumimoji="0" lang="fr-FR" dirty="0"/>
              <a:t>Quatrième niveau</a:t>
            </a:r>
          </a:p>
          <a:p>
            <a:pPr lvl="4" eaLnBrk="1" latinLnBrk="0" hangingPunct="1"/>
            <a:r>
              <a:rPr kumimoji="0" lang="fr-FR" dirty="0"/>
              <a:t>Cinquième niveau</a:t>
            </a:r>
            <a:endParaRPr kumimoji="0" lang="en-US" dirty="0"/>
          </a:p>
        </p:txBody>
      </p:sp>
      <p:pic>
        <p:nvPicPr>
          <p:cNvPr id="1026" name="Picture 2"/>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4209" t="9898" r="3878" b="9565"/>
          <a:stretch/>
        </p:blipFill>
        <p:spPr bwMode="auto">
          <a:xfrm>
            <a:off x="169936" y="172164"/>
            <a:ext cx="1681467" cy="96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Sans titre 1"/>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71896" y="6317613"/>
            <a:ext cx="629466" cy="36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3">
            <a:extLst>
              <a:ext uri="{FF2B5EF4-FFF2-40B4-BE49-F238E27FC236}">
                <a16:creationId xmlns:a16="http://schemas.microsoft.com/office/drawing/2014/main" id="{9D0883DD-69D2-9FEA-8AFF-D3BC9E4E0862}"/>
              </a:ext>
            </a:extLst>
          </p:cNvPr>
          <p:cNvSpPr>
            <a:spLocks noGrp="1"/>
          </p:cNvSpPr>
          <p:nvPr>
            <p:ph type="dt" sz="half" idx="2"/>
          </p:nvPr>
        </p:nvSpPr>
        <p:spPr>
          <a:xfrm>
            <a:off x="1376645" y="6309320"/>
            <a:ext cx="7655925" cy="476250"/>
          </a:xfrm>
          <a:prstGeom prst="rect">
            <a:avLst/>
          </a:prstGeom>
        </p:spPr>
        <p:txBody>
          <a:bodyPr/>
          <a:lstStyle>
            <a:lvl1pPr algn="r">
              <a:defRPr b="1">
                <a:solidFill>
                  <a:srgbClr val="C00000"/>
                </a:solidFill>
              </a:defRPr>
            </a:lvl1pPr>
          </a:lstStyle>
          <a:p>
            <a:r>
              <a:rPr lang="fr-FR" sz="2000"/>
              <a:t>Session 6 – Le nouveau lanceur OASIS pour l'administration</a:t>
            </a:r>
            <a:endParaRPr lang="fr-FR" sz="2000" dirty="0"/>
          </a:p>
        </p:txBody>
      </p:sp>
    </p:spTree>
  </p:cSld>
  <p:clrMap bg1="lt1" tx1="dk1" bg2="lt2" tx2="dk2" accent1="accent1" accent2="accent2" accent3="accent3" accent4="accent4" accent5="accent5" accent6="accent6" hlink="hlink" folHlink="folHlink"/>
  <p:sldLayoutIdLst>
    <p:sldLayoutId id="2147484165" r:id="rId1"/>
    <p:sldLayoutId id="2147484167" r:id="rId2"/>
    <p:sldLayoutId id="2147484177" r:id="rId3"/>
    <p:sldLayoutId id="2147484171" r:id="rId4"/>
    <p:sldLayoutId id="2147484172" r:id="rId5"/>
    <p:sldLayoutId id="2147484176" r:id="rId6"/>
  </p:sldLayoutIdLst>
  <p:transition spd="slow">
    <p:wipe/>
  </p:transition>
  <p:hf sldNum="0" hdr="0"/>
  <p:txStyles>
    <p:titleStyle>
      <a:lvl1pPr algn="l" rtl="0" eaLnBrk="1" latinLnBrk="0" hangingPunct="1">
        <a:spcBef>
          <a:spcPct val="0"/>
        </a:spcBef>
        <a:buNone/>
        <a:defRPr kumimoji="0" sz="4000" kern="1200">
          <a:solidFill>
            <a:schemeClr val="accent2"/>
          </a:solidFill>
          <a:latin typeface="Arial Rounded MT Bold" panose="020F0704030504030204" pitchFamily="34" charset="0"/>
          <a:ea typeface="+mj-ea"/>
          <a:cs typeface="+mj-cs"/>
        </a:defRPr>
      </a:lvl1pPr>
    </p:titleStyle>
    <p:bodyStyle>
      <a:lvl1pPr marL="274320" indent="-274320" algn="l" rtl="0" eaLnBrk="1" latinLnBrk="0" hangingPunct="1">
        <a:spcBef>
          <a:spcPts val="580"/>
        </a:spcBef>
        <a:buClr>
          <a:schemeClr val="accent1"/>
        </a:buClr>
        <a:buSzPct val="80000"/>
        <a:buFont typeface="Wingdings" panose="05000000000000000000" pitchFamily="2" charset="2"/>
        <a:buChar char="Ø"/>
        <a:defRPr kumimoji="0" sz="2600" kern="1200">
          <a:solidFill>
            <a:schemeClr val="accent4">
              <a:lumMod val="75000"/>
            </a:schemeClr>
          </a:solidFill>
          <a:latin typeface="Arial Rounded MT Bold" panose="020F0704030504030204" pitchFamily="34" charset="0"/>
          <a:ea typeface="+mn-ea"/>
          <a:cs typeface="+mn-cs"/>
        </a:defRPr>
      </a:lvl1pPr>
      <a:lvl2pPr marL="548640" indent="-228600" algn="l" rtl="0" eaLnBrk="1" latinLnBrk="0" hangingPunct="1">
        <a:spcBef>
          <a:spcPts val="370"/>
        </a:spcBef>
        <a:buClr>
          <a:schemeClr val="accent2"/>
        </a:buClr>
        <a:buSzPct val="85000"/>
        <a:buFont typeface="Wingdings" panose="05000000000000000000" pitchFamily="2" charset="2"/>
        <a:buChar char="Ø"/>
        <a:defRPr kumimoji="0" sz="2400" kern="1200">
          <a:solidFill>
            <a:schemeClr val="accent4">
              <a:lumMod val="75000"/>
            </a:schemeClr>
          </a:solidFill>
          <a:latin typeface="Arial Rounded MT Bold" panose="020F070403050403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accent4">
              <a:lumMod val="75000"/>
            </a:schemeClr>
          </a:solidFill>
          <a:latin typeface="Arial Rounded MT Bold" panose="020F0704030504030204" pitchFamily="34"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4">
              <a:lumMod val="75000"/>
            </a:schemeClr>
          </a:solidFill>
          <a:latin typeface="Arial Rounded MT Bold" panose="020F0704030504030204" pitchFamily="34" charset="0"/>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4">
              <a:lumMod val="75000"/>
            </a:schemeClr>
          </a:solidFill>
          <a:latin typeface="Arial Rounded MT Bold" panose="020F07040305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1628800"/>
            <a:ext cx="6667623"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pPr>
            <a:r>
              <a:rPr kumimoji="0" lang="fr-FR" sz="2000" b="1" dirty="0">
                <a:solidFill>
                  <a:schemeClr val="tx2"/>
                </a:solidFill>
              </a:rPr>
              <a:t>SAAS de référence </a:t>
            </a:r>
          </a:p>
          <a:p>
            <a:pPr>
              <a:spcBef>
                <a:spcPts val="600"/>
              </a:spcBef>
            </a:pPr>
            <a:r>
              <a:rPr kumimoji="0" lang="fr-FR" sz="2000" b="1" dirty="0">
                <a:solidFill>
                  <a:schemeClr val="tx2"/>
                </a:solidFill>
              </a:rPr>
              <a:t>Notation  VAQOA-&gt;IQOA – Prescriptions IDP – Notations IDP – Visites annuelles - Suivi de chantier – Incorporation Ouvrages communes - SAAS </a:t>
            </a:r>
          </a:p>
        </p:txBody>
      </p:sp>
      <p:sp>
        <p:nvSpPr>
          <p:cNvPr id="2" name="ZoneTexte 1">
            <a:extLst>
              <a:ext uri="{FF2B5EF4-FFF2-40B4-BE49-F238E27FC236}">
                <a16:creationId xmlns:a16="http://schemas.microsoft.com/office/drawing/2014/main" id="{0FB42E8E-A154-5845-A5E2-B8C89462B9B6}"/>
              </a:ext>
            </a:extLst>
          </p:cNvPr>
          <p:cNvSpPr txBox="1"/>
          <p:nvPr/>
        </p:nvSpPr>
        <p:spPr>
          <a:xfrm>
            <a:off x="5608160" y="5096903"/>
            <a:ext cx="2505558" cy="307777"/>
          </a:xfrm>
          <a:prstGeom prst="rect">
            <a:avLst/>
          </a:prstGeom>
          <a:noFill/>
        </p:spPr>
        <p:txBody>
          <a:bodyPr wrap="none" rtlCol="0">
            <a:spAutoFit/>
          </a:bodyPr>
          <a:lstStyle/>
          <a:p>
            <a:pPr algn="r"/>
            <a:r>
              <a:rPr lang="fr-FR" sz="1400" b="1" dirty="0">
                <a:solidFill>
                  <a:schemeClr val="accent2"/>
                </a:solidFill>
              </a:rPr>
              <a:t>Département des Ardennes</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NOTATION IDP (2)</a:t>
            </a:r>
          </a:p>
        </p:txBody>
      </p:sp>
      <p:pic>
        <p:nvPicPr>
          <p:cNvPr id="5" name="Image 4">
            <a:extLst>
              <a:ext uri="{FF2B5EF4-FFF2-40B4-BE49-F238E27FC236}">
                <a16:creationId xmlns:a16="http://schemas.microsoft.com/office/drawing/2014/main" id="{9A5944CF-D520-47CE-82DB-08B6EE3EDFD8}"/>
              </a:ext>
            </a:extLst>
          </p:cNvPr>
          <p:cNvPicPr>
            <a:picLocks noChangeAspect="1"/>
          </p:cNvPicPr>
          <p:nvPr/>
        </p:nvPicPr>
        <p:blipFill>
          <a:blip r:embed="rId2"/>
          <a:stretch>
            <a:fillRect/>
          </a:stretch>
        </p:blipFill>
        <p:spPr>
          <a:xfrm>
            <a:off x="707736" y="2708920"/>
            <a:ext cx="7857365" cy="3701731"/>
          </a:xfrm>
          <a:prstGeom prst="rect">
            <a:avLst/>
          </a:prstGeom>
        </p:spPr>
      </p:pic>
    </p:spTree>
    <p:extLst>
      <p:ext uri="{BB962C8B-B14F-4D97-AF65-F5344CB8AC3E}">
        <p14:creationId xmlns:p14="http://schemas.microsoft.com/office/powerpoint/2010/main" val="33204412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NOTATIONS IDP (3)</a:t>
            </a:r>
          </a:p>
        </p:txBody>
      </p:sp>
      <p:sp>
        <p:nvSpPr>
          <p:cNvPr id="3" name="Espace réservé du texte 2">
            <a:extLst>
              <a:ext uri="{FF2B5EF4-FFF2-40B4-BE49-F238E27FC236}">
                <a16:creationId xmlns:a16="http://schemas.microsoft.com/office/drawing/2014/main" id="{96DADE90-5C1E-2A0A-ACC0-BDBD64381A03}"/>
              </a:ext>
            </a:extLst>
          </p:cNvPr>
          <p:cNvSpPr>
            <a:spLocks noGrp="1"/>
          </p:cNvSpPr>
          <p:nvPr>
            <p:ph type="body" sz="quarter" idx="12"/>
          </p:nvPr>
        </p:nvSpPr>
        <p:spPr>
          <a:xfrm>
            <a:off x="6192180" y="2618910"/>
            <a:ext cx="2880320" cy="3780420"/>
          </a:xfrm>
        </p:spPr>
        <p:txBody>
          <a:bodyPr>
            <a:normAutofit/>
          </a:bodyPr>
          <a:lstStyle/>
          <a:p>
            <a:pPr marL="0" indent="0">
              <a:buNone/>
            </a:pPr>
            <a:r>
              <a:rPr lang="fr-FR" sz="2000" dirty="0"/>
              <a:t>Proposition d’évolution du rapport IDP: inclure dans le tableau récapitulatif des notations aux  les éléments principaux : appuis, tabliers, JDC, AP, ...</a:t>
            </a:r>
          </a:p>
        </p:txBody>
      </p:sp>
      <p:pic>
        <p:nvPicPr>
          <p:cNvPr id="5" name="Image 4">
            <a:extLst>
              <a:ext uri="{FF2B5EF4-FFF2-40B4-BE49-F238E27FC236}">
                <a16:creationId xmlns:a16="http://schemas.microsoft.com/office/drawing/2014/main" id="{CBFEFA39-7E39-9F85-970F-82344C2F3B59}"/>
              </a:ext>
            </a:extLst>
          </p:cNvPr>
          <p:cNvPicPr>
            <a:picLocks noChangeAspect="1"/>
          </p:cNvPicPr>
          <p:nvPr/>
        </p:nvPicPr>
        <p:blipFill>
          <a:blip r:embed="rId2"/>
          <a:stretch>
            <a:fillRect/>
          </a:stretch>
        </p:blipFill>
        <p:spPr>
          <a:xfrm>
            <a:off x="251521" y="2708920"/>
            <a:ext cx="5678920" cy="3465385"/>
          </a:xfrm>
          <a:prstGeom prst="rect">
            <a:avLst/>
          </a:prstGeom>
        </p:spPr>
      </p:pic>
    </p:spTree>
    <p:extLst>
      <p:ext uri="{BB962C8B-B14F-4D97-AF65-F5344CB8AC3E}">
        <p14:creationId xmlns:p14="http://schemas.microsoft.com/office/powerpoint/2010/main" val="399067427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Visites annuelles (1)</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a:xfrm>
            <a:off x="683568" y="3068638"/>
            <a:ext cx="8213988" cy="900421"/>
          </a:xfrm>
        </p:spPr>
        <p:txBody>
          <a:bodyPr>
            <a:noAutofit/>
          </a:bodyPr>
          <a:lstStyle/>
          <a:p>
            <a:r>
              <a:rPr lang="fr-FR" sz="2400" dirty="0">
                <a:latin typeface="Arial" panose="020B0604020202020204" pitchFamily="34" charset="0"/>
                <a:ea typeface="Calibri" panose="020F0502020204030204" pitchFamily="34" charset="0"/>
              </a:rPr>
              <a:t>Les visites annuelles font partie des actions à entreprendre.</a:t>
            </a:r>
            <a:endParaRPr lang="fr-FR" sz="24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pic>
        <p:nvPicPr>
          <p:cNvPr id="7" name="Image 6">
            <a:extLst>
              <a:ext uri="{FF2B5EF4-FFF2-40B4-BE49-F238E27FC236}">
                <a16:creationId xmlns:a16="http://schemas.microsoft.com/office/drawing/2014/main" id="{3D33D9BF-FE6A-24CB-7818-35BBF8CB5BE3}"/>
              </a:ext>
            </a:extLst>
          </p:cNvPr>
          <p:cNvPicPr>
            <a:picLocks noChangeAspect="1"/>
          </p:cNvPicPr>
          <p:nvPr/>
        </p:nvPicPr>
        <p:blipFill>
          <a:blip r:embed="rId2"/>
          <a:stretch>
            <a:fillRect/>
          </a:stretch>
        </p:blipFill>
        <p:spPr>
          <a:xfrm>
            <a:off x="803386" y="4059070"/>
            <a:ext cx="6516707" cy="1883736"/>
          </a:xfrm>
          <a:prstGeom prst="rect">
            <a:avLst/>
          </a:prstGeom>
        </p:spPr>
      </p:pic>
    </p:spTree>
    <p:extLst>
      <p:ext uri="{BB962C8B-B14F-4D97-AF65-F5344CB8AC3E}">
        <p14:creationId xmlns:p14="http://schemas.microsoft.com/office/powerpoint/2010/main" val="252255722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Visites annuelles (2)</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sz="2000" dirty="0"/>
              <a:t>Etat des Dispositifs de retenue</a:t>
            </a:r>
          </a:p>
        </p:txBody>
      </p:sp>
      <p:pic>
        <p:nvPicPr>
          <p:cNvPr id="4" name="Image 3">
            <a:extLst>
              <a:ext uri="{FF2B5EF4-FFF2-40B4-BE49-F238E27FC236}">
                <a16:creationId xmlns:a16="http://schemas.microsoft.com/office/drawing/2014/main" id="{0E18FCB4-EFE6-0C73-6AC6-6F570F0552A1}"/>
              </a:ext>
            </a:extLst>
          </p:cNvPr>
          <p:cNvPicPr>
            <a:picLocks noChangeAspect="1"/>
          </p:cNvPicPr>
          <p:nvPr/>
        </p:nvPicPr>
        <p:blipFill>
          <a:blip r:embed="rId3"/>
          <a:stretch>
            <a:fillRect/>
          </a:stretch>
        </p:blipFill>
        <p:spPr>
          <a:xfrm>
            <a:off x="314172" y="2663915"/>
            <a:ext cx="8595955" cy="3083771"/>
          </a:xfrm>
          <a:prstGeom prst="rect">
            <a:avLst/>
          </a:prstGeom>
        </p:spPr>
      </p:pic>
    </p:spTree>
    <p:extLst>
      <p:ext uri="{BB962C8B-B14F-4D97-AF65-F5344CB8AC3E}">
        <p14:creationId xmlns:p14="http://schemas.microsoft.com/office/powerpoint/2010/main" val="396498378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Visites annuelles (3)</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sz="2000" dirty="0"/>
              <a:t>Etat des Joints de chaussée</a:t>
            </a:r>
          </a:p>
        </p:txBody>
      </p:sp>
      <p:pic>
        <p:nvPicPr>
          <p:cNvPr id="6" name="Image 5">
            <a:extLst>
              <a:ext uri="{FF2B5EF4-FFF2-40B4-BE49-F238E27FC236}">
                <a16:creationId xmlns:a16="http://schemas.microsoft.com/office/drawing/2014/main" id="{E586EF80-5274-8A0B-5016-37E2CF185535}"/>
              </a:ext>
            </a:extLst>
          </p:cNvPr>
          <p:cNvPicPr>
            <a:picLocks noChangeAspect="1"/>
          </p:cNvPicPr>
          <p:nvPr/>
        </p:nvPicPr>
        <p:blipFill>
          <a:blip r:embed="rId3"/>
          <a:stretch>
            <a:fillRect/>
          </a:stretch>
        </p:blipFill>
        <p:spPr>
          <a:xfrm>
            <a:off x="476545" y="2699400"/>
            <a:ext cx="8333910" cy="3083816"/>
          </a:xfrm>
          <a:prstGeom prst="rect">
            <a:avLst/>
          </a:prstGeom>
        </p:spPr>
      </p:pic>
    </p:spTree>
    <p:extLst>
      <p:ext uri="{BB962C8B-B14F-4D97-AF65-F5344CB8AC3E}">
        <p14:creationId xmlns:p14="http://schemas.microsoft.com/office/powerpoint/2010/main" val="109867065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Visites annuelles (4)</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sz="2000" dirty="0"/>
              <a:t>Etat des Joints de chaussée (2)</a:t>
            </a:r>
          </a:p>
        </p:txBody>
      </p:sp>
      <p:pic>
        <p:nvPicPr>
          <p:cNvPr id="4" name="Image 3">
            <a:extLst>
              <a:ext uri="{FF2B5EF4-FFF2-40B4-BE49-F238E27FC236}">
                <a16:creationId xmlns:a16="http://schemas.microsoft.com/office/drawing/2014/main" id="{2943782C-8800-561F-29EC-75FA0159503B}"/>
              </a:ext>
            </a:extLst>
          </p:cNvPr>
          <p:cNvPicPr>
            <a:picLocks noChangeAspect="1"/>
          </p:cNvPicPr>
          <p:nvPr/>
        </p:nvPicPr>
        <p:blipFill>
          <a:blip r:embed="rId3"/>
          <a:stretch>
            <a:fillRect/>
          </a:stretch>
        </p:blipFill>
        <p:spPr>
          <a:xfrm>
            <a:off x="4571968" y="3428990"/>
            <a:ext cx="63" cy="20"/>
          </a:xfrm>
          <a:prstGeom prst="rect">
            <a:avLst/>
          </a:prstGeom>
        </p:spPr>
      </p:pic>
      <p:pic>
        <p:nvPicPr>
          <p:cNvPr id="11" name="Image 10">
            <a:extLst>
              <a:ext uri="{FF2B5EF4-FFF2-40B4-BE49-F238E27FC236}">
                <a16:creationId xmlns:a16="http://schemas.microsoft.com/office/drawing/2014/main" id="{BB1D074D-0ADC-4FE3-C4E0-3714FFE1BD74}"/>
              </a:ext>
            </a:extLst>
          </p:cNvPr>
          <p:cNvPicPr>
            <a:picLocks noChangeAspect="1"/>
          </p:cNvPicPr>
          <p:nvPr/>
        </p:nvPicPr>
        <p:blipFill>
          <a:blip r:embed="rId4"/>
          <a:stretch>
            <a:fillRect/>
          </a:stretch>
        </p:blipFill>
        <p:spPr>
          <a:xfrm>
            <a:off x="1201236" y="2618910"/>
            <a:ext cx="6741464" cy="3640391"/>
          </a:xfrm>
          <a:prstGeom prst="rect">
            <a:avLst/>
          </a:prstGeom>
        </p:spPr>
      </p:pic>
    </p:spTree>
    <p:extLst>
      <p:ext uri="{BB962C8B-B14F-4D97-AF65-F5344CB8AC3E}">
        <p14:creationId xmlns:p14="http://schemas.microsoft.com/office/powerpoint/2010/main" val="375959571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Visites annuelles (5)</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sz="2000" dirty="0"/>
              <a:t>Méthode de mise en place proposée</a:t>
            </a:r>
          </a:p>
        </p:txBody>
      </p:sp>
      <p:pic>
        <p:nvPicPr>
          <p:cNvPr id="4" name="Image 3">
            <a:extLst>
              <a:ext uri="{FF2B5EF4-FFF2-40B4-BE49-F238E27FC236}">
                <a16:creationId xmlns:a16="http://schemas.microsoft.com/office/drawing/2014/main" id="{2943782C-8800-561F-29EC-75FA0159503B}"/>
              </a:ext>
            </a:extLst>
          </p:cNvPr>
          <p:cNvPicPr>
            <a:picLocks noChangeAspect="1"/>
          </p:cNvPicPr>
          <p:nvPr/>
        </p:nvPicPr>
        <p:blipFill>
          <a:blip r:embed="rId3"/>
          <a:stretch>
            <a:fillRect/>
          </a:stretch>
        </p:blipFill>
        <p:spPr>
          <a:xfrm>
            <a:off x="4571968" y="3428990"/>
            <a:ext cx="63" cy="20"/>
          </a:xfrm>
          <a:prstGeom prst="rect">
            <a:avLst/>
          </a:prstGeom>
        </p:spPr>
      </p:pic>
      <p:sp>
        <p:nvSpPr>
          <p:cNvPr id="3" name="Espace réservé du texte 2">
            <a:extLst>
              <a:ext uri="{FF2B5EF4-FFF2-40B4-BE49-F238E27FC236}">
                <a16:creationId xmlns:a16="http://schemas.microsoft.com/office/drawing/2014/main" id="{5D45C962-162B-AA70-1611-3C76FA807255}"/>
              </a:ext>
            </a:extLst>
          </p:cNvPr>
          <p:cNvSpPr>
            <a:spLocks noGrp="1"/>
          </p:cNvSpPr>
          <p:nvPr>
            <p:ph type="body" sz="quarter" idx="12"/>
          </p:nvPr>
        </p:nvSpPr>
        <p:spPr>
          <a:xfrm>
            <a:off x="683568" y="3068638"/>
            <a:ext cx="7560320" cy="2205567"/>
          </a:xfrm>
        </p:spPr>
        <p:txBody>
          <a:bodyPr>
            <a:normAutofit/>
          </a:bodyPr>
          <a:lstStyle/>
          <a:p>
            <a:r>
              <a:rPr lang="fr-FR" sz="2800" dirty="0"/>
              <a:t>Réalisation d’un Pilote OKAPI Appareil mobile – Visites annuelles</a:t>
            </a:r>
          </a:p>
          <a:p>
            <a:r>
              <a:rPr lang="fr-FR" sz="2800" dirty="0"/>
              <a:t>Choix par le gestionnaire de 20-30 ponts représentatifs</a:t>
            </a:r>
          </a:p>
        </p:txBody>
      </p:sp>
    </p:spTree>
    <p:extLst>
      <p:ext uri="{BB962C8B-B14F-4D97-AF65-F5344CB8AC3E}">
        <p14:creationId xmlns:p14="http://schemas.microsoft.com/office/powerpoint/2010/main" val="48459464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Suivi de chantier</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a:xfrm>
            <a:off x="683567" y="3068638"/>
            <a:ext cx="8118903" cy="2790632"/>
          </a:xfrm>
        </p:spPr>
        <p:txBody>
          <a:bodyPr>
            <a:noAutofit/>
          </a:bodyPr>
          <a:lstStyle/>
          <a:p>
            <a:pPr marL="228600" indent="0">
              <a:buNone/>
            </a:pPr>
            <a:r>
              <a:rPr lang="fr-FR" sz="1800" dirty="0">
                <a:effectLst/>
                <a:latin typeface="Arial" panose="020B0604020202020204" pitchFamily="34" charset="0"/>
                <a:ea typeface="Calibri" panose="020F0502020204030204" pitchFamily="34" charset="0"/>
              </a:rPr>
              <a:t>Concernant le suivi de chantier, nous pouvons réaliser sur OASIS un suivi, toutefois actuellement nous sommes bloqués sur le nombre de lignes et de caractères par cellule. Cela peut être bloquant lors de suivi de « gros » chantier. De plus, il pourrait être intéressant de pouvoir intégrer sur cette partie « suivi » les photos d’avancement chantier. Cette demande permettrait de conserver toutes les informations chantier sur le logiciel afin d’éviter la multiplicité des fichiers (ex </a:t>
            </a:r>
            <a:r>
              <a:rPr lang="fr-FR" sz="1800" dirty="0" err="1">
                <a:effectLst/>
                <a:latin typeface="Arial" panose="020B0604020202020204" pitchFamily="34" charset="0"/>
                <a:ea typeface="Calibri" panose="020F0502020204030204" pitchFamily="34" charset="0"/>
              </a:rPr>
              <a:t>excel</a:t>
            </a:r>
            <a:r>
              <a:rPr lang="fr-FR" sz="1800" dirty="0">
                <a:effectLst/>
                <a:latin typeface="Arial" panose="020B0604020202020204" pitchFamily="34" charset="0"/>
                <a:ea typeface="Calibri" panose="020F0502020204030204" pitchFamily="34" charset="0"/>
              </a:rPr>
              <a:t>) et dossiers (ex photos ou doc transmis par entreprise).</a:t>
            </a:r>
            <a:endParaRPr lang="fr-FR" sz="1800" dirty="0">
              <a:effectLst/>
              <a:latin typeface="Calibri" panose="020F0502020204030204" pitchFamily="34" charset="0"/>
              <a:ea typeface="Calibri" panose="020F0502020204030204" pitchFamily="34" charset="0"/>
            </a:endParaRP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189414649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Suivi de chantier</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800" dirty="0"/>
              <a:t>Nombre de lignes?</a:t>
            </a:r>
          </a:p>
          <a:p>
            <a:r>
              <a:rPr lang="fr-FR" sz="2800" dirty="0"/>
              <a:t>Nombre de caractères par cellule?</a:t>
            </a:r>
          </a:p>
          <a:p>
            <a:r>
              <a:rPr lang="fr-FR" sz="2800" dirty="0"/>
              <a:t>Extension aux opérations de la gestion des documents des actions?</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234853670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Suivi de chantier – sur cette opération, impossible d’ajouter des suivis supplémentaires – également limitation nombre de caractères</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Onglet Suivi</a:t>
            </a:r>
          </a:p>
        </p:txBody>
      </p:sp>
      <p:pic>
        <p:nvPicPr>
          <p:cNvPr id="8" name="Image 7">
            <a:extLst>
              <a:ext uri="{FF2B5EF4-FFF2-40B4-BE49-F238E27FC236}">
                <a16:creationId xmlns:a16="http://schemas.microsoft.com/office/drawing/2014/main" id="{33F942DF-683A-7017-184E-BBCD5A7CDC33}"/>
              </a:ext>
            </a:extLst>
          </p:cNvPr>
          <p:cNvPicPr>
            <a:picLocks noChangeAspect="1"/>
          </p:cNvPicPr>
          <p:nvPr/>
        </p:nvPicPr>
        <p:blipFill>
          <a:blip r:embed="rId3"/>
          <a:stretch>
            <a:fillRect/>
          </a:stretch>
        </p:blipFill>
        <p:spPr>
          <a:xfrm>
            <a:off x="1065675" y="2708920"/>
            <a:ext cx="6566665" cy="3575037"/>
          </a:xfrm>
          <a:prstGeom prst="rect">
            <a:avLst/>
          </a:prstGeom>
        </p:spPr>
      </p:pic>
    </p:spTree>
    <p:extLst>
      <p:ext uri="{BB962C8B-B14F-4D97-AF65-F5344CB8AC3E}">
        <p14:creationId xmlns:p14="http://schemas.microsoft.com/office/powerpoint/2010/main" val="134223325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Sommaire proposé</a:t>
            </a:r>
          </a:p>
        </p:txBody>
      </p:sp>
      <p:sp>
        <p:nvSpPr>
          <p:cNvPr id="4" name="Espace réservé de la date 3">
            <a:extLst>
              <a:ext uri="{FF2B5EF4-FFF2-40B4-BE49-F238E27FC236}">
                <a16:creationId xmlns:a16="http://schemas.microsoft.com/office/drawing/2014/main" id="{C31CB378-8B10-479A-0574-87DD4BD9F253}"/>
              </a:ext>
            </a:extLst>
          </p:cNvPr>
          <p:cNvSpPr>
            <a:spLocks noGrp="1"/>
          </p:cNvSpPr>
          <p:nvPr>
            <p:ph type="dt" sz="half" idx="2"/>
          </p:nvPr>
        </p:nvSpPr>
        <p:spPr>
          <a:xfrm>
            <a:off x="1106615" y="6207969"/>
            <a:ext cx="7790941" cy="476250"/>
          </a:xfrm>
        </p:spPr>
        <p:txBody>
          <a:bodyPr/>
          <a:lstStyle/>
          <a:p>
            <a:r>
              <a:rPr lang="fr-FR" dirty="0">
                <a:latin typeface="Calibri" panose="020F0502020204030204" pitchFamily="34" charset="0"/>
                <a:ea typeface="Calibri" panose="020F0502020204030204" pitchFamily="34" charset="0"/>
              </a:rPr>
              <a:t>Sommaire</a:t>
            </a:r>
            <a:endParaRPr lang="fr-FR" dirty="0">
              <a:effectLst/>
              <a:latin typeface="Calibri" panose="020F0502020204030204" pitchFamily="34" charset="0"/>
              <a:ea typeface="Calibri" panose="020F0502020204030204" pitchFamily="34" charset="0"/>
            </a:endParaRPr>
          </a:p>
          <a:p>
            <a:endParaRPr lang="fr-FR" dirty="0"/>
          </a:p>
        </p:txBody>
      </p:sp>
      <p:sp>
        <p:nvSpPr>
          <p:cNvPr id="3" name="ZoneTexte 2">
            <a:extLst>
              <a:ext uri="{FF2B5EF4-FFF2-40B4-BE49-F238E27FC236}">
                <a16:creationId xmlns:a16="http://schemas.microsoft.com/office/drawing/2014/main" id="{AA36732F-AC90-B23E-54A7-E065C7785473}"/>
              </a:ext>
            </a:extLst>
          </p:cNvPr>
          <p:cNvSpPr txBox="1"/>
          <p:nvPr/>
        </p:nvSpPr>
        <p:spPr>
          <a:xfrm>
            <a:off x="566554" y="2843935"/>
            <a:ext cx="8331001" cy="2677656"/>
          </a:xfrm>
          <a:prstGeom prst="rect">
            <a:avLst/>
          </a:prstGeom>
          <a:noFill/>
        </p:spPr>
        <p:txBody>
          <a:bodyPr wrap="square" rtlCol="0">
            <a:spAutoFit/>
          </a:bodyPr>
          <a:lstStyle/>
          <a:p>
            <a:pPr lvl="0" algn="l">
              <a:spcBef>
                <a:spcPts val="0"/>
              </a:spcBef>
              <a:buSzPts val="1000"/>
              <a:tabLst>
                <a:tab pos="457200" algn="l"/>
              </a:tabLst>
            </a:pPr>
            <a:r>
              <a:rPr lang="fr-FR" dirty="0">
                <a:solidFill>
                  <a:schemeClr val="tx2"/>
                </a:solidFill>
                <a:effectLst/>
                <a:latin typeface="Arial" panose="020B0604020202020204" pitchFamily="34" charset="0"/>
                <a:ea typeface="Times New Roman" panose="02020603050405020304" pitchFamily="18" charset="0"/>
              </a:rPr>
              <a:t>1. </a:t>
            </a:r>
            <a:r>
              <a:rPr lang="fr-FR" dirty="0">
                <a:solidFill>
                  <a:schemeClr val="tx2"/>
                </a:solidFill>
                <a:latin typeface="Arial" panose="020B0604020202020204" pitchFamily="34" charset="0"/>
                <a:ea typeface="Times New Roman" panose="02020603050405020304" pitchFamily="18" charset="0"/>
              </a:rPr>
              <a:t>Notation VAQOA-&gt;IQOA</a:t>
            </a:r>
            <a:endParaRPr lang="fr-FR" dirty="0">
              <a:solidFill>
                <a:schemeClr val="tx2"/>
              </a:solidFill>
              <a:effectLst/>
              <a:latin typeface="Arial" panose="020B0604020202020204" pitchFamily="34" charset="0"/>
              <a:ea typeface="Times New Roman" panose="02020603050405020304" pitchFamily="18" charset="0"/>
            </a:endParaRPr>
          </a:p>
          <a:p>
            <a:pPr lvl="0" algn="l">
              <a:spcBef>
                <a:spcPts val="0"/>
              </a:spcBef>
              <a:buSzPts val="1000"/>
              <a:tabLst>
                <a:tab pos="457200" algn="l"/>
              </a:tabLst>
            </a:pPr>
            <a:r>
              <a:rPr lang="fr-FR" dirty="0">
                <a:solidFill>
                  <a:schemeClr val="tx2"/>
                </a:solidFill>
                <a:latin typeface="Arial" panose="020B0604020202020204" pitchFamily="34" charset="0"/>
                <a:ea typeface="Times New Roman" panose="02020603050405020304" pitchFamily="18" charset="0"/>
              </a:rPr>
              <a:t>2. Prescriptions des IDP</a:t>
            </a:r>
          </a:p>
          <a:p>
            <a:pPr lvl="0" algn="l">
              <a:spcBef>
                <a:spcPts val="0"/>
              </a:spcBef>
              <a:buSzPts val="1000"/>
              <a:tabLst>
                <a:tab pos="457200" algn="l"/>
              </a:tabLst>
            </a:pPr>
            <a:r>
              <a:rPr lang="fr-FR" dirty="0">
                <a:solidFill>
                  <a:schemeClr val="tx2"/>
                </a:solidFill>
                <a:effectLst/>
                <a:latin typeface="Arial" panose="020B0604020202020204" pitchFamily="34" charset="0"/>
                <a:ea typeface="Times New Roman" panose="02020603050405020304" pitchFamily="18" charset="0"/>
              </a:rPr>
              <a:t>3. </a:t>
            </a:r>
            <a:r>
              <a:rPr lang="fr-FR" dirty="0">
                <a:solidFill>
                  <a:schemeClr val="tx2"/>
                </a:solidFill>
                <a:latin typeface="Arial" panose="020B0604020202020204" pitchFamily="34" charset="0"/>
                <a:ea typeface="Times New Roman" panose="02020603050405020304" pitchFamily="18" charset="0"/>
              </a:rPr>
              <a:t>Notations des IDP</a:t>
            </a:r>
            <a:endParaRPr lang="fr-FR" dirty="0">
              <a:solidFill>
                <a:schemeClr val="tx2"/>
              </a:solidFill>
              <a:effectLst/>
              <a:latin typeface="Arial" panose="020B0604020202020204" pitchFamily="34" charset="0"/>
              <a:ea typeface="Times New Roman" panose="02020603050405020304" pitchFamily="18" charset="0"/>
            </a:endParaRPr>
          </a:p>
          <a:p>
            <a:pPr lvl="0" algn="l">
              <a:spcBef>
                <a:spcPts val="0"/>
              </a:spcBef>
              <a:buSzPts val="1000"/>
              <a:tabLst>
                <a:tab pos="457200" algn="l"/>
              </a:tabLst>
            </a:pPr>
            <a:r>
              <a:rPr lang="fr-FR" dirty="0">
                <a:solidFill>
                  <a:schemeClr val="tx2"/>
                </a:solidFill>
                <a:latin typeface="Arial" panose="020B0604020202020204" pitchFamily="34" charset="0"/>
                <a:ea typeface="Times New Roman" panose="02020603050405020304" pitchFamily="18" charset="0"/>
              </a:rPr>
              <a:t>4. Visites annuelles</a:t>
            </a:r>
          </a:p>
          <a:p>
            <a:pPr lvl="0" algn="l">
              <a:spcBef>
                <a:spcPts val="0"/>
              </a:spcBef>
              <a:buSzPts val="1000"/>
              <a:tabLst>
                <a:tab pos="457200" algn="l"/>
              </a:tabLst>
            </a:pPr>
            <a:r>
              <a:rPr lang="fr-FR" dirty="0">
                <a:solidFill>
                  <a:schemeClr val="tx2"/>
                </a:solidFill>
                <a:latin typeface="Arial" panose="020B0604020202020204" pitchFamily="34" charset="0"/>
                <a:ea typeface="Times New Roman" panose="02020603050405020304" pitchFamily="18" charset="0"/>
              </a:rPr>
              <a:t>5. Suivi de chantier (pm)</a:t>
            </a:r>
          </a:p>
          <a:p>
            <a:pPr lvl="0" algn="l">
              <a:spcBef>
                <a:spcPts val="0"/>
              </a:spcBef>
              <a:buSzPts val="1000"/>
              <a:tabLst>
                <a:tab pos="457200" algn="l"/>
              </a:tabLst>
            </a:pPr>
            <a:r>
              <a:rPr lang="fr-FR" dirty="0">
                <a:solidFill>
                  <a:schemeClr val="tx2"/>
                </a:solidFill>
                <a:latin typeface="Arial" panose="020B0604020202020204" pitchFamily="34" charset="0"/>
                <a:ea typeface="Times New Roman" panose="02020603050405020304" pitchFamily="18" charset="0"/>
              </a:rPr>
              <a:t>6. Incorporation des ouvrages des communes (pm)</a:t>
            </a:r>
          </a:p>
          <a:p>
            <a:pPr lvl="0" algn="l">
              <a:spcBef>
                <a:spcPts val="0"/>
              </a:spcBef>
              <a:buSzPts val="1000"/>
              <a:tabLst>
                <a:tab pos="457200" algn="l"/>
              </a:tabLst>
            </a:pPr>
            <a:r>
              <a:rPr lang="fr-FR" dirty="0">
                <a:solidFill>
                  <a:schemeClr val="tx2"/>
                </a:solidFill>
                <a:latin typeface="Arial" panose="020B0604020202020204" pitchFamily="34" charset="0"/>
                <a:ea typeface="Times New Roman" panose="02020603050405020304" pitchFamily="18" charset="0"/>
              </a:rPr>
              <a:t>7. Ampliation du service OASIS-OKAPI – Mode SAAS (pm)</a:t>
            </a:r>
          </a:p>
        </p:txBody>
      </p:sp>
    </p:spTree>
    <p:extLst>
      <p:ext uri="{BB962C8B-B14F-4D97-AF65-F5344CB8AC3E}">
        <p14:creationId xmlns:p14="http://schemas.microsoft.com/office/powerpoint/2010/main" val="153543148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Suivi de chantier (pm)</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Onglet Objet</a:t>
            </a:r>
          </a:p>
        </p:txBody>
      </p:sp>
      <p:pic>
        <p:nvPicPr>
          <p:cNvPr id="4" name="Image 3">
            <a:extLst>
              <a:ext uri="{FF2B5EF4-FFF2-40B4-BE49-F238E27FC236}">
                <a16:creationId xmlns:a16="http://schemas.microsoft.com/office/drawing/2014/main" id="{F506FE92-61D7-4CEC-EB2C-D09C88967617}"/>
              </a:ext>
            </a:extLst>
          </p:cNvPr>
          <p:cNvPicPr>
            <a:picLocks noChangeAspect="1"/>
          </p:cNvPicPr>
          <p:nvPr/>
        </p:nvPicPr>
        <p:blipFill>
          <a:blip r:embed="rId3"/>
          <a:stretch>
            <a:fillRect/>
          </a:stretch>
        </p:blipFill>
        <p:spPr>
          <a:xfrm>
            <a:off x="590427" y="2829579"/>
            <a:ext cx="8172400" cy="2771510"/>
          </a:xfrm>
          <a:prstGeom prst="rect">
            <a:avLst/>
          </a:prstGeom>
        </p:spPr>
      </p:pic>
    </p:spTree>
    <p:extLst>
      <p:ext uri="{BB962C8B-B14F-4D97-AF65-F5344CB8AC3E}">
        <p14:creationId xmlns:p14="http://schemas.microsoft.com/office/powerpoint/2010/main" val="395807782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Suivi de chantier (pm)</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Onglet Estimatif</a:t>
            </a:r>
          </a:p>
        </p:txBody>
      </p:sp>
      <p:pic>
        <p:nvPicPr>
          <p:cNvPr id="6" name="Image 5">
            <a:extLst>
              <a:ext uri="{FF2B5EF4-FFF2-40B4-BE49-F238E27FC236}">
                <a16:creationId xmlns:a16="http://schemas.microsoft.com/office/drawing/2014/main" id="{3C646B89-9F63-A78B-E4CF-C0325A69B82D}"/>
              </a:ext>
            </a:extLst>
          </p:cNvPr>
          <p:cNvPicPr>
            <a:picLocks noChangeAspect="1"/>
          </p:cNvPicPr>
          <p:nvPr/>
        </p:nvPicPr>
        <p:blipFill>
          <a:blip r:embed="rId3"/>
          <a:stretch>
            <a:fillRect/>
          </a:stretch>
        </p:blipFill>
        <p:spPr>
          <a:xfrm>
            <a:off x="687685" y="2582465"/>
            <a:ext cx="7981657" cy="3625504"/>
          </a:xfrm>
          <a:prstGeom prst="rect">
            <a:avLst/>
          </a:prstGeom>
        </p:spPr>
      </p:pic>
    </p:spTree>
    <p:extLst>
      <p:ext uri="{BB962C8B-B14F-4D97-AF65-F5344CB8AC3E}">
        <p14:creationId xmlns:p14="http://schemas.microsoft.com/office/powerpoint/2010/main" val="426125758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Suivi de chantier (pm)</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Onglet Réalisé</a:t>
            </a:r>
          </a:p>
        </p:txBody>
      </p:sp>
      <p:pic>
        <p:nvPicPr>
          <p:cNvPr id="4" name="Image 3">
            <a:extLst>
              <a:ext uri="{FF2B5EF4-FFF2-40B4-BE49-F238E27FC236}">
                <a16:creationId xmlns:a16="http://schemas.microsoft.com/office/drawing/2014/main" id="{6B440F87-1DB8-DBC2-82C1-8A4D34E1F799}"/>
              </a:ext>
            </a:extLst>
          </p:cNvPr>
          <p:cNvPicPr>
            <a:picLocks noChangeAspect="1"/>
          </p:cNvPicPr>
          <p:nvPr/>
        </p:nvPicPr>
        <p:blipFill>
          <a:blip r:embed="rId3"/>
          <a:stretch>
            <a:fillRect/>
          </a:stretch>
        </p:blipFill>
        <p:spPr>
          <a:xfrm>
            <a:off x="500994" y="2621595"/>
            <a:ext cx="8142012" cy="3582485"/>
          </a:xfrm>
          <a:prstGeom prst="rect">
            <a:avLst/>
          </a:prstGeom>
        </p:spPr>
      </p:pic>
    </p:spTree>
    <p:extLst>
      <p:ext uri="{BB962C8B-B14F-4D97-AF65-F5344CB8AC3E}">
        <p14:creationId xmlns:p14="http://schemas.microsoft.com/office/powerpoint/2010/main" val="370072102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Extension aux opérations de la gestion des documents des actions?</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Documents des opérations</a:t>
            </a:r>
          </a:p>
        </p:txBody>
      </p:sp>
      <p:pic>
        <p:nvPicPr>
          <p:cNvPr id="4" name="Image 3">
            <a:extLst>
              <a:ext uri="{FF2B5EF4-FFF2-40B4-BE49-F238E27FC236}">
                <a16:creationId xmlns:a16="http://schemas.microsoft.com/office/drawing/2014/main" id="{603B09F8-0617-A48F-19A8-6811F2B0A8FC}"/>
              </a:ext>
            </a:extLst>
          </p:cNvPr>
          <p:cNvPicPr>
            <a:picLocks noChangeAspect="1"/>
          </p:cNvPicPr>
          <p:nvPr/>
        </p:nvPicPr>
        <p:blipFill>
          <a:blip r:embed="rId3"/>
          <a:stretch>
            <a:fillRect/>
          </a:stretch>
        </p:blipFill>
        <p:spPr>
          <a:xfrm>
            <a:off x="1241630" y="2650488"/>
            <a:ext cx="2535826" cy="3655463"/>
          </a:xfrm>
          <a:prstGeom prst="rect">
            <a:avLst/>
          </a:prstGeom>
        </p:spPr>
      </p:pic>
      <p:pic>
        <p:nvPicPr>
          <p:cNvPr id="8" name="Image 7">
            <a:extLst>
              <a:ext uri="{FF2B5EF4-FFF2-40B4-BE49-F238E27FC236}">
                <a16:creationId xmlns:a16="http://schemas.microsoft.com/office/drawing/2014/main" id="{BE595F0A-06BB-2A11-0B4E-85803D6A08E1}"/>
              </a:ext>
            </a:extLst>
          </p:cNvPr>
          <p:cNvPicPr>
            <a:picLocks noChangeAspect="1"/>
          </p:cNvPicPr>
          <p:nvPr/>
        </p:nvPicPr>
        <p:blipFill>
          <a:blip r:embed="rId4"/>
          <a:stretch>
            <a:fillRect/>
          </a:stretch>
        </p:blipFill>
        <p:spPr>
          <a:xfrm>
            <a:off x="4346975" y="2650489"/>
            <a:ext cx="2525437" cy="2848742"/>
          </a:xfrm>
          <a:prstGeom prst="rect">
            <a:avLst/>
          </a:prstGeom>
        </p:spPr>
      </p:pic>
    </p:spTree>
    <p:extLst>
      <p:ext uri="{BB962C8B-B14F-4D97-AF65-F5344CB8AC3E}">
        <p14:creationId xmlns:p14="http://schemas.microsoft.com/office/powerpoint/2010/main" val="48250454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Incorporation des ouvrages Commune</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a:xfrm>
            <a:off x="683567" y="3068638"/>
            <a:ext cx="8118903" cy="2790632"/>
          </a:xfrm>
        </p:spPr>
        <p:txBody>
          <a:bodyPr>
            <a:noAutofit/>
          </a:bodyPr>
          <a:lstStyle/>
          <a:p>
            <a:pPr marL="228600" indent="0">
              <a:buNone/>
            </a:pPr>
            <a:r>
              <a:rPr lang="fr-FR" sz="1800" dirty="0">
                <a:effectLst/>
                <a:latin typeface="Arial" panose="020B0604020202020204" pitchFamily="34" charset="0"/>
                <a:ea typeface="Calibri" panose="020F0502020204030204" pitchFamily="34" charset="0"/>
              </a:rPr>
              <a:t>Le département a un service « Ingénierie » qui est un service proposé aux communes afin de les accompagner dans leur projet de rénovation des OA. Nous souhaiterions savoir si il serait possible d’incorporer à la base OASIS les ouvrages « commune » dans une couleur différente des OA Département afin d’avoir directement accès à l’historique des OA communes et des travaux réalisés ainsi que les études ayant pu être faites dans le passé.</a:t>
            </a:r>
            <a:endParaRPr lang="fr-FR" sz="1800" dirty="0">
              <a:effectLst/>
              <a:latin typeface="Calibri" panose="020F0502020204030204" pitchFamily="34" charset="0"/>
              <a:ea typeface="Calibri" panose="020F0502020204030204" pitchFamily="34" charset="0"/>
            </a:endParaRP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231613419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Incorporation des ouvrages Commune</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Thématique Propriétaire</a:t>
            </a:r>
          </a:p>
        </p:txBody>
      </p:sp>
      <p:pic>
        <p:nvPicPr>
          <p:cNvPr id="8" name="Image 7">
            <a:extLst>
              <a:ext uri="{FF2B5EF4-FFF2-40B4-BE49-F238E27FC236}">
                <a16:creationId xmlns:a16="http://schemas.microsoft.com/office/drawing/2014/main" id="{2C6D40B8-4B99-9BC1-223C-44B1B92FFF83}"/>
              </a:ext>
            </a:extLst>
          </p:cNvPr>
          <p:cNvPicPr>
            <a:picLocks noChangeAspect="1"/>
          </p:cNvPicPr>
          <p:nvPr/>
        </p:nvPicPr>
        <p:blipFill>
          <a:blip r:embed="rId3"/>
          <a:stretch>
            <a:fillRect/>
          </a:stretch>
        </p:blipFill>
        <p:spPr>
          <a:xfrm>
            <a:off x="926595" y="2581976"/>
            <a:ext cx="7159787" cy="3630526"/>
          </a:xfrm>
          <a:prstGeom prst="rect">
            <a:avLst/>
          </a:prstGeom>
        </p:spPr>
      </p:pic>
    </p:spTree>
    <p:extLst>
      <p:ext uri="{BB962C8B-B14F-4D97-AF65-F5344CB8AC3E}">
        <p14:creationId xmlns:p14="http://schemas.microsoft.com/office/powerpoint/2010/main" val="267523832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Recensement des ouvrages Commune avec OKAPI</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Intégration dans OASIS</a:t>
            </a:r>
          </a:p>
        </p:txBody>
      </p:sp>
      <p:pic>
        <p:nvPicPr>
          <p:cNvPr id="4" name="Image 3">
            <a:extLst>
              <a:ext uri="{FF2B5EF4-FFF2-40B4-BE49-F238E27FC236}">
                <a16:creationId xmlns:a16="http://schemas.microsoft.com/office/drawing/2014/main" id="{CCB722CD-4C61-6DEB-562D-891FE33A490C}"/>
              </a:ext>
            </a:extLst>
          </p:cNvPr>
          <p:cNvPicPr>
            <a:picLocks noChangeAspect="1"/>
          </p:cNvPicPr>
          <p:nvPr/>
        </p:nvPicPr>
        <p:blipFill>
          <a:blip r:embed="rId3"/>
          <a:stretch>
            <a:fillRect/>
          </a:stretch>
        </p:blipFill>
        <p:spPr>
          <a:xfrm>
            <a:off x="476545" y="2691879"/>
            <a:ext cx="8333910" cy="3476106"/>
          </a:xfrm>
          <a:prstGeom prst="rect">
            <a:avLst/>
          </a:prstGeom>
        </p:spPr>
      </p:pic>
    </p:spTree>
    <p:extLst>
      <p:ext uri="{BB962C8B-B14F-4D97-AF65-F5344CB8AC3E}">
        <p14:creationId xmlns:p14="http://schemas.microsoft.com/office/powerpoint/2010/main" val="35711986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Ampliation du service OASIS-OKAPI</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dirty="0"/>
              <a:t>TWS prend en charge la mise en place des nouvelles versions et ne fait plus appel pour ce faire à votre DSI</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149292015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Disponibilité 7 jours sur 7</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A leur bureau, en télétravail ou dans une autre antenne du Département, les utilisateurs ont toujours accès à la base OASIS et à leurs ouvrages. </a:t>
            </a:r>
          </a:p>
          <a:p>
            <a:r>
              <a:rPr lang="fr-FR" sz="2000" dirty="0"/>
              <a:t>Pas besoin d'intervention de la DSI une fois le service SaaS mis en place.</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47633328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Administration facilitée</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TWS règle plus simplement toutes les demandes de paramétrage et d'administration sur le système OASIS. </a:t>
            </a:r>
          </a:p>
          <a:p>
            <a:r>
              <a:rPr lang="fr-FR" sz="2000" dirty="0"/>
              <a:t>Plus besoin, pour la DSI, de vérifier avec TWS les versions des systèmes et d'échanger des données.</a:t>
            </a:r>
          </a:p>
          <a:p>
            <a:r>
              <a:rPr lang="fr-FR" sz="2000" dirty="0"/>
              <a:t>Pas besoin d'intervention de la DSI une fois le service SaaS mis en place.</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328087443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Notation VAQOA-&gt;IQOA (1)</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a:xfrm>
            <a:off x="683568" y="3068639"/>
            <a:ext cx="7560320" cy="624380"/>
          </a:xfrm>
        </p:spPr>
        <p:txBody>
          <a:bodyPr>
            <a:normAutofit lnSpcReduction="10000"/>
          </a:bodyPr>
          <a:lstStyle/>
          <a:p>
            <a:r>
              <a:rPr lang="fr-FR" sz="1600" dirty="0">
                <a:latin typeface="Arial" panose="020B0604020202020204" pitchFamily="34" charset="0"/>
                <a:ea typeface="Calibri" panose="020F0502020204030204" pitchFamily="34" charset="0"/>
              </a:rPr>
              <a:t>Les notations 1, 2 ,3 , 4, 5 migrées vers 1, 2 , 2E, 3, 3U</a:t>
            </a:r>
          </a:p>
          <a:p>
            <a:r>
              <a:rPr lang="fr-FR" sz="1600" dirty="0">
                <a:latin typeface="Arial" panose="020B0604020202020204" pitchFamily="34" charset="0"/>
                <a:cs typeface="Arial" panose="020B0604020202020204" pitchFamily="34" charset="0"/>
              </a:rPr>
              <a:t>Reste la question de la migration des notes décimales à résoudre …</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pic>
        <p:nvPicPr>
          <p:cNvPr id="6" name="Image 5">
            <a:extLst>
              <a:ext uri="{FF2B5EF4-FFF2-40B4-BE49-F238E27FC236}">
                <a16:creationId xmlns:a16="http://schemas.microsoft.com/office/drawing/2014/main" id="{05794049-DCD7-D4BE-281A-48062B344E72}"/>
              </a:ext>
            </a:extLst>
          </p:cNvPr>
          <p:cNvPicPr>
            <a:picLocks noChangeAspect="1"/>
          </p:cNvPicPr>
          <p:nvPr/>
        </p:nvPicPr>
        <p:blipFill>
          <a:blip r:embed="rId2"/>
          <a:stretch>
            <a:fillRect/>
          </a:stretch>
        </p:blipFill>
        <p:spPr>
          <a:xfrm>
            <a:off x="1248592" y="3931143"/>
            <a:ext cx="6430272" cy="2514951"/>
          </a:xfrm>
          <a:prstGeom prst="rect">
            <a:avLst/>
          </a:prstGeom>
        </p:spPr>
      </p:pic>
    </p:spTree>
    <p:extLst>
      <p:ext uri="{BB962C8B-B14F-4D97-AF65-F5344CB8AC3E}">
        <p14:creationId xmlns:p14="http://schemas.microsoft.com/office/powerpoint/2010/main" val="170824796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lstStyle/>
          <a:p>
            <a:r>
              <a:rPr lang="fr-FR" dirty="0"/>
              <a:t>Mode Consultation par défaut</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a:xfrm>
            <a:off x="386535" y="3068638"/>
            <a:ext cx="8505945" cy="2736626"/>
          </a:xfrm>
        </p:spPr>
        <p:txBody>
          <a:bodyPr>
            <a:normAutofit/>
          </a:bodyPr>
          <a:lstStyle/>
          <a:p>
            <a:r>
              <a:rPr lang="fr-FR" sz="2400" dirty="0"/>
              <a:t>En Saas, les utilisateurs répertoriés dans AZURE-AD sont dirigés vers le module consultation lorsqu’il ne dispose pas d’un login/profil OASIS-OKAPI.</a:t>
            </a:r>
          </a:p>
        </p:txBody>
      </p:sp>
      <p:sp>
        <p:nvSpPr>
          <p:cNvPr id="4" name="Espace réservé de la date 3">
            <a:extLst>
              <a:ext uri="{FF2B5EF4-FFF2-40B4-BE49-F238E27FC236}">
                <a16:creationId xmlns:a16="http://schemas.microsoft.com/office/drawing/2014/main" id="{499DD54B-C639-E8A7-FAFD-006EAB612228}"/>
              </a:ext>
            </a:extLst>
          </p:cNvPr>
          <p:cNvSpPr>
            <a:spLocks noGrp="1"/>
          </p:cNvSpPr>
          <p:nvPr>
            <p:ph type="dt" sz="half" idx="2"/>
          </p:nvPr>
        </p:nvSpPr>
        <p:spPr>
          <a:xfrm>
            <a:off x="1856480" y="6207969"/>
            <a:ext cx="7041076" cy="476250"/>
          </a:xfrm>
        </p:spPr>
        <p:txBody>
          <a:bodyPr/>
          <a:lstStyle/>
          <a:p>
            <a:r>
              <a:rPr lang="fr-FR" dirty="0"/>
              <a:t>Administration facilitée</a:t>
            </a:r>
          </a:p>
        </p:txBody>
      </p:sp>
    </p:spTree>
    <p:extLst>
      <p:ext uri="{BB962C8B-B14F-4D97-AF65-F5344CB8AC3E}">
        <p14:creationId xmlns:p14="http://schemas.microsoft.com/office/powerpoint/2010/main" val="213251690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Facilitation du dialogue</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TWS pouvant accéder aux données, elle n'a plus besoin de demander un accès au serveur du Département afin de comprendre les demandes des utilisateurs.</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421966572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Facilitation du dialogue</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Autorisation d’accès aux données (juillet 2023)</a:t>
            </a:r>
          </a:p>
          <a:p>
            <a:r>
              <a:rPr lang="fr-FR" sz="2000" dirty="0"/>
              <a:t>Le délai de résolution: instantané en mode SAAS, plusieurs semaines en mode On </a:t>
            </a:r>
            <a:r>
              <a:rPr lang="fr-FR" sz="2000" dirty="0" err="1"/>
              <a:t>Premise</a:t>
            </a:r>
            <a:endParaRPr lang="fr-FR" sz="2000" dirty="0"/>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Compréhension du problème</a:t>
            </a:r>
          </a:p>
        </p:txBody>
      </p:sp>
    </p:spTree>
    <p:extLst>
      <p:ext uri="{BB962C8B-B14F-4D97-AF65-F5344CB8AC3E}">
        <p14:creationId xmlns:p14="http://schemas.microsoft.com/office/powerpoint/2010/main" val="255946235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Sauvegarde des données</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Le service SaaS inclut un service de sauvegarde des données précisé dans les annexes du contrat SaaS.</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69887514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Augmentation du suivi</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Et pour toutes les raisons précédemment évoquées, pour le SOA cela équivaut à un meilleur suivi et donc à plus de sérénité, alors que la DSI est libérée d'une tâche encombrante.</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369185020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Gestion centralisée des accès</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Possibilité de mettre en place une gestion centralisée des accès via AZURE-AD.</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303820810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Sécurité</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Augmentation de la résistance par rapport aux tentatives d’intrusion.</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4237407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lstStyle/>
          <a:p>
            <a:r>
              <a:rPr lang="fr-FR" dirty="0"/>
              <a:t>OASIS-WEB 2.0 et OKAPI 2.0</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dirty="0"/>
              <a:t>Mode SAAS</a:t>
            </a:r>
          </a:p>
          <a:p>
            <a:r>
              <a:rPr lang="fr-FR" dirty="0"/>
              <a:t>Passage facilité</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Passage à la nouvelle version</a:t>
            </a:r>
          </a:p>
        </p:txBody>
      </p:sp>
    </p:spTree>
    <p:extLst>
      <p:ext uri="{BB962C8B-B14F-4D97-AF65-F5344CB8AC3E}">
        <p14:creationId xmlns:p14="http://schemas.microsoft.com/office/powerpoint/2010/main" val="148569184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Notation VAQOA-&gt;IQOA (2)</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Portage Notation IQRN</a:t>
            </a:r>
          </a:p>
        </p:txBody>
      </p:sp>
      <p:pic>
        <p:nvPicPr>
          <p:cNvPr id="8" name="Image 7">
            <a:extLst>
              <a:ext uri="{FF2B5EF4-FFF2-40B4-BE49-F238E27FC236}">
                <a16:creationId xmlns:a16="http://schemas.microsoft.com/office/drawing/2014/main" id="{69FC4036-585C-8EA6-96BE-8ECBC32D2AF8}"/>
              </a:ext>
            </a:extLst>
          </p:cNvPr>
          <p:cNvPicPr>
            <a:picLocks noChangeAspect="1"/>
          </p:cNvPicPr>
          <p:nvPr/>
        </p:nvPicPr>
        <p:blipFill>
          <a:blip r:embed="rId2"/>
          <a:stretch>
            <a:fillRect/>
          </a:stretch>
        </p:blipFill>
        <p:spPr>
          <a:xfrm>
            <a:off x="477282" y="2708920"/>
            <a:ext cx="8423920" cy="2791852"/>
          </a:xfrm>
          <a:prstGeom prst="rect">
            <a:avLst/>
          </a:prstGeom>
        </p:spPr>
      </p:pic>
    </p:spTree>
    <p:extLst>
      <p:ext uri="{BB962C8B-B14F-4D97-AF65-F5344CB8AC3E}">
        <p14:creationId xmlns:p14="http://schemas.microsoft.com/office/powerpoint/2010/main" val="302702686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PRESCRIPTIONS DES IDP (1)</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5427094" y="3068961"/>
            <a:ext cx="3470461" cy="1362076"/>
          </a:xfrm>
        </p:spPr>
        <p:txBody>
          <a:bodyPr/>
          <a:lstStyle/>
          <a:p>
            <a:r>
              <a:rPr lang="fr-FR" dirty="0"/>
              <a:t>Prise en compte des prescriptions de l’IDP</a:t>
            </a:r>
          </a:p>
        </p:txBody>
      </p:sp>
      <p:pic>
        <p:nvPicPr>
          <p:cNvPr id="5" name="Image 4">
            <a:extLst>
              <a:ext uri="{FF2B5EF4-FFF2-40B4-BE49-F238E27FC236}">
                <a16:creationId xmlns:a16="http://schemas.microsoft.com/office/drawing/2014/main" id="{A55AB207-C42E-B4E9-2BB2-387E2A635649}"/>
              </a:ext>
            </a:extLst>
          </p:cNvPr>
          <p:cNvPicPr>
            <a:picLocks noChangeAspect="1"/>
          </p:cNvPicPr>
          <p:nvPr/>
        </p:nvPicPr>
        <p:blipFill>
          <a:blip r:embed="rId2"/>
          <a:stretch>
            <a:fillRect/>
          </a:stretch>
        </p:blipFill>
        <p:spPr>
          <a:xfrm>
            <a:off x="881590" y="2565034"/>
            <a:ext cx="3615378" cy="3881060"/>
          </a:xfrm>
          <a:prstGeom prst="rect">
            <a:avLst/>
          </a:prstGeom>
        </p:spPr>
      </p:pic>
      <p:pic>
        <p:nvPicPr>
          <p:cNvPr id="6" name="Image 5">
            <a:extLst>
              <a:ext uri="{FF2B5EF4-FFF2-40B4-BE49-F238E27FC236}">
                <a16:creationId xmlns:a16="http://schemas.microsoft.com/office/drawing/2014/main" id="{76F2992B-9DD2-A2AB-1EFA-D10FE1EA85E2}"/>
              </a:ext>
            </a:extLst>
          </p:cNvPr>
          <p:cNvPicPr>
            <a:picLocks noChangeAspect="1"/>
          </p:cNvPicPr>
          <p:nvPr/>
        </p:nvPicPr>
        <p:blipFill>
          <a:blip r:embed="rId3"/>
          <a:stretch>
            <a:fillRect/>
          </a:stretch>
        </p:blipFill>
        <p:spPr>
          <a:xfrm>
            <a:off x="5373365" y="4025559"/>
            <a:ext cx="3129452" cy="2193751"/>
          </a:xfrm>
          <a:prstGeom prst="rect">
            <a:avLst/>
          </a:prstGeom>
        </p:spPr>
      </p:pic>
    </p:spTree>
    <p:extLst>
      <p:ext uri="{BB962C8B-B14F-4D97-AF65-F5344CB8AC3E}">
        <p14:creationId xmlns:p14="http://schemas.microsoft.com/office/powerpoint/2010/main" val="223100339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PRESCRIPTIONS DES IDP (2)</a:t>
            </a:r>
          </a:p>
        </p:txBody>
      </p:sp>
      <p:pic>
        <p:nvPicPr>
          <p:cNvPr id="8" name="Image 7">
            <a:extLst>
              <a:ext uri="{FF2B5EF4-FFF2-40B4-BE49-F238E27FC236}">
                <a16:creationId xmlns:a16="http://schemas.microsoft.com/office/drawing/2014/main" id="{5C23AC61-DA85-342D-36FF-2D403D7758E8}"/>
              </a:ext>
            </a:extLst>
          </p:cNvPr>
          <p:cNvPicPr>
            <a:picLocks noChangeAspect="1"/>
          </p:cNvPicPr>
          <p:nvPr/>
        </p:nvPicPr>
        <p:blipFill>
          <a:blip r:embed="rId2"/>
          <a:stretch>
            <a:fillRect/>
          </a:stretch>
        </p:blipFill>
        <p:spPr>
          <a:xfrm>
            <a:off x="993151" y="2645254"/>
            <a:ext cx="7452320" cy="3834840"/>
          </a:xfrm>
          <a:prstGeom prst="rect">
            <a:avLst/>
          </a:prstGeom>
        </p:spPr>
      </p:pic>
    </p:spTree>
    <p:extLst>
      <p:ext uri="{BB962C8B-B14F-4D97-AF65-F5344CB8AC3E}">
        <p14:creationId xmlns:p14="http://schemas.microsoft.com/office/powerpoint/2010/main" val="104907715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PRESCRIPTIONS DES IDP (3)</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5427094" y="3068961"/>
            <a:ext cx="3470461" cy="1362076"/>
          </a:xfrm>
        </p:spPr>
        <p:txBody>
          <a:bodyPr/>
          <a:lstStyle/>
          <a:p>
            <a:r>
              <a:rPr lang="fr-FR" dirty="0"/>
              <a:t>Prise en compte des prescriptions de l’IDP</a:t>
            </a:r>
          </a:p>
        </p:txBody>
      </p:sp>
      <p:pic>
        <p:nvPicPr>
          <p:cNvPr id="7" name="Image 6">
            <a:extLst>
              <a:ext uri="{FF2B5EF4-FFF2-40B4-BE49-F238E27FC236}">
                <a16:creationId xmlns:a16="http://schemas.microsoft.com/office/drawing/2014/main" id="{71C7029A-87B8-018F-C9BA-31769CEC3F10}"/>
              </a:ext>
            </a:extLst>
          </p:cNvPr>
          <p:cNvPicPr>
            <a:picLocks noChangeAspect="1"/>
          </p:cNvPicPr>
          <p:nvPr/>
        </p:nvPicPr>
        <p:blipFill>
          <a:blip r:embed="rId2"/>
          <a:stretch>
            <a:fillRect/>
          </a:stretch>
        </p:blipFill>
        <p:spPr>
          <a:xfrm>
            <a:off x="5472100" y="4099466"/>
            <a:ext cx="3165018" cy="2286621"/>
          </a:xfrm>
          <a:prstGeom prst="rect">
            <a:avLst/>
          </a:prstGeom>
        </p:spPr>
      </p:pic>
      <p:pic>
        <p:nvPicPr>
          <p:cNvPr id="9" name="Image 8">
            <a:extLst>
              <a:ext uri="{FF2B5EF4-FFF2-40B4-BE49-F238E27FC236}">
                <a16:creationId xmlns:a16="http://schemas.microsoft.com/office/drawing/2014/main" id="{E21B00CF-6006-712E-7395-EE77FD9557A6}"/>
              </a:ext>
            </a:extLst>
          </p:cNvPr>
          <p:cNvPicPr>
            <a:picLocks noChangeAspect="1"/>
          </p:cNvPicPr>
          <p:nvPr/>
        </p:nvPicPr>
        <p:blipFill>
          <a:blip r:embed="rId3"/>
          <a:stretch>
            <a:fillRect/>
          </a:stretch>
        </p:blipFill>
        <p:spPr>
          <a:xfrm>
            <a:off x="1305475" y="2702375"/>
            <a:ext cx="2726465" cy="3640610"/>
          </a:xfrm>
          <a:prstGeom prst="rect">
            <a:avLst/>
          </a:prstGeom>
        </p:spPr>
      </p:pic>
    </p:spTree>
    <p:extLst>
      <p:ext uri="{BB962C8B-B14F-4D97-AF65-F5344CB8AC3E}">
        <p14:creationId xmlns:p14="http://schemas.microsoft.com/office/powerpoint/2010/main" val="145724636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PRESCRIPTIONS DES IDP(4)</a:t>
            </a:r>
          </a:p>
        </p:txBody>
      </p:sp>
      <p:pic>
        <p:nvPicPr>
          <p:cNvPr id="4" name="Image 3">
            <a:extLst>
              <a:ext uri="{FF2B5EF4-FFF2-40B4-BE49-F238E27FC236}">
                <a16:creationId xmlns:a16="http://schemas.microsoft.com/office/drawing/2014/main" id="{F7BCFC8A-47E1-11CD-4C7E-19CF246A6A26}"/>
              </a:ext>
            </a:extLst>
          </p:cNvPr>
          <p:cNvPicPr>
            <a:picLocks noChangeAspect="1"/>
          </p:cNvPicPr>
          <p:nvPr/>
        </p:nvPicPr>
        <p:blipFill>
          <a:blip r:embed="rId2"/>
          <a:stretch>
            <a:fillRect/>
          </a:stretch>
        </p:blipFill>
        <p:spPr>
          <a:xfrm>
            <a:off x="1392548" y="2642178"/>
            <a:ext cx="6583976" cy="3858980"/>
          </a:xfrm>
          <a:prstGeom prst="rect">
            <a:avLst/>
          </a:prstGeom>
        </p:spPr>
      </p:pic>
    </p:spTree>
    <p:extLst>
      <p:ext uri="{BB962C8B-B14F-4D97-AF65-F5344CB8AC3E}">
        <p14:creationId xmlns:p14="http://schemas.microsoft.com/office/powerpoint/2010/main" val="30361837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NOTATION DES IDP (1)</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5427094" y="3068961"/>
            <a:ext cx="3470461" cy="1362076"/>
          </a:xfrm>
        </p:spPr>
        <p:txBody>
          <a:bodyPr/>
          <a:lstStyle/>
          <a:p>
            <a:r>
              <a:rPr lang="fr-FR" dirty="0"/>
              <a:t>Prise en compte des notations de l’IDP</a:t>
            </a:r>
          </a:p>
        </p:txBody>
      </p:sp>
      <p:pic>
        <p:nvPicPr>
          <p:cNvPr id="13" name="Image 12">
            <a:extLst>
              <a:ext uri="{FF2B5EF4-FFF2-40B4-BE49-F238E27FC236}">
                <a16:creationId xmlns:a16="http://schemas.microsoft.com/office/drawing/2014/main" id="{F4041751-8AF5-17DC-9A3E-9A8F16697DCD}"/>
              </a:ext>
            </a:extLst>
          </p:cNvPr>
          <p:cNvPicPr>
            <a:picLocks noChangeAspect="1"/>
          </p:cNvPicPr>
          <p:nvPr/>
        </p:nvPicPr>
        <p:blipFill>
          <a:blip r:embed="rId2"/>
          <a:stretch>
            <a:fillRect/>
          </a:stretch>
        </p:blipFill>
        <p:spPr>
          <a:xfrm>
            <a:off x="476545" y="2671323"/>
            <a:ext cx="5205616" cy="3756362"/>
          </a:xfrm>
          <a:prstGeom prst="rect">
            <a:avLst/>
          </a:prstGeom>
        </p:spPr>
      </p:pic>
      <p:pic>
        <p:nvPicPr>
          <p:cNvPr id="16" name="Image 15">
            <a:extLst>
              <a:ext uri="{FF2B5EF4-FFF2-40B4-BE49-F238E27FC236}">
                <a16:creationId xmlns:a16="http://schemas.microsoft.com/office/drawing/2014/main" id="{5FF3E71D-2E3C-400F-7251-63D9AAB66C9E}"/>
              </a:ext>
            </a:extLst>
          </p:cNvPr>
          <p:cNvPicPr>
            <a:picLocks noChangeAspect="1"/>
          </p:cNvPicPr>
          <p:nvPr/>
        </p:nvPicPr>
        <p:blipFill>
          <a:blip r:embed="rId3"/>
          <a:stretch>
            <a:fillRect/>
          </a:stretch>
        </p:blipFill>
        <p:spPr>
          <a:xfrm>
            <a:off x="5665503" y="4047126"/>
            <a:ext cx="3129452" cy="2193751"/>
          </a:xfrm>
          <a:prstGeom prst="rect">
            <a:avLst/>
          </a:prstGeom>
        </p:spPr>
      </p:pic>
    </p:spTree>
    <p:extLst>
      <p:ext uri="{BB962C8B-B14F-4D97-AF65-F5344CB8AC3E}">
        <p14:creationId xmlns:p14="http://schemas.microsoft.com/office/powerpoint/2010/main" val="538622425"/>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951</Words>
  <Application>Microsoft Office PowerPoint</Application>
  <PresentationFormat>Affichage à l'écran (4:3)</PresentationFormat>
  <Paragraphs>128</Paragraphs>
  <Slides>37</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37</vt:i4>
      </vt:variant>
    </vt:vector>
  </HeadingPairs>
  <TitlesOfParts>
    <vt:vector size="46" baseType="lpstr">
      <vt:lpstr>Arial</vt:lpstr>
      <vt:lpstr>Arial Rounded MT Bold</vt:lpstr>
      <vt:lpstr>Calibri</vt:lpstr>
      <vt:lpstr>Perpetua</vt:lpstr>
      <vt:lpstr>Times New Roman</vt:lpstr>
      <vt:lpstr>Wingdings</vt:lpstr>
      <vt:lpstr>Wingdings 2</vt:lpstr>
      <vt:lpstr>Wingdings 3</vt:lpstr>
      <vt:lpstr>Capitaux</vt:lpstr>
      <vt:lpstr>Présentation PowerPoint</vt:lpstr>
      <vt:lpstr>Sommaire proposé</vt:lpstr>
      <vt:lpstr>Notation VAQOA-&gt;IQOA (1)</vt:lpstr>
      <vt:lpstr>Notation VAQOA-&gt;IQOA (2)</vt:lpstr>
      <vt:lpstr>PRESCRIPTIONS DES IDP (1)</vt:lpstr>
      <vt:lpstr>PRESCRIPTIONS DES IDP (2)</vt:lpstr>
      <vt:lpstr>PRESCRIPTIONS DES IDP (3)</vt:lpstr>
      <vt:lpstr>PRESCRIPTIONS DES IDP(4)</vt:lpstr>
      <vt:lpstr>NOTATION DES IDP (1)</vt:lpstr>
      <vt:lpstr>NOTATION IDP (2)</vt:lpstr>
      <vt:lpstr>NOTATIONS IDP (3)</vt:lpstr>
      <vt:lpstr>Visites annuelles (1)</vt:lpstr>
      <vt:lpstr>Visites annuelles (2)</vt:lpstr>
      <vt:lpstr>Visites annuelles (3)</vt:lpstr>
      <vt:lpstr>Visites annuelles (4)</vt:lpstr>
      <vt:lpstr>Visites annuelles (5)</vt:lpstr>
      <vt:lpstr>Suivi de chantier</vt:lpstr>
      <vt:lpstr>Suivi de chantier</vt:lpstr>
      <vt:lpstr>Suivi de chantier – sur cette opération, impossible d’ajouter des suivis supplémentaires – également limitation nombre de caractères</vt:lpstr>
      <vt:lpstr>Suivi de chantier (pm)</vt:lpstr>
      <vt:lpstr>Suivi de chantier (pm)</vt:lpstr>
      <vt:lpstr>Suivi de chantier (pm)</vt:lpstr>
      <vt:lpstr>Extension aux opérations de la gestion des documents des actions?</vt:lpstr>
      <vt:lpstr>Incorporation des ouvrages Commune</vt:lpstr>
      <vt:lpstr>Incorporation des ouvrages Commune</vt:lpstr>
      <vt:lpstr>Recensement des ouvrages Commune avec OKAPI</vt:lpstr>
      <vt:lpstr>Ampliation du service OASIS-OKAPI</vt:lpstr>
      <vt:lpstr>Disponibilité 7 jours sur 7</vt:lpstr>
      <vt:lpstr>Administration facilitée</vt:lpstr>
      <vt:lpstr>Mode Consultation par défaut</vt:lpstr>
      <vt:lpstr>Facilitation du dialogue</vt:lpstr>
      <vt:lpstr>Facilitation du dialogue</vt:lpstr>
      <vt:lpstr>Sauvegarde des données</vt:lpstr>
      <vt:lpstr>Augmentation du suivi</vt:lpstr>
      <vt:lpstr>Gestion centralisée des accès</vt:lpstr>
      <vt:lpstr>Sécurité</vt:lpstr>
      <vt:lpstr>OASIS-WEB 2.0 et OKAPI 2.0</vt:lpstr>
    </vt:vector>
  </TitlesOfParts>
  <Company>Conseil Général du Finistère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Valerie</dc:creator>
  <cp:lastModifiedBy>Frederic ALLEZ</cp:lastModifiedBy>
  <cp:revision>596</cp:revision>
  <cp:lastPrinted>2017-01-16T08:56:59Z</cp:lastPrinted>
  <dcterms:created xsi:type="dcterms:W3CDTF">2004-03-22T09:00:28Z</dcterms:created>
  <dcterms:modified xsi:type="dcterms:W3CDTF">2023-09-26T11:42:44Z</dcterms:modified>
</cp:coreProperties>
</file>