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4" r:id="rId1"/>
  </p:sldMasterIdLst>
  <p:notesMasterIdLst>
    <p:notesMasterId r:id="rId32"/>
  </p:notesMasterIdLst>
  <p:handoutMasterIdLst>
    <p:handoutMasterId r:id="rId33"/>
  </p:handoutMasterIdLst>
  <p:sldIdLst>
    <p:sldId id="256" r:id="rId2"/>
    <p:sldId id="442" r:id="rId3"/>
    <p:sldId id="448" r:id="rId4"/>
    <p:sldId id="434" r:id="rId5"/>
    <p:sldId id="433" r:id="rId6"/>
    <p:sldId id="424" r:id="rId7"/>
    <p:sldId id="436" r:id="rId8"/>
    <p:sldId id="435" r:id="rId9"/>
    <p:sldId id="437" r:id="rId10"/>
    <p:sldId id="443" r:id="rId11"/>
    <p:sldId id="450" r:id="rId12"/>
    <p:sldId id="440" r:id="rId13"/>
    <p:sldId id="441" r:id="rId14"/>
    <p:sldId id="439" r:id="rId15"/>
    <p:sldId id="438" r:id="rId16"/>
    <p:sldId id="451" r:id="rId17"/>
    <p:sldId id="444" r:id="rId18"/>
    <p:sldId id="445" r:id="rId19"/>
    <p:sldId id="446" r:id="rId20"/>
    <p:sldId id="407" r:id="rId21"/>
    <p:sldId id="408" r:id="rId22"/>
    <p:sldId id="409" r:id="rId23"/>
    <p:sldId id="402" r:id="rId24"/>
    <p:sldId id="410" r:id="rId25"/>
    <p:sldId id="431" r:id="rId26"/>
    <p:sldId id="411" r:id="rId27"/>
    <p:sldId id="416" r:id="rId28"/>
    <p:sldId id="417" r:id="rId29"/>
    <p:sldId id="418" r:id="rId30"/>
    <p:sldId id="401" r:id="rId31"/>
  </p:sldIdLst>
  <p:sldSz cx="9144000" cy="6858000" type="screen4x3"/>
  <p:notesSz cx="6797675" cy="9929813"/>
  <p:defaultTextStyle>
    <a:defPPr>
      <a:defRPr lang="fr-FR"/>
    </a:defPPr>
    <a:lvl1pPr algn="ctr" rtl="0" fontAlgn="base">
      <a:spcBef>
        <a:spcPct val="50000"/>
      </a:spcBef>
      <a:spcAft>
        <a:spcPct val="0"/>
      </a:spcAft>
      <a:defRPr kumimoji="1" sz="2400" kern="1200">
        <a:solidFill>
          <a:schemeClr val="bg2"/>
        </a:solidFill>
        <a:latin typeface="Arial" charset="0"/>
        <a:ea typeface="+mn-ea"/>
        <a:cs typeface="+mn-cs"/>
      </a:defRPr>
    </a:lvl1pPr>
    <a:lvl2pPr marL="457200" algn="ctr" rtl="0" fontAlgn="base">
      <a:spcBef>
        <a:spcPct val="50000"/>
      </a:spcBef>
      <a:spcAft>
        <a:spcPct val="0"/>
      </a:spcAft>
      <a:defRPr kumimoji="1" sz="2400" kern="1200">
        <a:solidFill>
          <a:schemeClr val="bg2"/>
        </a:solidFill>
        <a:latin typeface="Arial" charset="0"/>
        <a:ea typeface="+mn-ea"/>
        <a:cs typeface="+mn-cs"/>
      </a:defRPr>
    </a:lvl2pPr>
    <a:lvl3pPr marL="914400" algn="ctr" rtl="0" fontAlgn="base">
      <a:spcBef>
        <a:spcPct val="50000"/>
      </a:spcBef>
      <a:spcAft>
        <a:spcPct val="0"/>
      </a:spcAft>
      <a:defRPr kumimoji="1" sz="2400" kern="1200">
        <a:solidFill>
          <a:schemeClr val="bg2"/>
        </a:solidFill>
        <a:latin typeface="Arial" charset="0"/>
        <a:ea typeface="+mn-ea"/>
        <a:cs typeface="+mn-cs"/>
      </a:defRPr>
    </a:lvl3pPr>
    <a:lvl4pPr marL="1371600" algn="ctr" rtl="0" fontAlgn="base">
      <a:spcBef>
        <a:spcPct val="50000"/>
      </a:spcBef>
      <a:spcAft>
        <a:spcPct val="0"/>
      </a:spcAft>
      <a:defRPr kumimoji="1" sz="2400" kern="1200">
        <a:solidFill>
          <a:schemeClr val="bg2"/>
        </a:solidFill>
        <a:latin typeface="Arial" charset="0"/>
        <a:ea typeface="+mn-ea"/>
        <a:cs typeface="+mn-cs"/>
      </a:defRPr>
    </a:lvl4pPr>
    <a:lvl5pPr marL="1828800" algn="ctr" rtl="0" fontAlgn="base">
      <a:spcBef>
        <a:spcPct val="50000"/>
      </a:spcBef>
      <a:spcAft>
        <a:spcPct val="0"/>
      </a:spcAft>
      <a:defRPr kumimoji="1" sz="2400" kern="1200">
        <a:solidFill>
          <a:schemeClr val="bg2"/>
        </a:solidFill>
        <a:latin typeface="Arial" charset="0"/>
        <a:ea typeface="+mn-ea"/>
        <a:cs typeface="+mn-cs"/>
      </a:defRPr>
    </a:lvl5pPr>
    <a:lvl6pPr marL="2286000" algn="l" defTabSz="914400" rtl="0" eaLnBrk="1" latinLnBrk="0" hangingPunct="1">
      <a:defRPr kumimoji="1" sz="2400" kern="1200">
        <a:solidFill>
          <a:schemeClr val="bg2"/>
        </a:solidFill>
        <a:latin typeface="Arial" charset="0"/>
        <a:ea typeface="+mn-ea"/>
        <a:cs typeface="+mn-cs"/>
      </a:defRPr>
    </a:lvl6pPr>
    <a:lvl7pPr marL="2743200" algn="l" defTabSz="914400" rtl="0" eaLnBrk="1" latinLnBrk="0" hangingPunct="1">
      <a:defRPr kumimoji="1" sz="2400" kern="1200">
        <a:solidFill>
          <a:schemeClr val="bg2"/>
        </a:solidFill>
        <a:latin typeface="Arial" charset="0"/>
        <a:ea typeface="+mn-ea"/>
        <a:cs typeface="+mn-cs"/>
      </a:defRPr>
    </a:lvl7pPr>
    <a:lvl8pPr marL="3200400" algn="l" defTabSz="914400" rtl="0" eaLnBrk="1" latinLnBrk="0" hangingPunct="1">
      <a:defRPr kumimoji="1" sz="2400" kern="1200">
        <a:solidFill>
          <a:schemeClr val="bg2"/>
        </a:solidFill>
        <a:latin typeface="Arial" charset="0"/>
        <a:ea typeface="+mn-ea"/>
        <a:cs typeface="+mn-cs"/>
      </a:defRPr>
    </a:lvl8pPr>
    <a:lvl9pPr marL="3657600" algn="l" defTabSz="914400" rtl="0" eaLnBrk="1" latinLnBrk="0" hangingPunct="1">
      <a:defRPr kumimoji="1" sz="2400"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301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99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3C48A-C81B-4AF4-A99C-F867A935A3DB}" v="12" dt="2023-06-22T10:20:46.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5" autoAdjust="0"/>
    <p:restoredTop sz="94643" autoAdjust="0"/>
  </p:normalViewPr>
  <p:slideViewPr>
    <p:cSldViewPr snapToObjects="1">
      <p:cViewPr>
        <p:scale>
          <a:sx n="100" d="100"/>
          <a:sy n="100" d="100"/>
        </p:scale>
        <p:origin x="1620" y="528"/>
      </p:cViewPr>
      <p:guideLst>
        <p:guide orient="horz" pos="301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10"/>
    </p:cViewPr>
  </p:sorterViewPr>
  <p:notesViewPr>
    <p:cSldViewPr snapToObjects="1">
      <p:cViewPr varScale="1">
        <p:scale>
          <a:sx n="65" d="100"/>
          <a:sy n="65" d="100"/>
        </p:scale>
        <p:origin x="-3216" y="-86"/>
      </p:cViewPr>
      <p:guideLst>
        <p:guide orient="horz" pos="3128"/>
        <p:guide pos="2142"/>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3" name="Rectangle 3"/>
          <p:cNvSpPr>
            <a:spLocks noGrp="1" noChangeArrowheads="1"/>
          </p:cNvSpPr>
          <p:nvPr>
            <p:ph type="dt" sz="quarter"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20484" name="Rectangle 4"/>
          <p:cNvSpPr>
            <a:spLocks noGrp="1" noChangeArrowheads="1"/>
          </p:cNvSpPr>
          <p:nvPr>
            <p:ph type="ftr" sz="quarter" idx="2"/>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20485" name="Rectangle 5"/>
          <p:cNvSpPr>
            <a:spLocks noGrp="1" noChangeArrowheads="1"/>
          </p:cNvSpPr>
          <p:nvPr>
            <p:ph type="sldNum" sz="quarter" idx="3"/>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FA465200-1046-43E6-8EEF-D0AF437BAABF}" type="slidenum">
              <a:rPr lang="fr-FR"/>
              <a:pPr>
                <a:defRPr/>
              </a:pPr>
              <a:t>‹N°›</a:t>
            </a:fld>
            <a:endParaRPr lang="fr-FR" dirty="0"/>
          </a:p>
        </p:txBody>
      </p:sp>
    </p:spTree>
    <p:extLst>
      <p:ext uri="{BB962C8B-B14F-4D97-AF65-F5344CB8AC3E}">
        <p14:creationId xmlns:p14="http://schemas.microsoft.com/office/powerpoint/2010/main" val="300264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87" name="Rectangle 3"/>
          <p:cNvSpPr>
            <a:spLocks noGrp="1" noChangeArrowheads="1"/>
          </p:cNvSpPr>
          <p:nvPr>
            <p:ph type="dt" idx="1"/>
          </p:nvPr>
        </p:nvSpPr>
        <p:spPr bwMode="auto">
          <a:xfrm>
            <a:off x="3852017" y="0"/>
            <a:ext cx="2945659" cy="49649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endParaRPr lang="fr-FR" dirty="0"/>
          </a:p>
        </p:txBody>
      </p:sp>
      <p:sp>
        <p:nvSpPr>
          <p:cNvPr id="952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90" name="Rectangle 6"/>
          <p:cNvSpPr>
            <a:spLocks noGrp="1" noChangeArrowheads="1"/>
          </p:cNvSpPr>
          <p:nvPr>
            <p:ph type="ftr" sz="quarter" idx="4"/>
          </p:nvPr>
        </p:nvSpPr>
        <p:spPr bwMode="auto">
          <a:xfrm>
            <a:off x="0"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spcBef>
                <a:spcPct val="0"/>
              </a:spcBef>
              <a:defRPr kumimoji="0" sz="1200">
                <a:solidFill>
                  <a:schemeClr val="tx1"/>
                </a:solidFill>
                <a:latin typeface="Times New Roman" charset="0"/>
              </a:defRPr>
            </a:lvl1pPr>
          </a:lstStyle>
          <a:p>
            <a:pPr>
              <a:defRPr/>
            </a:pPr>
            <a:endParaRPr lang="fr-FR" dirty="0"/>
          </a:p>
        </p:txBody>
      </p:sp>
      <p:sp>
        <p:nvSpPr>
          <p:cNvPr id="16391" name="Rectangle 7"/>
          <p:cNvSpPr>
            <a:spLocks noGrp="1" noChangeArrowheads="1"/>
          </p:cNvSpPr>
          <p:nvPr>
            <p:ph type="sldNum" sz="quarter" idx="5"/>
          </p:nvPr>
        </p:nvSpPr>
        <p:spPr bwMode="auto">
          <a:xfrm>
            <a:off x="3852017" y="9433323"/>
            <a:ext cx="2945659" cy="49649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spcBef>
                <a:spcPct val="0"/>
              </a:spcBef>
              <a:defRPr kumimoji="0" sz="1200">
                <a:solidFill>
                  <a:schemeClr val="tx1"/>
                </a:solidFill>
                <a:latin typeface="Times New Roman" charset="0"/>
              </a:defRPr>
            </a:lvl1pPr>
          </a:lstStyle>
          <a:p>
            <a:pPr>
              <a:defRPr/>
            </a:pPr>
            <a:fld id="{5E729A60-027E-40F2-BE3B-97986D52E819}" type="slidenum">
              <a:rPr lang="fr-FR"/>
              <a:pPr>
                <a:defRPr/>
              </a:pPr>
              <a:t>‹N°›</a:t>
            </a:fld>
            <a:endParaRPr lang="fr-FR" dirty="0"/>
          </a:p>
        </p:txBody>
      </p:sp>
    </p:spTree>
    <p:extLst>
      <p:ext uri="{BB962C8B-B14F-4D97-AF65-F5344CB8AC3E}">
        <p14:creationId xmlns:p14="http://schemas.microsoft.com/office/powerpoint/2010/main" val="1749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05" indent="-285732" algn="l" eaLnBrk="0" hangingPunct="0">
              <a:spcBef>
                <a:spcPct val="30000"/>
              </a:spcBef>
              <a:defRPr sz="1200">
                <a:solidFill>
                  <a:schemeClr val="tx1"/>
                </a:solidFill>
                <a:latin typeface="Times New Roman" pitchFamily="18" charset="0"/>
              </a:defRPr>
            </a:lvl2pPr>
            <a:lvl3pPr marL="1142931" indent="-228586" algn="l" eaLnBrk="0" hangingPunct="0">
              <a:spcBef>
                <a:spcPct val="30000"/>
              </a:spcBef>
              <a:defRPr sz="1200">
                <a:solidFill>
                  <a:schemeClr val="tx1"/>
                </a:solidFill>
                <a:latin typeface="Times New Roman" pitchFamily="18" charset="0"/>
              </a:defRPr>
            </a:lvl3pPr>
            <a:lvl4pPr marL="1600102" indent="-228586" algn="l" eaLnBrk="0" hangingPunct="0">
              <a:spcBef>
                <a:spcPct val="30000"/>
              </a:spcBef>
              <a:defRPr sz="1200">
                <a:solidFill>
                  <a:schemeClr val="tx1"/>
                </a:solidFill>
                <a:latin typeface="Times New Roman" pitchFamily="18" charset="0"/>
              </a:defRPr>
            </a:lvl4pPr>
            <a:lvl5pPr marL="2057275" indent="-228586" algn="l" eaLnBrk="0" hangingPunct="0">
              <a:spcBef>
                <a:spcPct val="30000"/>
              </a:spcBef>
              <a:defRPr sz="1200">
                <a:solidFill>
                  <a:schemeClr val="tx1"/>
                </a:solidFill>
                <a:latin typeface="Times New Roman" pitchFamily="18" charset="0"/>
              </a:defRPr>
            </a:lvl5pPr>
            <a:lvl6pPr marL="2514447" indent="-228586" eaLnBrk="0" fontAlgn="base" hangingPunct="0">
              <a:spcBef>
                <a:spcPct val="30000"/>
              </a:spcBef>
              <a:spcAft>
                <a:spcPct val="0"/>
              </a:spcAft>
              <a:defRPr sz="1200">
                <a:solidFill>
                  <a:schemeClr val="tx1"/>
                </a:solidFill>
                <a:latin typeface="Times New Roman" pitchFamily="18" charset="0"/>
              </a:defRPr>
            </a:lvl6pPr>
            <a:lvl7pPr marL="2971619" indent="-228586" eaLnBrk="0" fontAlgn="base" hangingPunct="0">
              <a:spcBef>
                <a:spcPct val="30000"/>
              </a:spcBef>
              <a:spcAft>
                <a:spcPct val="0"/>
              </a:spcAft>
              <a:defRPr sz="1200">
                <a:solidFill>
                  <a:schemeClr val="tx1"/>
                </a:solidFill>
                <a:latin typeface="Times New Roman" pitchFamily="18" charset="0"/>
              </a:defRPr>
            </a:lvl7pPr>
            <a:lvl8pPr marL="3428792" indent="-228586" eaLnBrk="0" fontAlgn="base" hangingPunct="0">
              <a:spcBef>
                <a:spcPct val="30000"/>
              </a:spcBef>
              <a:spcAft>
                <a:spcPct val="0"/>
              </a:spcAft>
              <a:defRPr sz="1200">
                <a:solidFill>
                  <a:schemeClr val="tx1"/>
                </a:solidFill>
                <a:latin typeface="Times New Roman" pitchFamily="18" charset="0"/>
              </a:defRPr>
            </a:lvl8pPr>
            <a:lvl9pPr marL="3885964" indent="-228586"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A489B1E7-B8A5-48B2-9D37-49098E6DF041}" type="slidenum">
              <a:rPr lang="fr-FR" altLang="fr-FR" smtClean="0"/>
              <a:pPr algn="r" eaLnBrk="1" hangingPunct="1">
                <a:spcBef>
                  <a:spcPct val="0"/>
                </a:spcBef>
              </a:pPr>
              <a:t>1</a:t>
            </a:fld>
            <a:endParaRPr lang="fr-FR" altLang="fr-FR"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6358" y="4716662"/>
            <a:ext cx="4984962" cy="44684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14</a:t>
            </a:fld>
            <a:endParaRPr lang="fr-FR" dirty="0"/>
          </a:p>
        </p:txBody>
      </p:sp>
    </p:spTree>
    <p:extLst>
      <p:ext uri="{BB962C8B-B14F-4D97-AF65-F5344CB8AC3E}">
        <p14:creationId xmlns:p14="http://schemas.microsoft.com/office/powerpoint/2010/main" val="30016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15</a:t>
            </a:fld>
            <a:endParaRPr lang="fr-FR" dirty="0"/>
          </a:p>
        </p:txBody>
      </p:sp>
    </p:spTree>
    <p:extLst>
      <p:ext uri="{BB962C8B-B14F-4D97-AF65-F5344CB8AC3E}">
        <p14:creationId xmlns:p14="http://schemas.microsoft.com/office/powerpoint/2010/main" val="334713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16</a:t>
            </a:fld>
            <a:endParaRPr lang="fr-FR" dirty="0"/>
          </a:p>
        </p:txBody>
      </p:sp>
    </p:spTree>
    <p:extLst>
      <p:ext uri="{BB962C8B-B14F-4D97-AF65-F5344CB8AC3E}">
        <p14:creationId xmlns:p14="http://schemas.microsoft.com/office/powerpoint/2010/main" val="211977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18</a:t>
            </a:fld>
            <a:endParaRPr lang="fr-FR" dirty="0"/>
          </a:p>
        </p:txBody>
      </p:sp>
    </p:spTree>
    <p:extLst>
      <p:ext uri="{BB962C8B-B14F-4D97-AF65-F5344CB8AC3E}">
        <p14:creationId xmlns:p14="http://schemas.microsoft.com/office/powerpoint/2010/main" val="233622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19</a:t>
            </a:fld>
            <a:endParaRPr lang="fr-FR" dirty="0"/>
          </a:p>
        </p:txBody>
      </p:sp>
    </p:spTree>
    <p:extLst>
      <p:ext uri="{BB962C8B-B14F-4D97-AF65-F5344CB8AC3E}">
        <p14:creationId xmlns:p14="http://schemas.microsoft.com/office/powerpoint/2010/main" val="3744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4</a:t>
            </a:fld>
            <a:endParaRPr lang="fr-FR" dirty="0"/>
          </a:p>
        </p:txBody>
      </p:sp>
    </p:spTree>
    <p:extLst>
      <p:ext uri="{BB962C8B-B14F-4D97-AF65-F5344CB8AC3E}">
        <p14:creationId xmlns:p14="http://schemas.microsoft.com/office/powerpoint/2010/main" val="399462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5</a:t>
            </a:fld>
            <a:endParaRPr lang="fr-FR" dirty="0"/>
          </a:p>
        </p:txBody>
      </p:sp>
    </p:spTree>
    <p:extLst>
      <p:ext uri="{BB962C8B-B14F-4D97-AF65-F5344CB8AC3E}">
        <p14:creationId xmlns:p14="http://schemas.microsoft.com/office/powerpoint/2010/main" val="213488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6</a:t>
            </a:fld>
            <a:endParaRPr lang="fr-FR" dirty="0"/>
          </a:p>
        </p:txBody>
      </p:sp>
    </p:spTree>
    <p:extLst>
      <p:ext uri="{BB962C8B-B14F-4D97-AF65-F5344CB8AC3E}">
        <p14:creationId xmlns:p14="http://schemas.microsoft.com/office/powerpoint/2010/main" val="321359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7</a:t>
            </a:fld>
            <a:endParaRPr lang="fr-FR" dirty="0"/>
          </a:p>
        </p:txBody>
      </p:sp>
    </p:spTree>
    <p:extLst>
      <p:ext uri="{BB962C8B-B14F-4D97-AF65-F5344CB8AC3E}">
        <p14:creationId xmlns:p14="http://schemas.microsoft.com/office/powerpoint/2010/main" val="33631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8</a:t>
            </a:fld>
            <a:endParaRPr lang="fr-FR" dirty="0"/>
          </a:p>
        </p:txBody>
      </p:sp>
    </p:spTree>
    <p:extLst>
      <p:ext uri="{BB962C8B-B14F-4D97-AF65-F5344CB8AC3E}">
        <p14:creationId xmlns:p14="http://schemas.microsoft.com/office/powerpoint/2010/main" val="51886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9</a:t>
            </a:fld>
            <a:endParaRPr lang="fr-FR" dirty="0"/>
          </a:p>
        </p:txBody>
      </p:sp>
    </p:spTree>
    <p:extLst>
      <p:ext uri="{BB962C8B-B14F-4D97-AF65-F5344CB8AC3E}">
        <p14:creationId xmlns:p14="http://schemas.microsoft.com/office/powerpoint/2010/main" val="147565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12</a:t>
            </a:fld>
            <a:endParaRPr lang="fr-FR" dirty="0"/>
          </a:p>
        </p:txBody>
      </p:sp>
    </p:spTree>
    <p:extLst>
      <p:ext uri="{BB962C8B-B14F-4D97-AF65-F5344CB8AC3E}">
        <p14:creationId xmlns:p14="http://schemas.microsoft.com/office/powerpoint/2010/main" val="222781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450" y="4778375"/>
            <a:ext cx="5438775" cy="3910013"/>
          </a:xfrm>
          <a:prstGeom prst="rect">
            <a:avLst/>
          </a:prstGeom>
        </p:spPr>
        <p:txBody>
          <a:bodyPr/>
          <a:lstStyle/>
          <a:p>
            <a:r>
              <a:rPr lang="fr-FR" dirty="0"/>
              <a:t>2/22)</a:t>
            </a:r>
          </a:p>
        </p:txBody>
      </p:sp>
      <p:sp>
        <p:nvSpPr>
          <p:cNvPr id="4" name="Espace réservé du numéro de diapositive 3"/>
          <p:cNvSpPr>
            <a:spLocks noGrp="1"/>
          </p:cNvSpPr>
          <p:nvPr>
            <p:ph type="sldNum" sz="quarter" idx="5"/>
          </p:nvPr>
        </p:nvSpPr>
        <p:spPr/>
        <p:txBody>
          <a:bodyPr/>
          <a:lstStyle/>
          <a:p>
            <a:pPr>
              <a:defRPr/>
            </a:pPr>
            <a:fld id="{5E729A60-027E-40F2-BE3B-97986D52E819}" type="slidenum">
              <a:rPr lang="fr-FR" smtClean="0"/>
              <a:pPr>
                <a:defRPr/>
              </a:pPr>
              <a:t>13</a:t>
            </a:fld>
            <a:endParaRPr lang="fr-FR" dirty="0"/>
          </a:p>
        </p:txBody>
      </p:sp>
    </p:spTree>
    <p:extLst>
      <p:ext uri="{BB962C8B-B14F-4D97-AF65-F5344CB8AC3E}">
        <p14:creationId xmlns:p14="http://schemas.microsoft.com/office/powerpoint/2010/main" val="722507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3401"/>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Rectangle à coins arrondis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pic>
        <p:nvPicPr>
          <p:cNvPr id="17"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C5DACE51-A67E-2856-00AA-19CD8FE7AFD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1" cap="none">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texte 5"/>
          <p:cNvSpPr>
            <a:spLocks noGrp="1"/>
          </p:cNvSpPr>
          <p:nvPr>
            <p:ph type="body" sz="quarter" idx="12"/>
          </p:nvPr>
        </p:nvSpPr>
        <p:spPr>
          <a:xfrm>
            <a:off x="683568" y="3068638"/>
            <a:ext cx="7560320" cy="2736626"/>
          </a:xfrm>
        </p:spPr>
        <p:txBody>
          <a:bodyPr/>
          <a:lstStyle>
            <a:lvl1pPr marL="457200" indent="-457200">
              <a:buFont typeface="Wingdings" panose="05000000000000000000" pitchFamily="2" charset="2"/>
              <a:buChar char="Ø"/>
              <a:defRPr sz="3200">
                <a:solidFill>
                  <a:schemeClr val="accent4">
                    <a:lumMod val="75000"/>
                  </a:schemeClr>
                </a:solidFill>
                <a:latin typeface="Arial Rounded MT Bold" panose="020F0704030504030204" pitchFamily="34" charset="0"/>
              </a:defRPr>
            </a:lvl1pPr>
            <a:lvl2pPr indent="-288000">
              <a:buSzPct val="80000"/>
              <a:defRPr sz="2800">
                <a:solidFill>
                  <a:schemeClr val="accent4">
                    <a:lumMod val="75000"/>
                  </a:schemeClr>
                </a:solidFill>
                <a:latin typeface="Arial Rounded MT Bold" panose="020F0704030504030204" pitchFamily="34" charset="0"/>
              </a:defRPr>
            </a:lvl2pPr>
            <a:lvl3pPr>
              <a:defRPr sz="2400">
                <a:solidFill>
                  <a:schemeClr val="accent4">
                    <a:lumMod val="75000"/>
                  </a:schemeClr>
                </a:solidFill>
                <a:latin typeface="Arial Rounded MT Bold" panose="020F0704030504030204" pitchFamily="34" charset="0"/>
              </a:defRPr>
            </a:lvl3pPr>
            <a:lvl4pPr>
              <a:defRPr>
                <a:solidFill>
                  <a:schemeClr val="accent4">
                    <a:lumMod val="75000"/>
                  </a:schemeClr>
                </a:solidFill>
                <a:latin typeface="Arial Rounded MT Bold" panose="020F0704030504030204" pitchFamily="34" charset="0"/>
              </a:defRPr>
            </a:lvl4pPr>
            <a:lvl5pPr>
              <a:defRPr>
                <a:solidFill>
                  <a:schemeClr val="accent4">
                    <a:lumMod val="75000"/>
                  </a:schemeClr>
                </a:solidFill>
                <a:latin typeface="Arial Rounded MT Bold" panose="020F0704030504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155F7231-A09F-944A-5598-D803568DA04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à coins arrondis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685799" y="836712"/>
            <a:ext cx="7772400" cy="1362075"/>
          </a:xfrm>
        </p:spPr>
        <p:txBody>
          <a:bodyPr anchor="b" anchorCtr="0">
            <a:normAutofit/>
          </a:bodyPr>
          <a:lstStyle>
            <a:lvl1pPr algn="l">
              <a:buNone/>
              <a:defRPr sz="3600" b="0" cap="none" baseline="0">
                <a:solidFill>
                  <a:schemeClr val="accent2"/>
                </a:solidFill>
                <a:latin typeface="Arial Rounded MT Bold" panose="020F0704030504030204" pitchFamily="34" charset="0"/>
              </a:defRPr>
            </a:lvl1pPr>
          </a:lstStyle>
          <a:p>
            <a:r>
              <a:rPr kumimoji="0" lang="fr-FR" dirty="0"/>
              <a:t>Modifiez le style du titre</a:t>
            </a:r>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exte 21"/>
          <p:cNvSpPr>
            <a:spLocks noGrp="1"/>
          </p:cNvSpPr>
          <p:nvPr>
            <p:ph type="body" sz="quarter" idx="12"/>
          </p:nvPr>
        </p:nvSpPr>
        <p:spPr>
          <a:xfrm>
            <a:off x="1979712" y="3356992"/>
            <a:ext cx="6408638" cy="576263"/>
          </a:xfrm>
        </p:spPr>
        <p:txBody>
          <a:bodyPr>
            <a:normAutofit/>
          </a:bodyPr>
          <a:lstStyle>
            <a:lvl1pPr marL="0" indent="0">
              <a:buSzPct val="120000"/>
              <a:buFont typeface="Wingdings 3" panose="05040102010807070707" pitchFamily="18" charset="2"/>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24" name="Espace réservé du texte 23"/>
          <p:cNvSpPr>
            <a:spLocks noGrp="1"/>
          </p:cNvSpPr>
          <p:nvPr>
            <p:ph type="body" sz="quarter" idx="13"/>
          </p:nvPr>
        </p:nvSpPr>
        <p:spPr>
          <a:xfrm>
            <a:off x="1979613" y="4221163"/>
            <a:ext cx="6408737" cy="647997"/>
          </a:xfrm>
        </p:spPr>
        <p:txBody>
          <a:bodyPr>
            <a:normAutofit/>
          </a:bodyPr>
          <a:lstStyle>
            <a:lvl1pPr marL="0" indent="0">
              <a:buNone/>
              <a:defRPr sz="2400">
                <a:solidFill>
                  <a:schemeClr val="accent4">
                    <a:lumMod val="75000"/>
                  </a:schemeClr>
                </a:solidFill>
                <a:latin typeface="Arial Rounded MT Bold" panose="020F0704030504030204" pitchFamily="34" charset="0"/>
              </a:defRPr>
            </a:lvl1pPr>
          </a:lstStyle>
          <a:p>
            <a:pPr lvl="0"/>
            <a:r>
              <a:rPr lang="fr-FR" dirty="0"/>
              <a:t>Modifiez les styles du texte du masque</a:t>
            </a:r>
          </a:p>
        </p:txBody>
      </p:sp>
      <p:sp>
        <p:nvSpPr>
          <p:cNvPr id="3" name="Espace réservé de la date 3">
            <a:extLst>
              <a:ext uri="{FF2B5EF4-FFF2-40B4-BE49-F238E27FC236}">
                <a16:creationId xmlns:a16="http://schemas.microsoft.com/office/drawing/2014/main" id="{77400079-9929-1F3F-3B06-CFA32564F097}"/>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extLst>
      <p:ext uri="{BB962C8B-B14F-4D97-AF65-F5344CB8AC3E}">
        <p14:creationId xmlns:p14="http://schemas.microsoft.com/office/powerpoint/2010/main" val="453712355"/>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p:cNvSpPr>
            <a:spLocks noGrp="1"/>
          </p:cNvSpPr>
          <p:nvPr>
            <p:ph type="title"/>
          </p:nvPr>
        </p:nvSpPr>
        <p:spPr>
          <a:xfrm>
            <a:off x="1979712" y="274638"/>
            <a:ext cx="6707088" cy="1143000"/>
          </a:xfrm>
        </p:spPr>
        <p:txBody>
          <a:bodyPr>
            <a:normAutofit/>
          </a:bodyPr>
          <a:lstStyle>
            <a:lvl1pPr>
              <a:defRPr sz="3600"/>
            </a:lvl1pPr>
          </a:lstStyle>
          <a:p>
            <a:r>
              <a:rPr kumimoji="0" lang="fr-FR" dirty="0"/>
              <a:t>Modifiez le style du titre</a:t>
            </a:r>
            <a:endParaRPr kumimoji="0" lang="en-US" dirty="0"/>
          </a:p>
        </p:txBody>
      </p:sp>
      <p:sp>
        <p:nvSpPr>
          <p:cNvPr id="2" name="Espace réservé de la date 3">
            <a:extLst>
              <a:ext uri="{FF2B5EF4-FFF2-40B4-BE49-F238E27FC236}">
                <a16:creationId xmlns:a16="http://schemas.microsoft.com/office/drawing/2014/main" id="{4DCDB394-8A81-2476-E595-4F1CB610B400}"/>
              </a:ext>
            </a:extLst>
          </p:cNvPr>
          <p:cNvSpPr>
            <a:spLocks noGrp="1"/>
          </p:cNvSpPr>
          <p:nvPr>
            <p:ph type="dt" sz="half" idx="2"/>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06" y="42721"/>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905000" y="273050"/>
            <a:ext cx="6781800" cy="1143000"/>
          </a:xfrm>
        </p:spPr>
        <p:txBody>
          <a:bodyPr anchor="b" anchorCtr="0">
            <a:normAutofit/>
          </a:bodyPr>
          <a:lstStyle>
            <a:lvl1pPr algn="l">
              <a:buNone/>
              <a:defRPr sz="3600" b="0">
                <a:solidFill>
                  <a:schemeClr val="accent2"/>
                </a:solidFill>
              </a:defRPr>
            </a:lvl1pPr>
          </a:lstStyle>
          <a:p>
            <a:r>
              <a:rPr kumimoji="0" lang="fr-FR" dirty="0"/>
              <a:t>Modifiez le style du titre</a:t>
            </a:r>
            <a:endParaRPr kumimoji="0" lang="en-US" dirty="0"/>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pic>
        <p:nvPicPr>
          <p:cNvPr id="10" name="Picture 9" descr="Sans tit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a:extLst>
              <a:ext uri="{FF2B5EF4-FFF2-40B4-BE49-F238E27FC236}">
                <a16:creationId xmlns:a16="http://schemas.microsoft.com/office/drawing/2014/main" id="{E5FEA542-C4F4-F50A-2E55-556925398072}"/>
              </a:ext>
            </a:extLst>
          </p:cNvPr>
          <p:cNvSpPr>
            <a:spLocks noGrp="1"/>
          </p:cNvSpPr>
          <p:nvPr>
            <p:ph type="dt" sz="half" idx="10"/>
          </p:nvPr>
        </p:nvSpPr>
        <p:spPr>
          <a:xfrm>
            <a:off x="1376645" y="6309320"/>
            <a:ext cx="7655925" cy="476250"/>
          </a:xfrm>
          <a:prstGeom prst="rect">
            <a:avLst/>
          </a:prstGeom>
        </p:spPr>
        <p:txBody>
          <a:bodyPr/>
          <a:lstStyle/>
          <a:p>
            <a:r>
              <a:rPr lang="fr-FR" sz="2000" dirty="0"/>
              <a:t>Session 6 – Le nouveau lanceur OASIS pour l'administration</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2" name="Picture 8" descr="Pag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08138"/>
            <a:ext cx="914400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Sans tit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8" y="5229225"/>
            <a:ext cx="2089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userDrawn="1"/>
        </p:nvSpPr>
        <p:spPr bwMode="auto">
          <a:xfrm>
            <a:off x="3065386" y="4995862"/>
            <a:ext cx="2743200" cy="838200"/>
          </a:xfrm>
          <a:prstGeom prst="rect">
            <a:avLst/>
          </a:prstGeom>
          <a:solidFill>
            <a:srgbClr val="FFFFFF"/>
          </a:solidFill>
          <a:ln w="9525">
            <a:solidFill>
              <a:srgbClr val="FFFFFF"/>
            </a:solidFill>
            <a:miter lim="800000"/>
            <a:headEnd/>
            <a:tailEnd/>
          </a:ln>
        </p:spPr>
        <p:txBody>
          <a:bodyPr wrap="non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sp>
        <p:nvSpPr>
          <p:cNvPr id="5" name="Rectangle 16"/>
          <p:cNvSpPr>
            <a:spLocks noChangeArrowheads="1"/>
          </p:cNvSpPr>
          <p:nvPr userDrawn="1"/>
        </p:nvSpPr>
        <p:spPr bwMode="auto">
          <a:xfrm>
            <a:off x="0" y="1340480"/>
            <a:ext cx="6692915" cy="3733800"/>
          </a:xfrm>
          <a:prstGeom prst="rect">
            <a:avLst/>
          </a:prstGeom>
          <a:solidFill>
            <a:srgbClr val="FFFFFF"/>
          </a:solidFill>
          <a:ln w="9525">
            <a:solidFill>
              <a:srgbClr val="FFFFFF"/>
            </a:solidFill>
            <a:miter lim="800000"/>
            <a:headEnd/>
            <a:tailEnd/>
          </a:ln>
        </p:spPr>
        <p:txBody>
          <a:bodyPr wrap="square" anchor="ctr">
            <a:spAutoFit/>
          </a:bodyPr>
          <a:lstStyle>
            <a:lvl1pPr eaLnBrk="0" hangingPunct="0">
              <a:defRPr kumimoji="1" sz="2400">
                <a:solidFill>
                  <a:schemeClr val="bg2"/>
                </a:solidFill>
                <a:latin typeface="Arial" charset="0"/>
              </a:defRPr>
            </a:lvl1pPr>
            <a:lvl2pPr marL="742950" indent="-285750" eaLnBrk="0" hangingPunct="0">
              <a:defRPr kumimoji="1" sz="2400">
                <a:solidFill>
                  <a:schemeClr val="bg2"/>
                </a:solidFill>
                <a:latin typeface="Arial" charset="0"/>
              </a:defRPr>
            </a:lvl2pPr>
            <a:lvl3pPr marL="1143000" indent="-228600" eaLnBrk="0" hangingPunct="0">
              <a:defRPr kumimoji="1" sz="2400">
                <a:solidFill>
                  <a:schemeClr val="bg2"/>
                </a:solidFill>
                <a:latin typeface="Arial" charset="0"/>
              </a:defRPr>
            </a:lvl3pPr>
            <a:lvl4pPr marL="1600200" indent="-228600" eaLnBrk="0" hangingPunct="0">
              <a:defRPr kumimoji="1" sz="2400">
                <a:solidFill>
                  <a:schemeClr val="bg2"/>
                </a:solidFill>
                <a:latin typeface="Arial" charset="0"/>
              </a:defRPr>
            </a:lvl4pPr>
            <a:lvl5pPr marL="2057400" indent="-228600" eaLnBrk="0" hangingPunct="0">
              <a:defRPr kumimoji="1" sz="2400">
                <a:solidFill>
                  <a:schemeClr val="bg2"/>
                </a:solidFill>
                <a:latin typeface="Arial" charset="0"/>
              </a:defRPr>
            </a:lvl5pPr>
            <a:lvl6pPr marL="2514600" indent="-228600" algn="ctr" eaLnBrk="0" fontAlgn="base" hangingPunct="0">
              <a:spcBef>
                <a:spcPct val="50000"/>
              </a:spcBef>
              <a:spcAft>
                <a:spcPct val="0"/>
              </a:spcAft>
              <a:defRPr kumimoji="1" sz="2400">
                <a:solidFill>
                  <a:schemeClr val="bg2"/>
                </a:solidFill>
                <a:latin typeface="Arial" charset="0"/>
              </a:defRPr>
            </a:lvl6pPr>
            <a:lvl7pPr marL="2971800" indent="-228600" algn="ctr" eaLnBrk="0" fontAlgn="base" hangingPunct="0">
              <a:spcBef>
                <a:spcPct val="50000"/>
              </a:spcBef>
              <a:spcAft>
                <a:spcPct val="0"/>
              </a:spcAft>
              <a:defRPr kumimoji="1" sz="2400">
                <a:solidFill>
                  <a:schemeClr val="bg2"/>
                </a:solidFill>
                <a:latin typeface="Arial" charset="0"/>
              </a:defRPr>
            </a:lvl7pPr>
            <a:lvl8pPr marL="3429000" indent="-228600" algn="ctr" eaLnBrk="0" fontAlgn="base" hangingPunct="0">
              <a:spcBef>
                <a:spcPct val="50000"/>
              </a:spcBef>
              <a:spcAft>
                <a:spcPct val="0"/>
              </a:spcAft>
              <a:defRPr kumimoji="1" sz="2400">
                <a:solidFill>
                  <a:schemeClr val="bg2"/>
                </a:solidFill>
                <a:latin typeface="Arial" charset="0"/>
              </a:defRPr>
            </a:lvl8pPr>
            <a:lvl9pPr marL="3886200" indent="-228600" algn="ctr" eaLnBrk="0" fontAlgn="base" hangingPunct="0">
              <a:spcBef>
                <a:spcPct val="50000"/>
              </a:spcBef>
              <a:spcAft>
                <a:spcPct val="0"/>
              </a:spcAft>
              <a:defRPr kumimoji="1" sz="2400">
                <a:solidFill>
                  <a:schemeClr val="bg2"/>
                </a:solidFill>
                <a:latin typeface="Arial" charset="0"/>
              </a:defRPr>
            </a:lvl9pPr>
          </a:lstStyle>
          <a:p>
            <a:pPr eaLnBrk="1" hangingPunct="1">
              <a:defRPr/>
            </a:pPr>
            <a:endParaRPr lang="fr-FR" altLang="fr-FR" dirty="0"/>
          </a:p>
        </p:txBody>
      </p:sp>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22400" y="3602819"/>
            <a:ext cx="6563014" cy="1478919"/>
          </a:xfrm>
          <a:prstGeom prst="rect">
            <a:avLst/>
          </a:prstGeom>
        </p:spPr>
      </p:pic>
      <p:sp>
        <p:nvSpPr>
          <p:cNvPr id="9" name="Rectangle 8"/>
          <p:cNvSpPr/>
          <p:nvPr userDrawn="1"/>
        </p:nvSpPr>
        <p:spPr>
          <a:xfrm>
            <a:off x="4436986" y="358050"/>
            <a:ext cx="445549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Support </a:t>
            </a:r>
            <a:r>
              <a:rPr kumimoji="0" lang="fr-FR" sz="2000" b="1" dirty="0">
                <a:solidFill>
                  <a:schemeClr val="accent6"/>
                </a:solidFill>
              </a:rPr>
              <a:t>OASIS-OKAPI</a:t>
            </a:r>
          </a:p>
          <a:p>
            <a:pPr marL="0" marR="0" indent="0" algn="ctr" defTabSz="914400" rtl="0" eaLnBrk="1" fontAlgn="base" latinLnBrk="0" hangingPunct="1">
              <a:lnSpc>
                <a:spcPct val="100000"/>
              </a:lnSpc>
              <a:spcBef>
                <a:spcPts val="600"/>
              </a:spcBef>
              <a:spcAft>
                <a:spcPct val="0"/>
              </a:spcAft>
              <a:buClrTx/>
              <a:buSzTx/>
              <a:buFontTx/>
              <a:buNone/>
              <a:tabLst/>
              <a:defRPr/>
            </a:pPr>
            <a:r>
              <a:rPr kumimoji="0" lang="fr-FR" sz="2000" b="1" dirty="0">
                <a:solidFill>
                  <a:schemeClr val="tx2"/>
                </a:solidFill>
              </a:rPr>
              <a:t>6 septembre 2023 </a:t>
            </a:r>
          </a:p>
        </p:txBody>
      </p:sp>
    </p:spTree>
    <p:extLst>
      <p:ext uri="{BB962C8B-B14F-4D97-AF65-F5344CB8AC3E}">
        <p14:creationId xmlns:p14="http://schemas.microsoft.com/office/powerpoint/2010/main" val="12132062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à coins arrondis 7"/>
          <p:cNvSpPr/>
          <p:nvPr/>
        </p:nvSpPr>
        <p:spPr>
          <a:xfrm>
            <a:off x="64008" y="69755"/>
            <a:ext cx="9013372" cy="6693408"/>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1979712" y="274638"/>
            <a:ext cx="6707088" cy="1143000"/>
          </a:xfrm>
          <a:prstGeom prst="rect">
            <a:avLst/>
          </a:prstGeom>
        </p:spPr>
        <p:txBody>
          <a:bodyPr bIns="91440" anchor="b" anchorCtr="0">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914400" y="1943834"/>
            <a:ext cx="7772400" cy="4075965"/>
          </a:xfrm>
          <a:prstGeom prst="rect">
            <a:avLst/>
          </a:prstGeom>
        </p:spPr>
        <p:txBody>
          <a:bodyPr>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pic>
        <p:nvPicPr>
          <p:cNvPr id="1026" name="Picture 2"/>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4209" t="9898" r="3878" b="9565"/>
          <a:stretch/>
        </p:blipFill>
        <p:spPr bwMode="auto">
          <a:xfrm>
            <a:off x="169936" y="172164"/>
            <a:ext cx="1681467" cy="96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Sans titre 1"/>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71896" y="6317613"/>
            <a:ext cx="629466" cy="36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3">
            <a:extLst>
              <a:ext uri="{FF2B5EF4-FFF2-40B4-BE49-F238E27FC236}">
                <a16:creationId xmlns:a16="http://schemas.microsoft.com/office/drawing/2014/main" id="{9D0883DD-69D2-9FEA-8AFF-D3BC9E4E0862}"/>
              </a:ext>
            </a:extLst>
          </p:cNvPr>
          <p:cNvSpPr>
            <a:spLocks noGrp="1"/>
          </p:cNvSpPr>
          <p:nvPr>
            <p:ph type="dt" sz="half" idx="2"/>
          </p:nvPr>
        </p:nvSpPr>
        <p:spPr>
          <a:xfrm>
            <a:off x="1376645" y="6309320"/>
            <a:ext cx="7655925" cy="476250"/>
          </a:xfrm>
          <a:prstGeom prst="rect">
            <a:avLst/>
          </a:prstGeom>
        </p:spPr>
        <p:txBody>
          <a:bodyPr/>
          <a:lstStyle>
            <a:lvl1pPr algn="r">
              <a:defRPr b="1">
                <a:solidFill>
                  <a:srgbClr val="C00000"/>
                </a:solidFill>
              </a:defRPr>
            </a:lvl1pPr>
          </a:lstStyle>
          <a:p>
            <a:r>
              <a:rPr lang="fr-FR" sz="2000"/>
              <a:t>Session 6 – Le nouveau lanceur OASIS pour l'administration</a:t>
            </a:r>
            <a:endParaRPr lang="fr-FR" sz="2000" dirty="0"/>
          </a:p>
        </p:txBody>
      </p:sp>
    </p:spTree>
  </p:cSld>
  <p:clrMap bg1="lt1" tx1="dk1" bg2="lt2" tx2="dk2" accent1="accent1" accent2="accent2" accent3="accent3" accent4="accent4" accent5="accent5" accent6="accent6" hlink="hlink" folHlink="folHlink"/>
  <p:sldLayoutIdLst>
    <p:sldLayoutId id="2147484165" r:id="rId1"/>
    <p:sldLayoutId id="2147484167" r:id="rId2"/>
    <p:sldLayoutId id="2147484177" r:id="rId3"/>
    <p:sldLayoutId id="2147484171" r:id="rId4"/>
    <p:sldLayoutId id="2147484172" r:id="rId5"/>
    <p:sldLayoutId id="2147484176" r:id="rId6"/>
  </p:sldLayoutIdLst>
  <p:transition spd="slow">
    <p:wipe/>
  </p:transition>
  <p:hf sldNum="0" hdr="0"/>
  <p:txStyles>
    <p:titleStyle>
      <a:lvl1pPr algn="l" rtl="0" eaLnBrk="1" latinLnBrk="0" hangingPunct="1">
        <a:spcBef>
          <a:spcPct val="0"/>
        </a:spcBef>
        <a:buNone/>
        <a:defRPr kumimoji="0" sz="4000" kern="1200">
          <a:solidFill>
            <a:schemeClr val="accent2"/>
          </a:solidFill>
          <a:latin typeface="Arial Rounded MT Bold" panose="020F0704030504030204" pitchFamily="34" charset="0"/>
          <a:ea typeface="+mj-ea"/>
          <a:cs typeface="+mj-cs"/>
        </a:defRPr>
      </a:lvl1pPr>
    </p:titleStyle>
    <p:bodyStyle>
      <a:lvl1pPr marL="274320" indent="-274320" algn="l" rtl="0" eaLnBrk="1" latinLnBrk="0" hangingPunct="1">
        <a:spcBef>
          <a:spcPts val="580"/>
        </a:spcBef>
        <a:buClr>
          <a:schemeClr val="accent1"/>
        </a:buClr>
        <a:buSzPct val="80000"/>
        <a:buFont typeface="Wingdings" panose="05000000000000000000" pitchFamily="2" charset="2"/>
        <a:buChar char="Ø"/>
        <a:defRPr kumimoji="0" sz="2600" kern="1200">
          <a:solidFill>
            <a:schemeClr val="accent4">
              <a:lumMod val="75000"/>
            </a:schemeClr>
          </a:solidFill>
          <a:latin typeface="Arial Rounded MT Bold" panose="020F0704030504030204" pitchFamily="34" charset="0"/>
          <a:ea typeface="+mn-ea"/>
          <a:cs typeface="+mn-cs"/>
        </a:defRPr>
      </a:lvl1pPr>
      <a:lvl2pPr marL="548640" indent="-228600" algn="l" rtl="0" eaLnBrk="1" latinLnBrk="0" hangingPunct="1">
        <a:spcBef>
          <a:spcPts val="370"/>
        </a:spcBef>
        <a:buClr>
          <a:schemeClr val="accent2"/>
        </a:buClr>
        <a:buSzPct val="85000"/>
        <a:buFont typeface="Wingdings" panose="05000000000000000000" pitchFamily="2" charset="2"/>
        <a:buChar char="Ø"/>
        <a:defRPr kumimoji="0" sz="2400" kern="1200">
          <a:solidFill>
            <a:schemeClr val="accent4">
              <a:lumMod val="75000"/>
            </a:schemeClr>
          </a:solidFill>
          <a:latin typeface="Arial Rounded MT Bold" panose="020F070403050403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4">
              <a:lumMod val="75000"/>
            </a:schemeClr>
          </a:solidFill>
          <a:latin typeface="Arial Rounded MT Bold" panose="020F0704030504030204" pitchFamily="34"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4">
              <a:lumMod val="75000"/>
            </a:schemeClr>
          </a:solidFill>
          <a:latin typeface="Arial Rounded MT Bold" panose="020F07040305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6635" y="1974649"/>
            <a:ext cx="729081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kumimoji="0" lang="fr-FR" b="1" dirty="0">
                <a:solidFill>
                  <a:schemeClr val="tx2"/>
                </a:solidFill>
              </a:rPr>
              <a:t>Mode SAAS dans le contexte </a:t>
            </a:r>
          </a:p>
          <a:p>
            <a:pPr>
              <a:spcBef>
                <a:spcPts val="600"/>
              </a:spcBef>
            </a:pPr>
            <a:r>
              <a:rPr kumimoji="0" lang="fr-FR" b="1" dirty="0">
                <a:solidFill>
                  <a:schemeClr val="tx2"/>
                </a:solidFill>
              </a:rPr>
              <a:t>Etat : DR, JDC, … - Suivi de chantier – Ponts des Communes</a:t>
            </a:r>
          </a:p>
        </p:txBody>
      </p:sp>
      <p:sp>
        <p:nvSpPr>
          <p:cNvPr id="2" name="ZoneTexte 1">
            <a:extLst>
              <a:ext uri="{FF2B5EF4-FFF2-40B4-BE49-F238E27FC236}">
                <a16:creationId xmlns:a16="http://schemas.microsoft.com/office/drawing/2014/main" id="{0FB42E8E-A154-5845-A5E2-B8C89462B9B6}"/>
              </a:ext>
            </a:extLst>
          </p:cNvPr>
          <p:cNvSpPr txBox="1"/>
          <p:nvPr/>
        </p:nvSpPr>
        <p:spPr>
          <a:xfrm>
            <a:off x="5608160" y="5096903"/>
            <a:ext cx="2505558" cy="307777"/>
          </a:xfrm>
          <a:prstGeom prst="rect">
            <a:avLst/>
          </a:prstGeom>
          <a:noFill/>
        </p:spPr>
        <p:txBody>
          <a:bodyPr wrap="none" rtlCol="0">
            <a:spAutoFit/>
          </a:bodyPr>
          <a:lstStyle/>
          <a:p>
            <a:pPr algn="r"/>
            <a:r>
              <a:rPr lang="fr-FR" sz="1400" b="1" dirty="0">
                <a:solidFill>
                  <a:schemeClr val="accent2"/>
                </a:solidFill>
              </a:rPr>
              <a:t>Département des Ardennes</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Suivi de chantier</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7" y="3068638"/>
            <a:ext cx="8118903" cy="2790632"/>
          </a:xfrm>
        </p:spPr>
        <p:txBody>
          <a:bodyPr>
            <a:noAutofit/>
          </a:bodyPr>
          <a:lstStyle/>
          <a:p>
            <a:pPr marL="228600" indent="0">
              <a:buNone/>
            </a:pPr>
            <a:r>
              <a:rPr lang="fr-FR" sz="1800" dirty="0">
                <a:effectLst/>
                <a:latin typeface="Arial" panose="020B0604020202020204" pitchFamily="34" charset="0"/>
                <a:ea typeface="Calibri" panose="020F0502020204030204" pitchFamily="34" charset="0"/>
              </a:rPr>
              <a:t>Concernant le suivi de chantier, nous pouvons réaliser sur OASIS un suivi, toutefois actuellement nous sommes bloqués sur le nombre de lignes et de caractères par cellule. Cela peut être bloquant lors de suivi de « gros » chantier. De plus, il pourrait être intéressant de pouvoir intégrer sur cette partie « suivi » les photos d’avancement chantier. Cette demande permettrait de conserver toutes les informations chantier sur le logiciel afin d’éviter la multiplicité des fichiers (ex </a:t>
            </a:r>
            <a:r>
              <a:rPr lang="fr-FR" sz="1800" dirty="0" err="1">
                <a:effectLst/>
                <a:latin typeface="Arial" panose="020B0604020202020204" pitchFamily="34" charset="0"/>
                <a:ea typeface="Calibri" panose="020F0502020204030204" pitchFamily="34" charset="0"/>
              </a:rPr>
              <a:t>excel</a:t>
            </a:r>
            <a:r>
              <a:rPr lang="fr-FR" sz="1800" dirty="0">
                <a:effectLst/>
                <a:latin typeface="Arial" panose="020B0604020202020204" pitchFamily="34" charset="0"/>
                <a:ea typeface="Calibri" panose="020F0502020204030204" pitchFamily="34" charset="0"/>
              </a:rPr>
              <a:t>) et dossiers (ex photos ou doc transmis par entreprise).</a:t>
            </a:r>
            <a:endParaRPr lang="fr-FR" sz="1800" dirty="0">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189414649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Suivi de chantier</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800" dirty="0"/>
              <a:t>Nombre de lignes?</a:t>
            </a:r>
          </a:p>
          <a:p>
            <a:r>
              <a:rPr lang="fr-FR" sz="2800" dirty="0"/>
              <a:t>Nombre de caractères par cellule?</a:t>
            </a:r>
          </a:p>
          <a:p>
            <a:r>
              <a:rPr lang="fr-FR" sz="2800" dirty="0"/>
              <a:t>Extension aux opérations de la gestion des documents des actions?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23485367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 sur cette opération, impossible d’ajouter des suivis supplémentaires – également limitation nombre de caractères</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Suivi</a:t>
            </a:r>
          </a:p>
        </p:txBody>
      </p:sp>
      <p:pic>
        <p:nvPicPr>
          <p:cNvPr id="8" name="Image 7">
            <a:extLst>
              <a:ext uri="{FF2B5EF4-FFF2-40B4-BE49-F238E27FC236}">
                <a16:creationId xmlns:a16="http://schemas.microsoft.com/office/drawing/2014/main" id="{33F942DF-683A-7017-184E-BBCD5A7CDC33}"/>
              </a:ext>
            </a:extLst>
          </p:cNvPr>
          <p:cNvPicPr>
            <a:picLocks noChangeAspect="1"/>
          </p:cNvPicPr>
          <p:nvPr/>
        </p:nvPicPr>
        <p:blipFill>
          <a:blip r:embed="rId3"/>
          <a:stretch>
            <a:fillRect/>
          </a:stretch>
        </p:blipFill>
        <p:spPr>
          <a:xfrm>
            <a:off x="1065675" y="2708920"/>
            <a:ext cx="6566665" cy="3575037"/>
          </a:xfrm>
          <a:prstGeom prst="rect">
            <a:avLst/>
          </a:prstGeom>
        </p:spPr>
      </p:pic>
    </p:spTree>
    <p:extLst>
      <p:ext uri="{BB962C8B-B14F-4D97-AF65-F5344CB8AC3E}">
        <p14:creationId xmlns:p14="http://schemas.microsoft.com/office/powerpoint/2010/main" val="134223325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Objet</a:t>
            </a:r>
          </a:p>
        </p:txBody>
      </p:sp>
      <p:pic>
        <p:nvPicPr>
          <p:cNvPr id="4" name="Image 3">
            <a:extLst>
              <a:ext uri="{FF2B5EF4-FFF2-40B4-BE49-F238E27FC236}">
                <a16:creationId xmlns:a16="http://schemas.microsoft.com/office/drawing/2014/main" id="{F506FE92-61D7-4CEC-EB2C-D09C88967617}"/>
              </a:ext>
            </a:extLst>
          </p:cNvPr>
          <p:cNvPicPr>
            <a:picLocks noChangeAspect="1"/>
          </p:cNvPicPr>
          <p:nvPr/>
        </p:nvPicPr>
        <p:blipFill>
          <a:blip r:embed="rId3"/>
          <a:stretch>
            <a:fillRect/>
          </a:stretch>
        </p:blipFill>
        <p:spPr>
          <a:xfrm>
            <a:off x="590427" y="2829579"/>
            <a:ext cx="8172400" cy="2771510"/>
          </a:xfrm>
          <a:prstGeom prst="rect">
            <a:avLst/>
          </a:prstGeom>
        </p:spPr>
      </p:pic>
    </p:spTree>
    <p:extLst>
      <p:ext uri="{BB962C8B-B14F-4D97-AF65-F5344CB8AC3E}">
        <p14:creationId xmlns:p14="http://schemas.microsoft.com/office/powerpoint/2010/main" val="39580778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Estimatif</a:t>
            </a:r>
          </a:p>
        </p:txBody>
      </p:sp>
      <p:pic>
        <p:nvPicPr>
          <p:cNvPr id="6" name="Image 5">
            <a:extLst>
              <a:ext uri="{FF2B5EF4-FFF2-40B4-BE49-F238E27FC236}">
                <a16:creationId xmlns:a16="http://schemas.microsoft.com/office/drawing/2014/main" id="{3C646B89-9F63-A78B-E4CF-C0325A69B82D}"/>
              </a:ext>
            </a:extLst>
          </p:cNvPr>
          <p:cNvPicPr>
            <a:picLocks noChangeAspect="1"/>
          </p:cNvPicPr>
          <p:nvPr/>
        </p:nvPicPr>
        <p:blipFill>
          <a:blip r:embed="rId3"/>
          <a:stretch>
            <a:fillRect/>
          </a:stretch>
        </p:blipFill>
        <p:spPr>
          <a:xfrm>
            <a:off x="687685" y="2582465"/>
            <a:ext cx="7981657" cy="3625504"/>
          </a:xfrm>
          <a:prstGeom prst="rect">
            <a:avLst/>
          </a:prstGeom>
        </p:spPr>
      </p:pic>
    </p:spTree>
    <p:extLst>
      <p:ext uri="{BB962C8B-B14F-4D97-AF65-F5344CB8AC3E}">
        <p14:creationId xmlns:p14="http://schemas.microsoft.com/office/powerpoint/2010/main" val="426125758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Suivi de chantier (pm)</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Onglet Réalisé</a:t>
            </a:r>
          </a:p>
        </p:txBody>
      </p:sp>
      <p:pic>
        <p:nvPicPr>
          <p:cNvPr id="4" name="Image 3">
            <a:extLst>
              <a:ext uri="{FF2B5EF4-FFF2-40B4-BE49-F238E27FC236}">
                <a16:creationId xmlns:a16="http://schemas.microsoft.com/office/drawing/2014/main" id="{6B440F87-1DB8-DBC2-82C1-8A4D34E1F799}"/>
              </a:ext>
            </a:extLst>
          </p:cNvPr>
          <p:cNvPicPr>
            <a:picLocks noChangeAspect="1"/>
          </p:cNvPicPr>
          <p:nvPr/>
        </p:nvPicPr>
        <p:blipFill>
          <a:blip r:embed="rId3"/>
          <a:stretch>
            <a:fillRect/>
          </a:stretch>
        </p:blipFill>
        <p:spPr>
          <a:xfrm>
            <a:off x="500994" y="2621595"/>
            <a:ext cx="8142012" cy="3582485"/>
          </a:xfrm>
          <a:prstGeom prst="rect">
            <a:avLst/>
          </a:prstGeom>
        </p:spPr>
      </p:pic>
    </p:spTree>
    <p:extLst>
      <p:ext uri="{BB962C8B-B14F-4D97-AF65-F5344CB8AC3E}">
        <p14:creationId xmlns:p14="http://schemas.microsoft.com/office/powerpoint/2010/main" val="37007210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Extension aux opérations de la gestion des documents des actions?</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Documents des opérations</a:t>
            </a:r>
          </a:p>
        </p:txBody>
      </p:sp>
      <p:pic>
        <p:nvPicPr>
          <p:cNvPr id="4" name="Image 3">
            <a:extLst>
              <a:ext uri="{FF2B5EF4-FFF2-40B4-BE49-F238E27FC236}">
                <a16:creationId xmlns:a16="http://schemas.microsoft.com/office/drawing/2014/main" id="{603B09F8-0617-A48F-19A8-6811F2B0A8FC}"/>
              </a:ext>
            </a:extLst>
          </p:cNvPr>
          <p:cNvPicPr>
            <a:picLocks noChangeAspect="1"/>
          </p:cNvPicPr>
          <p:nvPr/>
        </p:nvPicPr>
        <p:blipFill>
          <a:blip r:embed="rId3"/>
          <a:stretch>
            <a:fillRect/>
          </a:stretch>
        </p:blipFill>
        <p:spPr>
          <a:xfrm>
            <a:off x="1241630" y="2650488"/>
            <a:ext cx="2535826" cy="3655463"/>
          </a:xfrm>
          <a:prstGeom prst="rect">
            <a:avLst/>
          </a:prstGeom>
        </p:spPr>
      </p:pic>
      <p:pic>
        <p:nvPicPr>
          <p:cNvPr id="8" name="Image 7">
            <a:extLst>
              <a:ext uri="{FF2B5EF4-FFF2-40B4-BE49-F238E27FC236}">
                <a16:creationId xmlns:a16="http://schemas.microsoft.com/office/drawing/2014/main" id="{BE595F0A-06BB-2A11-0B4E-85803D6A08E1}"/>
              </a:ext>
            </a:extLst>
          </p:cNvPr>
          <p:cNvPicPr>
            <a:picLocks noChangeAspect="1"/>
          </p:cNvPicPr>
          <p:nvPr/>
        </p:nvPicPr>
        <p:blipFill>
          <a:blip r:embed="rId4"/>
          <a:stretch>
            <a:fillRect/>
          </a:stretch>
        </p:blipFill>
        <p:spPr>
          <a:xfrm>
            <a:off x="4346975" y="2650489"/>
            <a:ext cx="2525437" cy="2848742"/>
          </a:xfrm>
          <a:prstGeom prst="rect">
            <a:avLst/>
          </a:prstGeom>
        </p:spPr>
      </p:pic>
    </p:spTree>
    <p:extLst>
      <p:ext uri="{BB962C8B-B14F-4D97-AF65-F5344CB8AC3E}">
        <p14:creationId xmlns:p14="http://schemas.microsoft.com/office/powerpoint/2010/main" val="4825045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Incorporation des ouvrages Commune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7" y="3068638"/>
            <a:ext cx="8118903" cy="2790632"/>
          </a:xfrm>
        </p:spPr>
        <p:txBody>
          <a:bodyPr>
            <a:noAutofit/>
          </a:bodyPr>
          <a:lstStyle/>
          <a:p>
            <a:pPr marL="228600" indent="0">
              <a:buNone/>
            </a:pPr>
            <a:r>
              <a:rPr lang="fr-FR" sz="1800" dirty="0">
                <a:effectLst/>
                <a:latin typeface="Arial" panose="020B0604020202020204" pitchFamily="34" charset="0"/>
                <a:ea typeface="Calibri" panose="020F0502020204030204" pitchFamily="34" charset="0"/>
              </a:rPr>
              <a:t>Le département a un service « Ingénierie » qui est un service proposé aux communes afin de les accompagner dans leur projet de rénovation des OA. Nous souhaiterions savoir si il serait possible d’incorporer à la base OASIS les ouvrages « commune » dans une couleur différente des OA Département afin d’avoir directement accès à l’historique des OA communes et des travaux réalisés ainsi que les études ayant pu être faites dans le passé.</a:t>
            </a:r>
            <a:endParaRPr lang="fr-FR" sz="1800" dirty="0">
              <a:effectLst/>
              <a:latin typeface="Calibri" panose="020F0502020204030204" pitchFamily="34" charset="0"/>
              <a:ea typeface="Calibri" panose="020F0502020204030204" pitchFamily="34" charset="0"/>
            </a:endParaRP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231613419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Incorporation des ouvrages Commune</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Thématique Propriétaire</a:t>
            </a:r>
          </a:p>
        </p:txBody>
      </p:sp>
      <p:pic>
        <p:nvPicPr>
          <p:cNvPr id="8" name="Image 7">
            <a:extLst>
              <a:ext uri="{FF2B5EF4-FFF2-40B4-BE49-F238E27FC236}">
                <a16:creationId xmlns:a16="http://schemas.microsoft.com/office/drawing/2014/main" id="{2C6D40B8-4B99-9BC1-223C-44B1B92FFF83}"/>
              </a:ext>
            </a:extLst>
          </p:cNvPr>
          <p:cNvPicPr>
            <a:picLocks noChangeAspect="1"/>
          </p:cNvPicPr>
          <p:nvPr/>
        </p:nvPicPr>
        <p:blipFill>
          <a:blip r:embed="rId3"/>
          <a:stretch>
            <a:fillRect/>
          </a:stretch>
        </p:blipFill>
        <p:spPr>
          <a:xfrm>
            <a:off x="926595" y="2581976"/>
            <a:ext cx="7159787" cy="3630526"/>
          </a:xfrm>
          <a:prstGeom prst="rect">
            <a:avLst/>
          </a:prstGeom>
        </p:spPr>
      </p:pic>
    </p:spTree>
    <p:extLst>
      <p:ext uri="{BB962C8B-B14F-4D97-AF65-F5344CB8AC3E}">
        <p14:creationId xmlns:p14="http://schemas.microsoft.com/office/powerpoint/2010/main" val="267523832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Recensement des ouvrages Commune avec OKAPI</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Intégration dans OASIS</a:t>
            </a:r>
          </a:p>
        </p:txBody>
      </p:sp>
      <p:pic>
        <p:nvPicPr>
          <p:cNvPr id="4" name="Image 3">
            <a:extLst>
              <a:ext uri="{FF2B5EF4-FFF2-40B4-BE49-F238E27FC236}">
                <a16:creationId xmlns:a16="http://schemas.microsoft.com/office/drawing/2014/main" id="{CCB722CD-4C61-6DEB-562D-891FE33A490C}"/>
              </a:ext>
            </a:extLst>
          </p:cNvPr>
          <p:cNvPicPr>
            <a:picLocks noChangeAspect="1"/>
          </p:cNvPicPr>
          <p:nvPr/>
        </p:nvPicPr>
        <p:blipFill>
          <a:blip r:embed="rId3"/>
          <a:stretch>
            <a:fillRect/>
          </a:stretch>
        </p:blipFill>
        <p:spPr>
          <a:xfrm>
            <a:off x="476545" y="2691879"/>
            <a:ext cx="8333910" cy="3476106"/>
          </a:xfrm>
          <a:prstGeom prst="rect">
            <a:avLst/>
          </a:prstGeom>
        </p:spPr>
      </p:pic>
    </p:spTree>
    <p:extLst>
      <p:ext uri="{BB962C8B-B14F-4D97-AF65-F5344CB8AC3E}">
        <p14:creationId xmlns:p14="http://schemas.microsoft.com/office/powerpoint/2010/main" val="3571198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Tri OA par état DR, JDC</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683567" y="3068638"/>
            <a:ext cx="7772399" cy="2952650"/>
          </a:xfrm>
        </p:spPr>
        <p:txBody>
          <a:bodyPr>
            <a:noAutofit/>
          </a:bodyPr>
          <a:lstStyle/>
          <a:p>
            <a:pPr marL="0" indent="0">
              <a:buNone/>
            </a:pPr>
            <a:r>
              <a:rPr lang="fr-FR" sz="2800" dirty="0">
                <a:effectLst/>
                <a:latin typeface="Arial" panose="020B0604020202020204" pitchFamily="34" charset="0"/>
                <a:ea typeface="Calibri" panose="020F0502020204030204" pitchFamily="34" charset="0"/>
              </a:rPr>
              <a:t>Est-il possible de trier les OA de façon très spécifique, par exemple en fonction de l’état des Garde-corps (notamment obtenir les OA avec des GC non aux normes actuelles, GC aux normes mais présentant des problèmes de sécurité…), l’état des joints de chaussée, etc…</a:t>
            </a:r>
            <a:endParaRPr lang="fr-FR" sz="2800" dirty="0"/>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02702686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Ampliation du service OASIS-OKAPI</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dirty="0"/>
              <a:t>TWS prend en charge la mise en place des nouvelles versions et ne fait plus appel pour ce faire à votre DSI</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149292015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Disponibilité 7 jours sur 7</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 leur bureau, en télétravail ou dans une autre antenne du Département, les utilisateurs ont toujours accès à la base OASIS et à leurs ouvrages. </a:t>
            </a:r>
          </a:p>
          <a:p>
            <a:r>
              <a:rPr lang="fr-FR" sz="2000" dirty="0"/>
              <a:t>Pas besoin d'intervention de la DSI une fois le service SaaS mis en place.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763332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Administration facilitée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TWS règle plus simplement toutes les demandes de paramétrage et d'administration sur le système OASIS. </a:t>
            </a:r>
          </a:p>
          <a:p>
            <a:r>
              <a:rPr lang="fr-FR" sz="2000" dirty="0"/>
              <a:t>Plus besoin, pour la DSI, de vérifier avec TWS les versions des systèmes et d'échanger des données.</a:t>
            </a:r>
          </a:p>
          <a:p>
            <a:r>
              <a:rPr lang="fr-FR" sz="2000" dirty="0"/>
              <a:t>Pas besoin d'intervention de la DSI une fois le service SaaS mis en place.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2808744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lstStyle/>
          <a:p>
            <a:r>
              <a:rPr lang="fr-FR" dirty="0"/>
              <a:t>Mode Consultation par défaut</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a:xfrm>
            <a:off x="386535" y="3068638"/>
            <a:ext cx="8505945" cy="2736626"/>
          </a:xfrm>
        </p:spPr>
        <p:txBody>
          <a:bodyPr>
            <a:normAutofit/>
          </a:bodyPr>
          <a:lstStyle/>
          <a:p>
            <a:r>
              <a:rPr lang="fr-FR" sz="2400" dirty="0"/>
              <a:t>En Saas, les utilisateurs répertoriés dans AZURE-AD sont dirigés vers le module consultation lorsqu’il ne dispose pas d’un login/profil OASIS-OKAPI.</a:t>
            </a:r>
          </a:p>
        </p:txBody>
      </p:sp>
      <p:sp>
        <p:nvSpPr>
          <p:cNvPr id="4" name="Espace réservé de la date 3">
            <a:extLst>
              <a:ext uri="{FF2B5EF4-FFF2-40B4-BE49-F238E27FC236}">
                <a16:creationId xmlns:a16="http://schemas.microsoft.com/office/drawing/2014/main" id="{499DD54B-C639-E8A7-FAFD-006EAB612228}"/>
              </a:ext>
            </a:extLst>
          </p:cNvPr>
          <p:cNvSpPr>
            <a:spLocks noGrp="1"/>
          </p:cNvSpPr>
          <p:nvPr>
            <p:ph type="dt" sz="half" idx="2"/>
          </p:nvPr>
        </p:nvSpPr>
        <p:spPr>
          <a:xfrm>
            <a:off x="1856480" y="6207969"/>
            <a:ext cx="7041076" cy="476250"/>
          </a:xfrm>
        </p:spPr>
        <p:txBody>
          <a:bodyPr/>
          <a:lstStyle/>
          <a:p>
            <a:r>
              <a:rPr lang="fr-FR" dirty="0"/>
              <a:t>Administration facilitée</a:t>
            </a:r>
          </a:p>
        </p:txBody>
      </p:sp>
    </p:spTree>
    <p:extLst>
      <p:ext uri="{BB962C8B-B14F-4D97-AF65-F5344CB8AC3E}">
        <p14:creationId xmlns:p14="http://schemas.microsoft.com/office/powerpoint/2010/main" val="213251690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Facilitation du dialogue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TWS pouvant accéder aux données, elle n'a plus besoin de demander un accès au serveur du Département afin de comprendre les demandes des utilisateurs.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21966572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Facilitation du dialogue</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Autorisation d’accès aux données (juillet 2023)</a:t>
            </a:r>
          </a:p>
          <a:p>
            <a:r>
              <a:rPr lang="fr-FR" sz="2000" dirty="0"/>
              <a:t>Le délai de résolution: instantané en mode SAAS, plusieurs semaines en mode On </a:t>
            </a:r>
            <a:r>
              <a:rPr lang="fr-FR" sz="2000" dirty="0" err="1"/>
              <a:t>Premise</a:t>
            </a:r>
            <a:endParaRPr lang="fr-FR" sz="2000" dirty="0"/>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Compréhension du problème</a:t>
            </a:r>
          </a:p>
        </p:txBody>
      </p:sp>
    </p:spTree>
    <p:extLst>
      <p:ext uri="{BB962C8B-B14F-4D97-AF65-F5344CB8AC3E}">
        <p14:creationId xmlns:p14="http://schemas.microsoft.com/office/powerpoint/2010/main" val="255946235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Sauvegarde des données</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Le service SaaS inclut un service de sauvegarde des données précisé dans les annexes du contrat SaaS.</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69887514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Augmentation du suivi</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Et pour toutes les raisons précédemment évoquées, pour le SOA cela équivaut à un meilleur suivi et donc à plus de sérénité, alors que la DSI est libérée d'une tâche encombrante.</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69185020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Gestion centralisée des accès</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Possibilité de mettre en place une gestion centralisée des accès via AZURE-AD.</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303820810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Sécurité</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2000" dirty="0"/>
              <a:t>Augmentation de la résistance par rapport aux tentatives d’intrusion.</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423740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normAutofit/>
          </a:bodyPr>
          <a:lstStyle/>
          <a:p>
            <a:r>
              <a:rPr lang="fr-FR" sz="3200" dirty="0"/>
              <a:t>Tri OA par état DR, JDC</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sz="3200" dirty="0">
                <a:effectLst/>
                <a:latin typeface="Arial" panose="020B0604020202020204" pitchFamily="34" charset="0"/>
                <a:ea typeface="Calibri" panose="020F0502020204030204" pitchFamily="34" charset="0"/>
              </a:rPr>
              <a:t>Oui dès lors que l’information associée est relevé</a:t>
            </a:r>
            <a:r>
              <a:rPr lang="fr-FR" sz="3200" dirty="0">
                <a:latin typeface="Arial" panose="020B0604020202020204" pitchFamily="34" charset="0"/>
                <a:ea typeface="Calibri" panose="020F0502020204030204" pitchFamily="34" charset="0"/>
              </a:rPr>
              <a:t>e lors de la visite terrain.</a:t>
            </a:r>
            <a:endParaRPr lang="fr-FR" dirty="0"/>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Mode SAAS</a:t>
            </a:r>
          </a:p>
        </p:txBody>
      </p:sp>
    </p:spTree>
    <p:extLst>
      <p:ext uri="{BB962C8B-B14F-4D97-AF65-F5344CB8AC3E}">
        <p14:creationId xmlns:p14="http://schemas.microsoft.com/office/powerpoint/2010/main" val="170824796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p:txBody>
          <a:bodyPr/>
          <a:lstStyle/>
          <a:p>
            <a:r>
              <a:rPr lang="fr-FR" dirty="0"/>
              <a:t>OASIS-WEB 2.0 et OKAPI 2.0</a:t>
            </a:r>
          </a:p>
        </p:txBody>
      </p:sp>
      <p:sp>
        <p:nvSpPr>
          <p:cNvPr id="3" name="Espace réservé du texte 2">
            <a:extLst>
              <a:ext uri="{FF2B5EF4-FFF2-40B4-BE49-F238E27FC236}">
                <a16:creationId xmlns:a16="http://schemas.microsoft.com/office/drawing/2014/main" id="{5B0E6D31-0B4A-1CA1-55B2-FA70F64C4765}"/>
              </a:ext>
            </a:extLst>
          </p:cNvPr>
          <p:cNvSpPr>
            <a:spLocks noGrp="1"/>
          </p:cNvSpPr>
          <p:nvPr>
            <p:ph type="body" sz="quarter" idx="12"/>
          </p:nvPr>
        </p:nvSpPr>
        <p:spPr/>
        <p:txBody>
          <a:bodyPr>
            <a:normAutofit/>
          </a:bodyPr>
          <a:lstStyle/>
          <a:p>
            <a:r>
              <a:rPr lang="fr-FR" dirty="0"/>
              <a:t>Mode SAAS</a:t>
            </a:r>
          </a:p>
          <a:p>
            <a:r>
              <a:rPr lang="fr-FR" dirty="0"/>
              <a:t>Passage facilité</a:t>
            </a:r>
          </a:p>
        </p:txBody>
      </p:sp>
      <p:sp>
        <p:nvSpPr>
          <p:cNvPr id="4" name="Espace réservé de la date 3">
            <a:extLst>
              <a:ext uri="{FF2B5EF4-FFF2-40B4-BE49-F238E27FC236}">
                <a16:creationId xmlns:a16="http://schemas.microsoft.com/office/drawing/2014/main" id="{AED8340C-23E4-51FC-1EB3-87EE17B621F4}"/>
              </a:ext>
            </a:extLst>
          </p:cNvPr>
          <p:cNvSpPr>
            <a:spLocks noGrp="1"/>
          </p:cNvSpPr>
          <p:nvPr>
            <p:ph type="dt" sz="half" idx="2"/>
          </p:nvPr>
        </p:nvSpPr>
        <p:spPr>
          <a:xfrm>
            <a:off x="1856480" y="6207969"/>
            <a:ext cx="7041076" cy="476250"/>
          </a:xfrm>
        </p:spPr>
        <p:txBody>
          <a:bodyPr/>
          <a:lstStyle/>
          <a:p>
            <a:r>
              <a:rPr lang="fr-FR" dirty="0"/>
              <a:t>Passage à la nouvelle version</a:t>
            </a:r>
          </a:p>
        </p:txBody>
      </p:sp>
    </p:spTree>
    <p:extLst>
      <p:ext uri="{BB962C8B-B14F-4D97-AF65-F5344CB8AC3E}">
        <p14:creationId xmlns:p14="http://schemas.microsoft.com/office/powerpoint/2010/main" val="148569184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Dispositifs de retenue (1)</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Notation lors de la Visite OKAPI</a:t>
            </a:r>
          </a:p>
        </p:txBody>
      </p:sp>
      <p:pic>
        <p:nvPicPr>
          <p:cNvPr id="4" name="Image 3">
            <a:extLst>
              <a:ext uri="{FF2B5EF4-FFF2-40B4-BE49-F238E27FC236}">
                <a16:creationId xmlns:a16="http://schemas.microsoft.com/office/drawing/2014/main" id="{0E18FCB4-EFE6-0C73-6AC6-6F570F0552A1}"/>
              </a:ext>
            </a:extLst>
          </p:cNvPr>
          <p:cNvPicPr>
            <a:picLocks noChangeAspect="1"/>
          </p:cNvPicPr>
          <p:nvPr/>
        </p:nvPicPr>
        <p:blipFill>
          <a:blip r:embed="rId3"/>
          <a:stretch>
            <a:fillRect/>
          </a:stretch>
        </p:blipFill>
        <p:spPr>
          <a:xfrm>
            <a:off x="314172" y="2663915"/>
            <a:ext cx="8595955" cy="3083771"/>
          </a:xfrm>
          <a:prstGeom prst="rect">
            <a:avLst/>
          </a:prstGeom>
        </p:spPr>
      </p:pic>
    </p:spTree>
    <p:extLst>
      <p:ext uri="{BB962C8B-B14F-4D97-AF65-F5344CB8AC3E}">
        <p14:creationId xmlns:p14="http://schemas.microsoft.com/office/powerpoint/2010/main" val="39649837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Dispositifs de retenue (2)</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Intégration dans OASIS</a:t>
            </a:r>
          </a:p>
        </p:txBody>
      </p:sp>
      <p:pic>
        <p:nvPicPr>
          <p:cNvPr id="4" name="Image 3">
            <a:extLst>
              <a:ext uri="{FF2B5EF4-FFF2-40B4-BE49-F238E27FC236}">
                <a16:creationId xmlns:a16="http://schemas.microsoft.com/office/drawing/2014/main" id="{2943782C-8800-561F-29EC-75FA0159503B}"/>
              </a:ext>
            </a:extLst>
          </p:cNvPr>
          <p:cNvPicPr>
            <a:picLocks noChangeAspect="1"/>
          </p:cNvPicPr>
          <p:nvPr/>
        </p:nvPicPr>
        <p:blipFill>
          <a:blip r:embed="rId3"/>
          <a:stretch>
            <a:fillRect/>
          </a:stretch>
        </p:blipFill>
        <p:spPr>
          <a:xfrm>
            <a:off x="4571968" y="3428990"/>
            <a:ext cx="63" cy="20"/>
          </a:xfrm>
          <a:prstGeom prst="rect">
            <a:avLst/>
          </a:prstGeom>
        </p:spPr>
      </p:pic>
      <p:pic>
        <p:nvPicPr>
          <p:cNvPr id="6" name="Image 5">
            <a:extLst>
              <a:ext uri="{FF2B5EF4-FFF2-40B4-BE49-F238E27FC236}">
                <a16:creationId xmlns:a16="http://schemas.microsoft.com/office/drawing/2014/main" id="{8A2D194F-4C31-4CAA-0E3B-66005E582015}"/>
              </a:ext>
            </a:extLst>
          </p:cNvPr>
          <p:cNvPicPr>
            <a:picLocks noChangeAspect="1"/>
          </p:cNvPicPr>
          <p:nvPr/>
        </p:nvPicPr>
        <p:blipFill>
          <a:blip r:embed="rId4"/>
          <a:stretch>
            <a:fillRect/>
          </a:stretch>
        </p:blipFill>
        <p:spPr>
          <a:xfrm>
            <a:off x="600836" y="2881098"/>
            <a:ext cx="8262410" cy="2292959"/>
          </a:xfrm>
          <a:prstGeom prst="rect">
            <a:avLst/>
          </a:prstGeom>
        </p:spPr>
      </p:pic>
    </p:spTree>
    <p:extLst>
      <p:ext uri="{BB962C8B-B14F-4D97-AF65-F5344CB8AC3E}">
        <p14:creationId xmlns:p14="http://schemas.microsoft.com/office/powerpoint/2010/main" val="214893496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Dispositifs de retenue (3)</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Classement avec Synthèse Voie portée</a:t>
            </a:r>
          </a:p>
        </p:txBody>
      </p:sp>
      <p:pic>
        <p:nvPicPr>
          <p:cNvPr id="9" name="Image 8">
            <a:extLst>
              <a:ext uri="{FF2B5EF4-FFF2-40B4-BE49-F238E27FC236}">
                <a16:creationId xmlns:a16="http://schemas.microsoft.com/office/drawing/2014/main" id="{FB64EE91-F3DF-A180-60F3-FCFA05B040F3}"/>
              </a:ext>
            </a:extLst>
          </p:cNvPr>
          <p:cNvPicPr>
            <a:picLocks noChangeAspect="1"/>
          </p:cNvPicPr>
          <p:nvPr/>
        </p:nvPicPr>
        <p:blipFill>
          <a:blip r:embed="rId3"/>
          <a:stretch>
            <a:fillRect/>
          </a:stretch>
        </p:blipFill>
        <p:spPr>
          <a:xfrm>
            <a:off x="225025" y="2663915"/>
            <a:ext cx="8693950" cy="3329990"/>
          </a:xfrm>
          <a:prstGeom prst="rect">
            <a:avLst/>
          </a:prstGeom>
        </p:spPr>
      </p:pic>
    </p:spTree>
    <p:extLst>
      <p:ext uri="{BB962C8B-B14F-4D97-AF65-F5344CB8AC3E}">
        <p14:creationId xmlns:p14="http://schemas.microsoft.com/office/powerpoint/2010/main" val="197781470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Joints de chaussée (1)</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Notation lors de la Visite OKAPI</a:t>
            </a:r>
          </a:p>
        </p:txBody>
      </p:sp>
      <p:pic>
        <p:nvPicPr>
          <p:cNvPr id="6" name="Image 5">
            <a:extLst>
              <a:ext uri="{FF2B5EF4-FFF2-40B4-BE49-F238E27FC236}">
                <a16:creationId xmlns:a16="http://schemas.microsoft.com/office/drawing/2014/main" id="{E586EF80-5274-8A0B-5016-37E2CF185535}"/>
              </a:ext>
            </a:extLst>
          </p:cNvPr>
          <p:cNvPicPr>
            <a:picLocks noChangeAspect="1"/>
          </p:cNvPicPr>
          <p:nvPr/>
        </p:nvPicPr>
        <p:blipFill>
          <a:blip r:embed="rId3"/>
          <a:stretch>
            <a:fillRect/>
          </a:stretch>
        </p:blipFill>
        <p:spPr>
          <a:xfrm>
            <a:off x="476545" y="2699400"/>
            <a:ext cx="8333910" cy="3083816"/>
          </a:xfrm>
          <a:prstGeom prst="rect">
            <a:avLst/>
          </a:prstGeom>
        </p:spPr>
      </p:pic>
    </p:spTree>
    <p:extLst>
      <p:ext uri="{BB962C8B-B14F-4D97-AF65-F5344CB8AC3E}">
        <p14:creationId xmlns:p14="http://schemas.microsoft.com/office/powerpoint/2010/main" val="109867065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Joints de chaussée (2)</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Intégration dans OASIS</a:t>
            </a:r>
          </a:p>
        </p:txBody>
      </p:sp>
      <p:pic>
        <p:nvPicPr>
          <p:cNvPr id="4" name="Image 3">
            <a:extLst>
              <a:ext uri="{FF2B5EF4-FFF2-40B4-BE49-F238E27FC236}">
                <a16:creationId xmlns:a16="http://schemas.microsoft.com/office/drawing/2014/main" id="{2943782C-8800-561F-29EC-75FA0159503B}"/>
              </a:ext>
            </a:extLst>
          </p:cNvPr>
          <p:cNvPicPr>
            <a:picLocks noChangeAspect="1"/>
          </p:cNvPicPr>
          <p:nvPr/>
        </p:nvPicPr>
        <p:blipFill>
          <a:blip r:embed="rId3"/>
          <a:stretch>
            <a:fillRect/>
          </a:stretch>
        </p:blipFill>
        <p:spPr>
          <a:xfrm>
            <a:off x="4571968" y="3428990"/>
            <a:ext cx="63" cy="20"/>
          </a:xfrm>
          <a:prstGeom prst="rect">
            <a:avLst/>
          </a:prstGeom>
        </p:spPr>
      </p:pic>
      <p:pic>
        <p:nvPicPr>
          <p:cNvPr id="11" name="Image 10">
            <a:extLst>
              <a:ext uri="{FF2B5EF4-FFF2-40B4-BE49-F238E27FC236}">
                <a16:creationId xmlns:a16="http://schemas.microsoft.com/office/drawing/2014/main" id="{BB1D074D-0ADC-4FE3-C4E0-3714FFE1BD74}"/>
              </a:ext>
            </a:extLst>
          </p:cNvPr>
          <p:cNvPicPr>
            <a:picLocks noChangeAspect="1"/>
          </p:cNvPicPr>
          <p:nvPr/>
        </p:nvPicPr>
        <p:blipFill>
          <a:blip r:embed="rId4"/>
          <a:stretch>
            <a:fillRect/>
          </a:stretch>
        </p:blipFill>
        <p:spPr>
          <a:xfrm>
            <a:off x="1201236" y="2618910"/>
            <a:ext cx="6741464" cy="3640391"/>
          </a:xfrm>
          <a:prstGeom prst="rect">
            <a:avLst/>
          </a:prstGeom>
        </p:spPr>
      </p:pic>
    </p:spTree>
    <p:extLst>
      <p:ext uri="{BB962C8B-B14F-4D97-AF65-F5344CB8AC3E}">
        <p14:creationId xmlns:p14="http://schemas.microsoft.com/office/powerpoint/2010/main" val="37595957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DCFB0-ECAC-F20D-C8A9-6A517A30D924}"/>
              </a:ext>
            </a:extLst>
          </p:cNvPr>
          <p:cNvSpPr>
            <a:spLocks noGrp="1"/>
          </p:cNvSpPr>
          <p:nvPr>
            <p:ph type="title"/>
          </p:nvPr>
        </p:nvSpPr>
        <p:spPr>
          <a:xfrm>
            <a:off x="685799" y="812801"/>
            <a:ext cx="7981656" cy="1409898"/>
          </a:xfrm>
        </p:spPr>
        <p:txBody>
          <a:bodyPr>
            <a:normAutofit/>
          </a:bodyPr>
          <a:lstStyle/>
          <a:p>
            <a:r>
              <a:rPr lang="fr-FR" sz="2400" dirty="0"/>
              <a:t>Etat des Joints de chaussée (3)</a:t>
            </a:r>
          </a:p>
        </p:txBody>
      </p:sp>
      <p:sp>
        <p:nvSpPr>
          <p:cNvPr id="5" name="Espace réservé de la date 3">
            <a:extLst>
              <a:ext uri="{FF2B5EF4-FFF2-40B4-BE49-F238E27FC236}">
                <a16:creationId xmlns:a16="http://schemas.microsoft.com/office/drawing/2014/main" id="{4CC5F98A-147A-55C2-9D36-03866C87824A}"/>
              </a:ext>
            </a:extLst>
          </p:cNvPr>
          <p:cNvSpPr>
            <a:spLocks noGrp="1"/>
          </p:cNvSpPr>
          <p:nvPr>
            <p:ph type="dt" sz="half" idx="2"/>
          </p:nvPr>
        </p:nvSpPr>
        <p:spPr>
          <a:xfrm>
            <a:off x="1856480" y="6207969"/>
            <a:ext cx="7041076" cy="476250"/>
          </a:xfrm>
        </p:spPr>
        <p:txBody>
          <a:bodyPr/>
          <a:lstStyle/>
          <a:p>
            <a:r>
              <a:rPr lang="fr-FR" dirty="0"/>
              <a:t>Classement avec Synthèse Voie portée</a:t>
            </a:r>
          </a:p>
        </p:txBody>
      </p:sp>
      <p:pic>
        <p:nvPicPr>
          <p:cNvPr id="7" name="Image 6">
            <a:extLst>
              <a:ext uri="{FF2B5EF4-FFF2-40B4-BE49-F238E27FC236}">
                <a16:creationId xmlns:a16="http://schemas.microsoft.com/office/drawing/2014/main" id="{64C764A6-337B-6D26-70CF-3DEB27DF8390}"/>
              </a:ext>
            </a:extLst>
          </p:cNvPr>
          <p:cNvPicPr>
            <a:picLocks noChangeAspect="1"/>
          </p:cNvPicPr>
          <p:nvPr/>
        </p:nvPicPr>
        <p:blipFill>
          <a:blip r:embed="rId3"/>
          <a:stretch>
            <a:fillRect/>
          </a:stretch>
        </p:blipFill>
        <p:spPr>
          <a:xfrm>
            <a:off x="456401" y="2792550"/>
            <a:ext cx="8352420" cy="2148139"/>
          </a:xfrm>
          <a:prstGeom prst="rect">
            <a:avLst/>
          </a:prstGeom>
        </p:spPr>
      </p:pic>
    </p:spTree>
    <p:extLst>
      <p:ext uri="{BB962C8B-B14F-4D97-AF65-F5344CB8AC3E}">
        <p14:creationId xmlns:p14="http://schemas.microsoft.com/office/powerpoint/2010/main" val="66212201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837</Words>
  <Application>Microsoft Office PowerPoint</Application>
  <PresentationFormat>Affichage à l'écran (4:3)</PresentationFormat>
  <Paragraphs>111</Paragraphs>
  <Slides>30</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Arial Rounded MT Bold</vt:lpstr>
      <vt:lpstr>Calibri</vt:lpstr>
      <vt:lpstr>Perpetua</vt:lpstr>
      <vt:lpstr>Times New Roman</vt:lpstr>
      <vt:lpstr>Wingdings</vt:lpstr>
      <vt:lpstr>Wingdings 2</vt:lpstr>
      <vt:lpstr>Wingdings 3</vt:lpstr>
      <vt:lpstr>Capitaux</vt:lpstr>
      <vt:lpstr>Présentation PowerPoint</vt:lpstr>
      <vt:lpstr>Tri OA par état DR, JDC</vt:lpstr>
      <vt:lpstr>Tri OA par état DR, JDC</vt:lpstr>
      <vt:lpstr>Etat des Dispositifs de retenue (1)</vt:lpstr>
      <vt:lpstr>Etat des Dispositifs de retenue (2)</vt:lpstr>
      <vt:lpstr>Etat des Dispositifs de retenue (3)</vt:lpstr>
      <vt:lpstr>Etat des Joints de chaussée (1)</vt:lpstr>
      <vt:lpstr>Etat des Joints de chaussée (2)</vt:lpstr>
      <vt:lpstr>Etat des Joints de chaussée (3)</vt:lpstr>
      <vt:lpstr>Suivi de chantier</vt:lpstr>
      <vt:lpstr>Suivi de chantier</vt:lpstr>
      <vt:lpstr>Suivi de chantier – sur cette opération, impossible d’ajouter des suivis supplémentaires – également limitation nombre de caractères</vt:lpstr>
      <vt:lpstr>Suivi de chantier (pm)</vt:lpstr>
      <vt:lpstr>Suivi de chantier (pm)</vt:lpstr>
      <vt:lpstr>Suivi de chantier (pm)</vt:lpstr>
      <vt:lpstr>Extension aux opérations de la gestion des documents des actions?</vt:lpstr>
      <vt:lpstr>Incorporation des ouvrages Commune</vt:lpstr>
      <vt:lpstr>Incorporation des ouvrages Commune</vt:lpstr>
      <vt:lpstr>Recensement des ouvrages Commune avec OKAPI</vt:lpstr>
      <vt:lpstr>Ampliation du service OASIS-OKAPI</vt:lpstr>
      <vt:lpstr>Disponibilité 7 jours sur 7</vt:lpstr>
      <vt:lpstr>Administration facilitée</vt:lpstr>
      <vt:lpstr>Mode Consultation par défaut</vt:lpstr>
      <vt:lpstr>Facilitation du dialogue</vt:lpstr>
      <vt:lpstr>Facilitation du dialogue</vt:lpstr>
      <vt:lpstr>Sauvegarde des données</vt:lpstr>
      <vt:lpstr>Augmentation du suivi</vt:lpstr>
      <vt:lpstr>Gestion centralisée des accès</vt:lpstr>
      <vt:lpstr>Sécurité</vt:lpstr>
      <vt:lpstr>OASIS-WEB 2.0 et OKAPI 2.0</vt:lpstr>
    </vt:vector>
  </TitlesOfParts>
  <Company>Conseil Général du Finistère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dc:creator>
  <cp:lastModifiedBy>Frederic ALLEZ</cp:lastModifiedBy>
  <cp:revision>591</cp:revision>
  <cp:lastPrinted>2017-01-16T08:56:59Z</cp:lastPrinted>
  <dcterms:created xsi:type="dcterms:W3CDTF">2004-03-22T09:00:28Z</dcterms:created>
  <dcterms:modified xsi:type="dcterms:W3CDTF">2023-09-06T09:55:13Z</dcterms:modified>
</cp:coreProperties>
</file>