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16"/>
  </p:notesMasterIdLst>
  <p:handoutMasterIdLst>
    <p:handoutMasterId r:id="rId17"/>
  </p:handoutMasterIdLst>
  <p:sldIdLst>
    <p:sldId id="256" r:id="rId2"/>
    <p:sldId id="396" r:id="rId3"/>
    <p:sldId id="392" r:id="rId4"/>
    <p:sldId id="397" r:id="rId5"/>
    <p:sldId id="403" r:id="rId6"/>
    <p:sldId id="404" r:id="rId7"/>
    <p:sldId id="393" r:id="rId8"/>
    <p:sldId id="401" r:id="rId9"/>
    <p:sldId id="394" r:id="rId10"/>
    <p:sldId id="398" r:id="rId11"/>
    <p:sldId id="399" r:id="rId12"/>
    <p:sldId id="400" r:id="rId13"/>
    <p:sldId id="395" r:id="rId14"/>
    <p:sldId id="402" r:id="rId15"/>
  </p:sldIdLst>
  <p:sldSz cx="9144000" cy="6858000" type="screen4x3"/>
  <p:notesSz cx="6797675" cy="9929813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96" autoAdjust="0"/>
    <p:restoredTop sz="94643" autoAdjust="0"/>
  </p:normalViewPr>
  <p:slideViewPr>
    <p:cSldViewPr snapToObjects="1">
      <p:cViewPr varScale="1">
        <p:scale>
          <a:sx n="89" d="100"/>
          <a:sy n="89" d="100"/>
        </p:scale>
        <p:origin x="-1114" y="-62"/>
      </p:cViewPr>
      <p:guideLst>
        <p:guide orient="horz" pos="30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0"/>
    </p:cViewPr>
  </p:sorterViewPr>
  <p:notesViewPr>
    <p:cSldViewPr snapToObjects="1">
      <p:cViewPr varScale="1">
        <p:scale>
          <a:sx n="86" d="100"/>
          <a:sy n="86" d="100"/>
        </p:scale>
        <p:origin x="-1890" y="-84"/>
      </p:cViewPr>
      <p:guideLst>
        <p:guide orient="horz" pos="3128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716662"/>
            <a:ext cx="4984962" cy="44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02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75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47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19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792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64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401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pic>
        <p:nvPicPr>
          <p:cNvPr id="17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3671901" y="6317613"/>
            <a:ext cx="5265584" cy="364478"/>
          </a:xfr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>
            <a:lvl1pPr marL="274320" indent="-274320">
              <a:buFont typeface="Wingdings" panose="05000000000000000000" pitchFamily="2" charset="2"/>
              <a:buChar char="Ø"/>
              <a:defRPr/>
            </a:lvl1pPr>
          </a:lstStyle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3671901" y="6317613"/>
            <a:ext cx="5265584" cy="364478"/>
          </a:xfr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>
                <a:solidFill>
                  <a:schemeClr val="accent2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200">
                <a:solidFill>
                  <a:schemeClr val="accent4">
                    <a:lumMod val="75000"/>
                  </a:schemeClr>
                </a:solidFill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3671901" y="6317613"/>
            <a:ext cx="5265584" cy="364478"/>
          </a:xfr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>
                <a:solidFill>
                  <a:schemeClr val="accent2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1979712" y="3356992"/>
            <a:ext cx="6408638" cy="576263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979613" y="4221163"/>
            <a:ext cx="6408737" cy="6479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3671901" y="6317613"/>
            <a:ext cx="5265584" cy="364478"/>
          </a:xfr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3671901" y="6317613"/>
            <a:ext cx="5265584" cy="364478"/>
          </a:xfr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3671901" y="6317613"/>
            <a:ext cx="5265584" cy="364478"/>
          </a:xfr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0" y="273050"/>
            <a:ext cx="6781800" cy="1143000"/>
          </a:xfrm>
        </p:spPr>
        <p:txBody>
          <a:bodyPr anchor="b" anchorCtr="0"/>
          <a:lstStyle>
            <a:lvl1pPr algn="l">
              <a:buNone/>
              <a:defRPr sz="4000" b="0">
                <a:solidFill>
                  <a:schemeClr val="accent2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3671901" y="6317613"/>
            <a:ext cx="5265584" cy="364478"/>
          </a:xfr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Sans tit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2089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76600" y="4876800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71600"/>
            <a:ext cx="6629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15" y="422275"/>
            <a:ext cx="2398660" cy="157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626481"/>
            <a:ext cx="6563014" cy="147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06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9898" r="3878" b="9565"/>
          <a:stretch/>
        </p:blipFill>
        <p:spPr bwMode="auto">
          <a:xfrm>
            <a:off x="169936" y="172164"/>
            <a:ext cx="1681467" cy="9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77" r:id="rId4"/>
    <p:sldLayoutId id="2147484168" r:id="rId5"/>
    <p:sldLayoutId id="2147484171" r:id="rId6"/>
    <p:sldLayoutId id="2147484172" r:id="rId7"/>
    <p:sldLayoutId id="2147484176" r:id="rId8"/>
  </p:sldLayoutIdLst>
  <p:transition spd="slow">
    <p:wipe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0000"/>
        <a:buFont typeface="Wingdings" panose="05000000000000000000" pitchFamily="2" charset="2"/>
        <a:buChar char="Ø"/>
        <a:defRPr kumimoji="0"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" panose="05000000000000000000" pitchFamily="2" charset="2"/>
        <a:buChar char="Ø"/>
        <a:defRPr kumimoji="0"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40" y="953725"/>
            <a:ext cx="526558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0" lang="fr-FR" sz="3600" b="1" dirty="0" smtClean="0">
                <a:solidFill>
                  <a:schemeClr val="accent6"/>
                </a:solidFill>
              </a:rPr>
              <a:t>OASIS-OKAPI</a:t>
            </a:r>
          </a:p>
          <a:p>
            <a:pPr>
              <a:spcBef>
                <a:spcPts val="600"/>
              </a:spcBef>
            </a:pPr>
            <a:r>
              <a:rPr kumimoji="0" lang="fr-FR" sz="3600" b="1" dirty="0" smtClean="0">
                <a:solidFill>
                  <a:schemeClr val="tx2"/>
                </a:solidFill>
              </a:rPr>
              <a:t>Système de notes U</a:t>
            </a:r>
            <a:endParaRPr kumimoji="0" lang="fr-FR" sz="3600" b="1" dirty="0">
              <a:solidFill>
                <a:schemeClr val="tx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830253" y="5949280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24 mars 2022</a:t>
            </a:r>
            <a:endParaRPr lang="fr-FR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79711" y="274638"/>
            <a:ext cx="6957773" cy="859107"/>
          </a:xfrm>
        </p:spPr>
        <p:txBody>
          <a:bodyPr>
            <a:noAutofit/>
          </a:bodyPr>
          <a:lstStyle/>
          <a:p>
            <a:r>
              <a:rPr lang="fr-FR" sz="2900" dirty="0"/>
              <a:t>Note U1 : L’ouvrage ne joue pas son rôle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Boues</a:t>
            </a:r>
            <a:endParaRPr lang="fr-FR" dirty="0"/>
          </a:p>
        </p:txBody>
      </p:sp>
      <p:pic>
        <p:nvPicPr>
          <p:cNvPr id="2050" name="Picture 2" descr="D:\Documents\DOCUMENTATIONS LOGICIELS\DOCS OASIS-OKAPI\Avant vente\SYSTEME DE NOTE\Note U1 - Bassin hydrauliqu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5" t="7256" b="30145"/>
          <a:stretch/>
        </p:blipFill>
        <p:spPr bwMode="auto">
          <a:xfrm>
            <a:off x="521550" y="1403775"/>
            <a:ext cx="8280000" cy="467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118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79711" y="274638"/>
            <a:ext cx="6957773" cy="859107"/>
          </a:xfrm>
        </p:spPr>
        <p:txBody>
          <a:bodyPr>
            <a:noAutofit/>
          </a:bodyPr>
          <a:lstStyle/>
          <a:p>
            <a:r>
              <a:rPr lang="fr-FR" sz="2900" dirty="0"/>
              <a:t>Note U1 : L’ouvrage ne joue pas son rôle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096725" y="6317613"/>
            <a:ext cx="6840760" cy="36447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Déplacement ou inclinaison d’arbres, …</a:t>
            </a:r>
            <a:endParaRPr lang="fr-FR" dirty="0"/>
          </a:p>
        </p:txBody>
      </p:sp>
      <p:pic>
        <p:nvPicPr>
          <p:cNvPr id="3074" name="Picture 2" descr="D:\Documents\DOCUMENTATIONS LOGICIELS\DOCS OASIS-OKAPI\Avant vente\SYSTEME DE NOTE\Note U1 - Tal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5" y="1313765"/>
            <a:ext cx="864000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171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79711" y="274638"/>
            <a:ext cx="6957773" cy="859107"/>
          </a:xfrm>
        </p:spPr>
        <p:txBody>
          <a:bodyPr>
            <a:noAutofit/>
          </a:bodyPr>
          <a:lstStyle/>
          <a:p>
            <a:r>
              <a:rPr lang="fr-FR" sz="2900" dirty="0"/>
              <a:t>Note U1 : L’ouvrage ne joue pas son rôle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096725" y="6317613"/>
            <a:ext cx="6840760" cy="36447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Déplacement ou </a:t>
            </a:r>
            <a:r>
              <a:rPr lang="fr-FR" dirty="0" smtClean="0"/>
              <a:t>inclinaison d’arbres …</a:t>
            </a:r>
            <a:endParaRPr lang="fr-FR" dirty="0"/>
          </a:p>
        </p:txBody>
      </p:sp>
      <p:pic>
        <p:nvPicPr>
          <p:cNvPr id="7" name="Picture 2" descr="D:\Documents\DOCUMENTATIONS LOGICIELS\DOCS OASIS-OKAPI\Avant vente\SYSTEME DE NOTE\Note U1 - Talu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3" t="7431" b="27369"/>
          <a:stretch/>
        </p:blipFill>
        <p:spPr bwMode="auto">
          <a:xfrm>
            <a:off x="476545" y="1268760"/>
            <a:ext cx="8280000" cy="485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731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79712" y="225615"/>
            <a:ext cx="6707088" cy="908130"/>
          </a:xfrm>
        </p:spPr>
        <p:txBody>
          <a:bodyPr>
            <a:noAutofit/>
          </a:bodyPr>
          <a:lstStyle/>
          <a:p>
            <a:r>
              <a:rPr lang="fr-FR" sz="2900" dirty="0" smtClean="0"/>
              <a:t>Note U0 : </a:t>
            </a:r>
            <a:r>
              <a:rPr lang="fr-FR" sz="2900" dirty="0"/>
              <a:t>Problème de sécurité et/ou structurel</a:t>
            </a:r>
            <a:r>
              <a:rPr lang="fr-FR" sz="2900" dirty="0" smtClean="0"/>
              <a:t> </a:t>
            </a:r>
            <a:endParaRPr lang="fr-FR" sz="29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411760" y="6317613"/>
            <a:ext cx="6525725" cy="36447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Clôture</a:t>
            </a:r>
            <a:endParaRPr lang="fr-FR" dirty="0"/>
          </a:p>
        </p:txBody>
      </p:sp>
      <p:pic>
        <p:nvPicPr>
          <p:cNvPr id="5122" name="Picture 2" descr="D:\Documents\DOCUMENTATIONS LOGICIELS\DOCS OASIS-OKAPI\Avant vente\SYSTEME DE NOTE\Note U0 - Bassin hydrauli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5" y="1358770"/>
            <a:ext cx="864000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180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79712" y="225615"/>
            <a:ext cx="6707088" cy="908130"/>
          </a:xfrm>
        </p:spPr>
        <p:txBody>
          <a:bodyPr>
            <a:noAutofit/>
          </a:bodyPr>
          <a:lstStyle/>
          <a:p>
            <a:r>
              <a:rPr lang="fr-FR" sz="2900" dirty="0" smtClean="0"/>
              <a:t>Note U0 : </a:t>
            </a:r>
            <a:r>
              <a:rPr lang="fr-FR" sz="2900" dirty="0"/>
              <a:t>Problème de sécurité et/ou structurel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411760" y="6317613"/>
            <a:ext cx="6525725" cy="36447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Clôture</a:t>
            </a:r>
            <a:endParaRPr lang="fr-FR" dirty="0"/>
          </a:p>
          <a:p>
            <a:endParaRPr lang="fr-FR" dirty="0"/>
          </a:p>
        </p:txBody>
      </p:sp>
      <p:pic>
        <p:nvPicPr>
          <p:cNvPr id="5122" name="Picture 2" descr="D:\Documents\DOCUMENTATIONS LOGICIELS\DOCS OASIS-OKAPI\Avant vente\SYSTEME DE NOTE\Note U0 - Bassin hydrauliqu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3" t="7063" b="33139"/>
          <a:stretch/>
        </p:blipFill>
        <p:spPr bwMode="auto">
          <a:xfrm>
            <a:off x="406800" y="1538790"/>
            <a:ext cx="8280000" cy="448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478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système de notes U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685799" y="2888940"/>
            <a:ext cx="8118902" cy="3231359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00B050"/>
                </a:solidFill>
              </a:rPr>
              <a:t>OK </a:t>
            </a:r>
            <a:r>
              <a:rPr lang="fr-FR" b="1" dirty="0" smtClean="0">
                <a:solidFill>
                  <a:srgbClr val="00B050"/>
                </a:solidFill>
                <a:sym typeface="Wingdings"/>
              </a:rPr>
              <a:t> </a:t>
            </a:r>
            <a:r>
              <a:rPr lang="fr-FR" dirty="0" smtClean="0"/>
              <a:t>RAS</a:t>
            </a:r>
            <a:r>
              <a:rPr lang="fr-FR" b="1" dirty="0" smtClean="0">
                <a:solidFill>
                  <a:srgbClr val="00B050"/>
                </a:solidFill>
                <a:sym typeface="Wingdings"/>
              </a:rPr>
              <a:t> </a:t>
            </a:r>
            <a:endParaRPr lang="fr-FR" b="1" dirty="0" smtClean="0">
              <a:solidFill>
                <a:srgbClr val="00B050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FFFF00"/>
                </a:solidFill>
              </a:rPr>
              <a:t>U3 </a:t>
            </a:r>
            <a:r>
              <a:rPr lang="fr-FR" b="1" dirty="0" smtClean="0">
                <a:solidFill>
                  <a:srgbClr val="FFFF00"/>
                </a:solidFill>
                <a:sym typeface="Wingdings"/>
              </a:rPr>
              <a:t> </a:t>
            </a:r>
            <a:r>
              <a:rPr lang="fr-FR" dirty="0" smtClean="0"/>
              <a:t>Défaut non significatif qui peut être traité ou laissé en attente</a:t>
            </a:r>
            <a:endParaRPr lang="fr-FR" b="1" dirty="0" smtClean="0">
              <a:solidFill>
                <a:srgbClr val="FFFF00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accent6"/>
                </a:solidFill>
              </a:rPr>
              <a:t>U2 </a:t>
            </a:r>
            <a:r>
              <a:rPr lang="fr-FR" b="1" dirty="0" smtClean="0">
                <a:solidFill>
                  <a:schemeClr val="accent6"/>
                </a:solidFill>
                <a:sym typeface="Wingdings"/>
              </a:rPr>
              <a:t> </a:t>
            </a:r>
            <a:r>
              <a:rPr lang="fr-FR" dirty="0" smtClean="0"/>
              <a:t>Pas d’urgence, mais défaut potentiellement évolutif à terme</a:t>
            </a:r>
            <a:endParaRPr lang="fr-FR" b="1" dirty="0" smtClean="0">
              <a:solidFill>
                <a:schemeClr val="accent6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U1 </a:t>
            </a:r>
            <a:r>
              <a:rPr lang="fr-FR" b="1" dirty="0" smtClean="0">
                <a:solidFill>
                  <a:srgbClr val="FF0000"/>
                </a:solidFill>
                <a:sym typeface="Wingdings"/>
              </a:rPr>
              <a:t> </a:t>
            </a:r>
            <a:r>
              <a:rPr lang="fr-FR" dirty="0" smtClean="0"/>
              <a:t>L’ouvrage ne joue pas son rôle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7030A0"/>
                </a:solidFill>
              </a:rPr>
              <a:t>U0 </a:t>
            </a:r>
            <a:r>
              <a:rPr lang="fr-FR" b="1" dirty="0" smtClean="0">
                <a:solidFill>
                  <a:srgbClr val="7030A0"/>
                </a:solidFill>
                <a:sym typeface="Wingdings"/>
              </a:rPr>
              <a:t> </a:t>
            </a:r>
            <a:r>
              <a:rPr lang="fr-FR" dirty="0" smtClean="0"/>
              <a:t>Problème de sécurité et/ou structurel</a:t>
            </a:r>
            <a:endParaRPr lang="fr-F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78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79" cy="859107"/>
          </a:xfrm>
        </p:spPr>
        <p:txBody>
          <a:bodyPr>
            <a:normAutofit/>
          </a:bodyPr>
          <a:lstStyle/>
          <a:p>
            <a:r>
              <a:rPr lang="fr-FR" dirty="0" smtClean="0"/>
              <a:t>Note OK_RAS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366755" y="6317613"/>
            <a:ext cx="6570730" cy="36447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Dégrilleur de sortie</a:t>
            </a:r>
            <a:endParaRPr lang="fr-FR" dirty="0"/>
          </a:p>
        </p:txBody>
      </p:sp>
      <p:pic>
        <p:nvPicPr>
          <p:cNvPr id="1027" name="Picture 3" descr="D:\Documents\DOCUMENTATIONS LOGICIELS\DOCS OASIS-OKAPI\Avant vente\SYSTEME DE NOTE\Note OK - Bassin hydrauli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9" y="1313765"/>
            <a:ext cx="864000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352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79" cy="859107"/>
          </a:xfrm>
        </p:spPr>
        <p:txBody>
          <a:bodyPr>
            <a:normAutofit/>
          </a:bodyPr>
          <a:lstStyle/>
          <a:p>
            <a:r>
              <a:rPr lang="fr-FR" dirty="0" smtClean="0"/>
              <a:t>Note OK_RAS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861810" y="6317613"/>
            <a:ext cx="6075675" cy="364478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Dégrilleur de sortie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6146" name="Picture 2" descr="D:\Documents\DOCUMENTATIONS LOGICIELS\DOCS OASIS-OKAPI\Avant vente\SYSTEME DE NOTE\Note OK - Bassin hydrauliqu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3" t="7432" r="78" b="34075"/>
          <a:stretch/>
        </p:blipFill>
        <p:spPr bwMode="auto">
          <a:xfrm>
            <a:off x="566554" y="1530854"/>
            <a:ext cx="8269535" cy="439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729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795755" cy="859107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Note U3 : </a:t>
            </a:r>
            <a:r>
              <a:rPr lang="fr-FR" sz="3200" dirty="0"/>
              <a:t>Défaut non significatif qui peut être traité ou laissé en </a:t>
            </a:r>
            <a:r>
              <a:rPr lang="fr-FR" sz="3200" dirty="0" smtClean="0"/>
              <a:t>attente</a:t>
            </a:r>
            <a:endParaRPr lang="fr-FR" sz="32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298904" y="6317613"/>
            <a:ext cx="6570730" cy="36447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Clôture</a:t>
            </a:r>
            <a:endParaRPr lang="fr-FR" dirty="0"/>
          </a:p>
        </p:txBody>
      </p:sp>
      <p:pic>
        <p:nvPicPr>
          <p:cNvPr id="1026" name="Picture 2" descr="D:\Documents\DOCUMENTATIONS LOGICIELS\DOCS OASIS-OKAPI\Avant vente\SYSTEME DE NOTE\Note U3 - Ouvrage hydrauli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1345285"/>
            <a:ext cx="864096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131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79" cy="859107"/>
          </a:xfrm>
        </p:spPr>
        <p:txBody>
          <a:bodyPr>
            <a:noAutofit/>
          </a:bodyPr>
          <a:lstStyle/>
          <a:p>
            <a:r>
              <a:rPr lang="fr-FR" sz="2900" dirty="0"/>
              <a:t>Note U3 : Défaut non significatif qui peut être traité ou laissé en attente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861810" y="6317613"/>
            <a:ext cx="6075675" cy="364478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Clôture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1026" name="Picture 2" descr="D:\Documents\DOCUMENTATIONS LOGICIELS\DOCS OASIS-OKAPI\Avant vente\SYSTEME DE NOTE\Note U3 - Ouvrage hydrauliqu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9" t="7311" b="33367"/>
          <a:stretch/>
        </p:blipFill>
        <p:spPr bwMode="auto">
          <a:xfrm>
            <a:off x="476545" y="1628800"/>
            <a:ext cx="8280000" cy="444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467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30748" y="274638"/>
            <a:ext cx="6707088" cy="904112"/>
          </a:xfrm>
        </p:spPr>
        <p:txBody>
          <a:bodyPr>
            <a:noAutofit/>
          </a:bodyPr>
          <a:lstStyle/>
          <a:p>
            <a:r>
              <a:rPr lang="fr-FR" sz="2900" dirty="0" smtClean="0"/>
              <a:t>Note U2 : </a:t>
            </a:r>
            <a:r>
              <a:rPr lang="fr-FR" sz="2900" dirty="0"/>
              <a:t>Pas d’urgence, mais défaut potentiellement évolutif à </a:t>
            </a:r>
            <a:r>
              <a:rPr lang="fr-FR" sz="2900" dirty="0" smtClean="0"/>
              <a:t>terme </a:t>
            </a:r>
            <a:endParaRPr lang="fr-FR" sz="29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916705" y="6317613"/>
            <a:ext cx="7020780" cy="36447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Affaissement, glissement, …</a:t>
            </a:r>
            <a:endParaRPr lang="fr-FR" dirty="0"/>
          </a:p>
        </p:txBody>
      </p:sp>
      <p:pic>
        <p:nvPicPr>
          <p:cNvPr id="4098" name="Picture 2" descr="D:\Documents\DOCUMENTATIONS LOGICIELS\DOCS OASIS-OKAPI\Avant vente\SYSTEME DE NOTE\Notes U2 - PyloneMatRa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5" y="1358770"/>
            <a:ext cx="8640000" cy="481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759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904112"/>
          </a:xfrm>
        </p:spPr>
        <p:txBody>
          <a:bodyPr>
            <a:noAutofit/>
          </a:bodyPr>
          <a:lstStyle/>
          <a:p>
            <a:r>
              <a:rPr lang="fr-FR" sz="2900" dirty="0"/>
              <a:t>Note U2 : Pas d’urgence, mais défaut potentiellement évolutif à terme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646675" y="6317613"/>
            <a:ext cx="7290810" cy="36447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Affaissement, glissement, …</a:t>
            </a:r>
            <a:endParaRPr lang="fr-FR" dirty="0"/>
          </a:p>
        </p:txBody>
      </p:sp>
      <p:pic>
        <p:nvPicPr>
          <p:cNvPr id="4098" name="Picture 2" descr="D:\Documents\DOCUMENTATIONS LOGICIELS\DOCS OASIS-OKAPI\Avant vente\SYSTEME DE NOTE\Notes U2 - PyloneMatRadi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8" t="6942" b="31008"/>
          <a:stretch/>
        </p:blipFill>
        <p:spPr bwMode="auto">
          <a:xfrm>
            <a:off x="521550" y="1493785"/>
            <a:ext cx="8280000" cy="456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134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912768" cy="859107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Note U1 : L’ouvrage </a:t>
            </a:r>
            <a:r>
              <a:rPr lang="fr-FR" sz="3200" dirty="0"/>
              <a:t>ne joue pas son </a:t>
            </a:r>
            <a:r>
              <a:rPr lang="fr-FR" sz="3200" dirty="0" smtClean="0"/>
              <a:t>rôle</a:t>
            </a:r>
            <a:endParaRPr lang="fr-FR" sz="29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Boues</a:t>
            </a:r>
            <a:endParaRPr lang="fr-FR" dirty="0"/>
          </a:p>
        </p:txBody>
      </p:sp>
      <p:pic>
        <p:nvPicPr>
          <p:cNvPr id="2050" name="Picture 2" descr="D:\Documents\DOCUMENTATIONS LOGICIELS\DOCS OASIS-OKAPI\Avant vente\SYSTEME DE NOTE\Note U1 - Bassin hydrauli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5" y="1313765"/>
            <a:ext cx="864000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353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8055</TotalTime>
  <Words>197</Words>
  <Application>Microsoft Office PowerPoint</Application>
  <PresentationFormat>Affichage à l'écran (4:3)</PresentationFormat>
  <Paragraphs>34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Capitaux</vt:lpstr>
      <vt:lpstr>Présentation PowerPoint</vt:lpstr>
      <vt:lpstr>Le système de notes U</vt:lpstr>
      <vt:lpstr>Note OK_RAS</vt:lpstr>
      <vt:lpstr>Note OK_RAS</vt:lpstr>
      <vt:lpstr>Note U3 : Défaut non significatif qui peut être traité ou laissé en attente</vt:lpstr>
      <vt:lpstr>Note U3 : Défaut non significatif qui peut être traité ou laissé en attente</vt:lpstr>
      <vt:lpstr>Note U2 : Pas d’urgence, mais défaut potentiellement évolutif à terme </vt:lpstr>
      <vt:lpstr>Note U2 : Pas d’urgence, mais défaut potentiellement évolutif à terme </vt:lpstr>
      <vt:lpstr>Note U1 : L’ouvrage ne joue pas son rôle</vt:lpstr>
      <vt:lpstr>Note U1 : L’ouvrage ne joue pas son rôle</vt:lpstr>
      <vt:lpstr>Note U1 : L’ouvrage ne joue pas son rôle</vt:lpstr>
      <vt:lpstr>Note U1 : L’ouvrage ne joue pas son rôle</vt:lpstr>
      <vt:lpstr>Note U0 : Problème de sécurité et/ou structurel </vt:lpstr>
      <vt:lpstr>Note U0 : Problème de sécurité et/ou structurel</vt:lpstr>
    </vt:vector>
  </TitlesOfParts>
  <Company>Conseil Général du Finistère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Valerie Cambert</cp:lastModifiedBy>
  <cp:revision>541</cp:revision>
  <cp:lastPrinted>2017-01-16T08:56:59Z</cp:lastPrinted>
  <dcterms:created xsi:type="dcterms:W3CDTF">2004-03-22T09:00:28Z</dcterms:created>
  <dcterms:modified xsi:type="dcterms:W3CDTF">2022-03-24T09:57:27Z</dcterms:modified>
</cp:coreProperties>
</file>