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13"/>
  </p:notesMasterIdLst>
  <p:handoutMasterIdLst>
    <p:handoutMasterId r:id="rId14"/>
  </p:handoutMasterIdLst>
  <p:sldIdLst>
    <p:sldId id="256" r:id="rId2"/>
    <p:sldId id="434" r:id="rId3"/>
    <p:sldId id="435" r:id="rId4"/>
    <p:sldId id="436" r:id="rId5"/>
    <p:sldId id="425" r:id="rId6"/>
    <p:sldId id="428" r:id="rId7"/>
    <p:sldId id="429" r:id="rId8"/>
    <p:sldId id="433" r:id="rId9"/>
    <p:sldId id="426" r:id="rId10"/>
    <p:sldId id="437" r:id="rId11"/>
    <p:sldId id="421" r:id="rId12"/>
  </p:sldIdLst>
  <p:sldSz cx="9144000" cy="6858000" type="screen4x3"/>
  <p:notesSz cx="6797675" cy="9929813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5" autoAdjust="0"/>
    <p:restoredTop sz="94643" autoAdjust="0"/>
  </p:normalViewPr>
  <p:slideViewPr>
    <p:cSldViewPr snapToObjects="1">
      <p:cViewPr>
        <p:scale>
          <a:sx n="63" d="100"/>
          <a:sy n="63" d="100"/>
        </p:scale>
        <p:origin x="-1858" y="-619"/>
      </p:cViewPr>
      <p:guideLst>
        <p:guide orient="horz" pos="30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0"/>
    </p:cViewPr>
  </p:sorterViewPr>
  <p:notesViewPr>
    <p:cSldViewPr snapToObjects="1">
      <p:cViewPr varScale="1">
        <p:scale>
          <a:sx n="41" d="100"/>
          <a:sy n="41" d="100"/>
        </p:scale>
        <p:origin x="-2539" y="-91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02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75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47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19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792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64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6662"/>
            <a:ext cx="4984962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401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pic>
        <p:nvPicPr>
          <p:cNvPr id="17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7 – Recensement des ponts et des murs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5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7 – Recensement des ponts et des murs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0" cap="none" baseline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1979712" y="3356992"/>
            <a:ext cx="6408638" cy="576263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979613" y="4221163"/>
            <a:ext cx="6408737" cy="6479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7 – Recensement des ponts et des murs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7 – Recensement des ponts et des murs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0" y="273050"/>
            <a:ext cx="6781800" cy="1143000"/>
          </a:xfrm>
        </p:spPr>
        <p:txBody>
          <a:bodyPr anchor="b" anchorCtr="0">
            <a:normAutofit/>
          </a:bodyPr>
          <a:lstStyle>
            <a:lvl1pPr algn="l">
              <a:buNone/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7 – Recensement des ponts et des murs</a:t>
            </a:r>
            <a:endParaRPr lang="fr-F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Sans tit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2089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76600" y="4876800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71600"/>
            <a:ext cx="6629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 smtClean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626481"/>
            <a:ext cx="6563014" cy="147891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436986" y="358050"/>
            <a:ext cx="445549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 smtClean="0">
                <a:solidFill>
                  <a:schemeClr val="tx2"/>
                </a:solidFill>
              </a:rPr>
              <a:t>Forum </a:t>
            </a:r>
            <a:r>
              <a:rPr kumimoji="0" lang="fr-FR" sz="2000" b="1" dirty="0" smtClean="0">
                <a:solidFill>
                  <a:schemeClr val="accent6"/>
                </a:solidFill>
              </a:rPr>
              <a:t>OASIS-OKAPI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 smtClean="0">
                <a:solidFill>
                  <a:schemeClr val="tx2"/>
                </a:solidFill>
              </a:rPr>
              <a:t>25-28 mai 2021 </a:t>
            </a:r>
            <a:endParaRPr kumimoji="0" lang="fr-FR" sz="2000" b="1" dirty="0">
              <a:solidFill>
                <a:schemeClr val="tx2"/>
              </a:solidFill>
            </a:endParaRPr>
          </a:p>
        </p:txBody>
      </p:sp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422401" y="2438890"/>
            <a:ext cx="6563014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2000" b="1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fr-FR" dirty="0" smtClean="0"/>
              <a:t>Session 7– Recensement des Ponts et des Murs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3206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943834"/>
            <a:ext cx="7772400" cy="407596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9898" r="3878" b="9565"/>
          <a:stretch/>
        </p:blipFill>
        <p:spPr bwMode="auto">
          <a:xfrm>
            <a:off x="169936" y="172164"/>
            <a:ext cx="1681467" cy="9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7 – Recensement des ponts et des murs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7" r:id="rId2"/>
    <p:sldLayoutId id="2147484177" r:id="rId3"/>
    <p:sldLayoutId id="2147484171" r:id="rId4"/>
    <p:sldLayoutId id="2147484172" r:id="rId5"/>
    <p:sldLayoutId id="2147484176" r:id="rId6"/>
  </p:sldLayoutIdLst>
  <p:transition spd="slow">
    <p:wipe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accent2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0000"/>
        <a:buFont typeface="Wingdings" panose="05000000000000000000" pitchFamily="2" charset="2"/>
        <a:buChar char="Ø"/>
        <a:defRPr kumimoji="0" sz="26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" panose="05000000000000000000" pitchFamily="2" charset="2"/>
        <a:buChar char="Ø"/>
        <a:defRPr kumimoji="0" sz="24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570" y="1603485"/>
            <a:ext cx="7746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fr-FR" sz="3600" b="1" dirty="0" smtClean="0">
                <a:solidFill>
                  <a:schemeClr val="accent6"/>
                </a:solidFill>
              </a:rPr>
              <a:t>Nouvelle version OASIS-OKAPI</a:t>
            </a:r>
            <a:endParaRPr kumimoji="0" lang="fr-FR" sz="36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6"/>
                </a:solidFill>
              </a:rPr>
              <a:t>OKAPI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8" y="2924944"/>
            <a:ext cx="7560320" cy="2736626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Mise à jour continue du logiciel</a:t>
            </a:r>
          </a:p>
          <a:p>
            <a:r>
              <a:rPr lang="fr-FR" dirty="0" smtClean="0"/>
              <a:t>Nouveaux modèles pour le recensement</a:t>
            </a:r>
          </a:p>
          <a:p>
            <a:r>
              <a:rPr lang="fr-FR" dirty="0" smtClean="0"/>
              <a:t>Cartographie</a:t>
            </a:r>
          </a:p>
          <a:p>
            <a:r>
              <a:rPr lang="fr-FR" dirty="0" smtClean="0"/>
              <a:t>Smartphone</a:t>
            </a:r>
          </a:p>
          <a:p>
            <a:r>
              <a:rPr lang="fr-FR" dirty="0" smtClean="0"/>
              <a:t>Disponible sur le </a:t>
            </a:r>
            <a:r>
              <a:rPr lang="fr-FR" dirty="0" err="1" smtClean="0"/>
              <a:t>PlayStore</a:t>
            </a:r>
            <a:r>
              <a:rPr lang="fr-FR" dirty="0" smtClean="0"/>
              <a:t> Google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>
                <a:solidFill>
                  <a:schemeClr val="accent6"/>
                </a:solidFill>
              </a:rPr>
              <a:t>Session 8 – Nouvelle version OASIS-OKAPI</a:t>
            </a:r>
            <a:endParaRPr lang="fr-F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77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6"/>
                </a:solidFill>
              </a:rPr>
              <a:t>Serveur OASIS-OKAPI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OASIS 7.9 sur WILDFLY</a:t>
            </a:r>
          </a:p>
          <a:p>
            <a:r>
              <a:rPr lang="fr-FR" dirty="0" smtClean="0"/>
              <a:t>Procédure de mise à jour simple</a:t>
            </a:r>
          </a:p>
          <a:p>
            <a:r>
              <a:rPr lang="fr-FR" dirty="0" smtClean="0"/>
              <a:t>Robustesse</a:t>
            </a:r>
          </a:p>
          <a:p>
            <a:r>
              <a:rPr lang="fr-FR" dirty="0" smtClean="0"/>
              <a:t>Disponible en mode SAAS</a:t>
            </a:r>
          </a:p>
        </p:txBody>
      </p:sp>
      <p:sp>
        <p:nvSpPr>
          <p:cNvPr id="17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>
                <a:solidFill>
                  <a:schemeClr val="accent6"/>
                </a:solidFill>
              </a:rPr>
              <a:t>Session 8 – Nouvelle version OASIS-OKAPI</a:t>
            </a:r>
            <a:endParaRPr lang="fr-F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77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6"/>
                </a:solidFill>
              </a:rPr>
              <a:t>Démarche de surveillance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7983887" cy="2736626"/>
          </a:xfrm>
        </p:spPr>
        <p:txBody>
          <a:bodyPr>
            <a:normAutofit/>
          </a:bodyPr>
          <a:lstStyle/>
          <a:p>
            <a:r>
              <a:rPr lang="fr-FR" dirty="0" smtClean="0"/>
              <a:t>Possibilité de mettre en place un double système de surveillance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>
                <a:solidFill>
                  <a:schemeClr val="accent6"/>
                </a:solidFill>
              </a:rPr>
              <a:t>Session 8 – Nouvelle version OASIS-OKAPI</a:t>
            </a:r>
            <a:endParaRPr lang="fr-F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3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13"/>
          <p:cNvSpPr>
            <a:spLocks noGrp="1"/>
          </p:cNvSpPr>
          <p:nvPr>
            <p:ph type="dt" sz="half" idx="4294967295"/>
          </p:nvPr>
        </p:nvSpPr>
        <p:spPr>
          <a:xfrm>
            <a:off x="1500166" y="6202889"/>
            <a:ext cx="752855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6 – Evaluations Périodiques et Contrôles Annuels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285984" y="785794"/>
            <a:ext cx="6742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 smtClean="0">
                <a:solidFill>
                  <a:schemeClr val="accent6"/>
                </a:solidFill>
              </a:rPr>
              <a:t>Objets – Evaluation Périodique</a:t>
            </a:r>
            <a:endParaRPr lang="fr-FR" sz="2800" b="1" dirty="0">
              <a:solidFill>
                <a:schemeClr val="accent6"/>
              </a:solidFill>
            </a:endParaRPr>
          </a:p>
        </p:txBody>
      </p:sp>
      <p:pic>
        <p:nvPicPr>
          <p:cNvPr id="9" name="Image 8" descr="OBJETS - VEP - PO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3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7983887" cy="2736626"/>
          </a:xfrm>
        </p:spPr>
        <p:txBody>
          <a:bodyPr>
            <a:normAutofit/>
          </a:bodyPr>
          <a:lstStyle/>
          <a:p>
            <a:r>
              <a:rPr lang="fr-FR" dirty="0" smtClean="0"/>
              <a:t>Evaluation triennales: IQOA, VAQOA2</a:t>
            </a:r>
          </a:p>
          <a:p>
            <a:endParaRPr lang="fr-FR" dirty="0" smtClean="0"/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4294967295"/>
          </p:nvPr>
        </p:nvSpPr>
        <p:spPr>
          <a:xfrm>
            <a:off x="1500166" y="6202889"/>
            <a:ext cx="752855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6 – Evaluations Périodiques et Contrôles Annuels</a:t>
            </a:r>
            <a:endParaRPr lang="fr-FR" dirty="0"/>
          </a:p>
        </p:txBody>
      </p:sp>
      <p:pic>
        <p:nvPicPr>
          <p:cNvPr id="5" name="Image 4" descr="OBJETS - CA - PO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285984" y="785794"/>
            <a:ext cx="6742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 smtClean="0">
                <a:solidFill>
                  <a:schemeClr val="accent6"/>
                </a:solidFill>
              </a:rPr>
              <a:t>Objets du Contrôle Annuel</a:t>
            </a:r>
            <a:endParaRPr lang="fr-FR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300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Session 8 – Nouvelle version OASIS-OKAPI</a:t>
            </a:r>
            <a:endParaRPr lang="fr-FR" dirty="0"/>
          </a:p>
        </p:txBody>
      </p:sp>
      <p:pic>
        <p:nvPicPr>
          <p:cNvPr id="7" name="Image 6" descr="3.4 Murs avec VEP - Tableau de résolution des défaut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285984" y="500042"/>
            <a:ext cx="6572296" cy="917596"/>
          </a:xfrm>
        </p:spPr>
        <p:txBody>
          <a:bodyPr>
            <a:normAutofit/>
          </a:bodyPr>
          <a:lstStyle/>
          <a:p>
            <a:pPr algn="r"/>
            <a:r>
              <a:rPr lang="fr-FR" sz="2800" dirty="0" smtClean="0">
                <a:solidFill>
                  <a:schemeClr val="accent6"/>
                </a:solidFill>
              </a:rPr>
              <a:t>Tableau de résolution des défauts</a:t>
            </a:r>
            <a:endParaRPr lang="fr-FR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77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D74 - DEFAUTS VEP-N INFRASTRUCTURES ACTIONS (3) I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285984" y="500042"/>
            <a:ext cx="6572296" cy="917596"/>
          </a:xfrm>
        </p:spPr>
        <p:txBody>
          <a:bodyPr>
            <a:normAutofit/>
          </a:bodyPr>
          <a:lstStyle/>
          <a:p>
            <a:pPr algn="r"/>
            <a:r>
              <a:rPr lang="fr-FR" sz="2800" b="1" dirty="0" smtClean="0">
                <a:solidFill>
                  <a:schemeClr val="accent6"/>
                </a:solidFill>
              </a:rPr>
              <a:t>Planification des actions</a:t>
            </a:r>
            <a:endParaRPr lang="fr-FR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40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878568" cy="1143000"/>
          </a:xfrm>
        </p:spPr>
        <p:txBody>
          <a:bodyPr>
            <a:normAutofit/>
          </a:bodyPr>
          <a:lstStyle/>
          <a:p>
            <a:pPr algn="r"/>
            <a:r>
              <a:rPr lang="fr-FR" sz="2800" b="1" dirty="0" smtClean="0">
                <a:solidFill>
                  <a:schemeClr val="accent6"/>
                </a:solidFill>
              </a:rPr>
              <a:t>Quantification des actions</a:t>
            </a:r>
            <a:endParaRPr lang="fr-FR" sz="2800" b="1" dirty="0">
              <a:solidFill>
                <a:schemeClr val="accent6"/>
              </a:solidFill>
            </a:endParaRPr>
          </a:p>
        </p:txBody>
      </p:sp>
      <p:pic>
        <p:nvPicPr>
          <p:cNvPr id="7" name="Image 6" descr="CD74 - DEFAUTS VEP-N INFRASTRUCTURES ACTIONS (5) IG4 QUNATIFIC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40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13"/>
          <p:cNvSpPr>
            <a:spLocks noGrp="1"/>
          </p:cNvSpPr>
          <p:nvPr>
            <p:ph type="dt" sz="half" idx="4294967295"/>
          </p:nvPr>
        </p:nvSpPr>
        <p:spPr>
          <a:xfrm>
            <a:off x="2428860" y="6202889"/>
            <a:ext cx="659986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CEREMA – Stratégie de maintenance des Ouvrages d’Art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285984" y="785794"/>
            <a:ext cx="6742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 smtClean="0">
                <a:solidFill>
                  <a:schemeClr val="accent6"/>
                </a:solidFill>
              </a:rPr>
              <a:t>Evaluation du prix de remise en état</a:t>
            </a:r>
            <a:endParaRPr lang="fr-FR" sz="2800" b="1" dirty="0">
              <a:solidFill>
                <a:schemeClr val="accent6"/>
              </a:solidFill>
            </a:endParaRPr>
          </a:p>
        </p:txBody>
      </p:sp>
      <p:pic>
        <p:nvPicPr>
          <p:cNvPr id="11" name="Image 10" descr="MONTPELLIER - DETAIL CALCUL PRME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878568" cy="1143000"/>
          </a:xfrm>
        </p:spPr>
        <p:txBody>
          <a:bodyPr>
            <a:normAutofit/>
          </a:bodyPr>
          <a:lstStyle/>
          <a:p>
            <a:pPr algn="r"/>
            <a:r>
              <a:rPr lang="fr-FR" sz="2800" b="1" dirty="0" smtClean="0">
                <a:solidFill>
                  <a:schemeClr val="accent6"/>
                </a:solidFill>
              </a:rPr>
              <a:t>Actions: photos, plans, docs</a:t>
            </a:r>
            <a:endParaRPr lang="fr-FR" sz="2800" b="1" dirty="0">
              <a:solidFill>
                <a:schemeClr val="accent6"/>
              </a:solidFill>
            </a:endParaRPr>
          </a:p>
        </p:txBody>
      </p:sp>
      <p:pic>
        <p:nvPicPr>
          <p:cNvPr id="4" name="Image 3" descr="REUNION DEV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880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40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8001</TotalTime>
  <Words>140</Words>
  <Application>Microsoft Office PowerPoint</Application>
  <PresentationFormat>Affichage à l'écran (4:3)</PresentationFormat>
  <Paragraphs>30</Paragraphs>
  <Slides>11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Capitaux</vt:lpstr>
      <vt:lpstr>Présentation PowerPoint</vt:lpstr>
      <vt:lpstr>Démarche de surveillance</vt:lpstr>
      <vt:lpstr>Présentation PowerPoint</vt:lpstr>
      <vt:lpstr>Présentation PowerPoint</vt:lpstr>
      <vt:lpstr>Tableau de résolution des défauts</vt:lpstr>
      <vt:lpstr>Planification des actions</vt:lpstr>
      <vt:lpstr>Quantification des actions</vt:lpstr>
      <vt:lpstr>Présentation PowerPoint</vt:lpstr>
      <vt:lpstr>Actions: photos, plans, docs</vt:lpstr>
      <vt:lpstr>OKAPI</vt:lpstr>
      <vt:lpstr>Serveur OASIS-OKAPI</vt:lpstr>
    </vt:vector>
  </TitlesOfParts>
  <Company>Conseil Général du Finistère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Valerie Cambert</cp:lastModifiedBy>
  <cp:revision>560</cp:revision>
  <cp:lastPrinted>2017-01-16T08:56:59Z</cp:lastPrinted>
  <dcterms:created xsi:type="dcterms:W3CDTF">2004-03-22T09:00:28Z</dcterms:created>
  <dcterms:modified xsi:type="dcterms:W3CDTF">2021-05-28T07:41:05Z</dcterms:modified>
</cp:coreProperties>
</file>