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4" r:id="rId6"/>
    <p:sldId id="285" r:id="rId7"/>
    <p:sldId id="269" r:id="rId8"/>
    <p:sldId id="287" r:id="rId9"/>
    <p:sldId id="299" r:id="rId10"/>
    <p:sldId id="289" r:id="rId11"/>
    <p:sldId id="290" r:id="rId12"/>
    <p:sldId id="291" r:id="rId13"/>
    <p:sldId id="292" r:id="rId14"/>
    <p:sldId id="293" r:id="rId15"/>
    <p:sldId id="282" r:id="rId16"/>
    <p:sldId id="283" r:id="rId17"/>
    <p:sldId id="296" r:id="rId18"/>
    <p:sldId id="300" r:id="rId19"/>
    <p:sldId id="294" r:id="rId20"/>
    <p:sldId id="295" r:id="rId21"/>
    <p:sldId id="276" r:id="rId22"/>
    <p:sldId id="277" r:id="rId23"/>
    <p:sldId id="259" r:id="rId24"/>
    <p:sldId id="298" r:id="rId2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D121D3-7090-D706-54D6-5774C0AE6895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893528-6255-6977-7C2F-2686398FD50C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366504-585B-BC9F-8173-BCC3800675CD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73EECC-C18E-47E0-08A9-3C48B60EE712}"/>
              </a:ext>
            </a:extLst>
          </p:cNvPr>
          <p:cNvSpPr/>
          <p:nvPr userDrawn="1"/>
        </p:nvSpPr>
        <p:spPr bwMode="auto">
          <a:xfrm>
            <a:off x="107504" y="836712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160840" cy="1752600"/>
          </a:xfrm>
        </p:spPr>
        <p:txBody>
          <a:bodyPr/>
          <a:lstStyle/>
          <a:p>
            <a:r>
              <a:rPr lang="en-US" dirty="0"/>
              <a:t>Session 8 : </a:t>
            </a:r>
            <a:r>
              <a:rPr lang="en-US" dirty="0" err="1"/>
              <a:t>Qualité</a:t>
            </a:r>
            <a:r>
              <a:rPr lang="en-US" dirty="0"/>
              <a:t> et </a:t>
            </a:r>
            <a:r>
              <a:rPr lang="da-DK" dirty="0"/>
              <a:t>Suivi des visites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Lundi 22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 à éviter (2)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547191"/>
          </a:xfrm>
        </p:spPr>
        <p:txBody>
          <a:bodyPr/>
          <a:lstStyle/>
          <a:p>
            <a:r>
              <a:rPr lang="fr-FR" sz="2400" dirty="0"/>
              <a:t>Ne pas prendre en photo un élément défectueux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BB0114-429D-ED77-22CF-564F826B4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68960"/>
            <a:ext cx="8388424" cy="26380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170452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 à éviter (3)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7" y="1967782"/>
            <a:ext cx="7900368" cy="813146"/>
          </a:xfrm>
        </p:spPr>
        <p:txBody>
          <a:bodyPr/>
          <a:lstStyle/>
          <a:p>
            <a:r>
              <a:rPr lang="fr-FR" sz="2400" dirty="0"/>
              <a:t>Ne pas dire quel est l’élément défectueux</a:t>
            </a:r>
          </a:p>
          <a:p>
            <a:r>
              <a:rPr lang="fr-FR" sz="2400" dirty="0"/>
              <a:t>Ici, un ouvrage classé 4 avec des éléments classés 2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8A4240-9ABA-F3C3-E30E-5BC76E9E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6" y="3487373"/>
            <a:ext cx="8820472" cy="10539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5459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prescriptions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691207"/>
          </a:xfrm>
        </p:spPr>
        <p:txBody>
          <a:bodyPr/>
          <a:lstStyle/>
          <a:p>
            <a:r>
              <a:rPr lang="fr-FR" sz="2400" dirty="0"/>
              <a:t>Avec les prescriptions, on inscrit les ouvrages dans le cycle Visites-Défauts-Actions</a:t>
            </a:r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6DA775-15AD-75B7-1C67-B6108940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42217"/>
            <a:ext cx="5472608" cy="3156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33791351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La prescription Traiter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367844"/>
            <a:ext cx="2957264" cy="547191"/>
          </a:xfrm>
        </p:spPr>
        <p:txBody>
          <a:bodyPr/>
          <a:lstStyle/>
          <a:p>
            <a:r>
              <a:rPr lang="fr-FR" sz="2400" dirty="0"/>
              <a:t>Elle résout l’objet de l’Action.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477E7-8888-C4BA-6808-D90561A52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5FA6FA-E6A2-CA0E-ABE4-A5A18ED0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57" y="1942922"/>
            <a:ext cx="4113467" cy="41937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329006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33D16A09-DE6A-FB7A-EDD0-106804A5449B}"/>
              </a:ext>
            </a:extLst>
          </p:cNvPr>
          <p:cNvSpPr txBox="1">
            <a:spLocks/>
          </p:cNvSpPr>
          <p:nvPr/>
        </p:nvSpPr>
        <p:spPr>
          <a:xfrm>
            <a:off x="539552" y="2060849"/>
            <a:ext cx="3166120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000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C4AB72B-66E5-5CDD-D7DD-9F2B0408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681" y="1052736"/>
            <a:ext cx="4661599" cy="47525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1E05C7B-B9BD-5081-D8D8-A8D9D92A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kern="0" dirty="0"/>
              <a:t>L’action Traiter résout l’objet de l’action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AD5627-11EA-073D-6FB8-9EFEA4E21B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228299189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7">
            <a:extLst>
              <a:ext uri="{FF2B5EF4-FFF2-40B4-BE49-F238E27FC236}">
                <a16:creationId xmlns:a16="http://schemas.microsoft.com/office/drawing/2014/main" id="{33D16A09-DE6A-FB7A-EDD0-106804A5449B}"/>
              </a:ext>
            </a:extLst>
          </p:cNvPr>
          <p:cNvSpPr txBox="1">
            <a:spLocks/>
          </p:cNvSpPr>
          <p:nvPr/>
        </p:nvSpPr>
        <p:spPr>
          <a:xfrm>
            <a:off x="539552" y="2060849"/>
            <a:ext cx="3166120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r-FR" sz="2000" kern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1E05C7B-B9BD-5081-D8D8-A8D9D92A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98799"/>
            <a:ext cx="3008313" cy="1162050"/>
          </a:xfrm>
        </p:spPr>
        <p:txBody>
          <a:bodyPr/>
          <a:lstStyle/>
          <a:p>
            <a:r>
              <a:rPr lang="fr-FR" sz="2000" kern="0" dirty="0"/>
              <a:t>La réalisation de l’action déclenche la création d’une visite théorique post-action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AD5627-11EA-073D-6FB8-9EFEA4E21B6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87E07D-E5E4-E7D6-5590-E68040CD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84" y="548680"/>
            <a:ext cx="3029373" cy="54490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419513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Connaître les actions à réaliser (1)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1618509"/>
          </a:xfrm>
        </p:spPr>
        <p:txBody>
          <a:bodyPr/>
          <a:lstStyle/>
          <a:p>
            <a:r>
              <a:rPr lang="fr-FR" sz="1800" dirty="0"/>
              <a:t>La qualité des visites permet de connaitre les actions à réaliser sur les ouvrages </a:t>
            </a:r>
          </a:p>
          <a:p>
            <a:r>
              <a:rPr lang="fr-FR" sz="1800" dirty="0"/>
              <a:t>Erreur à éviter : limiter les prescriptions à l’entretien courant ; penser à inclure dans le paramétrage les prescriptions entretien spécialisé (méthode proposée : réalisation d’un pilote)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477E7-8888-C4BA-6808-D90561A52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D67BF1-EEBE-0A29-133A-B27E30EA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6" y="3797856"/>
            <a:ext cx="8676456" cy="20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841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Connaître les actions à réaliser (2)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754413"/>
          </a:xfrm>
        </p:spPr>
        <p:txBody>
          <a:bodyPr/>
          <a:lstStyle/>
          <a:p>
            <a:r>
              <a:rPr lang="fr-FR" sz="1800" dirty="0"/>
              <a:t>La qualité des visites doit permettre de connaitre les actions à réaliser sur les ouvrages notamment lorsqu’ils sont mal notés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1477E7-8888-C4BA-6808-D90561A52AB4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DC56F47-EC07-782D-B60C-7B8DE6F0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33056"/>
            <a:ext cx="6588224" cy="198577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19895B-AA6F-9C48-8217-B2A4FB24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6" y="2934519"/>
            <a:ext cx="2797746" cy="1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87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2112E-B03B-9A83-6922-A5AADD41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actions post-visites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DB0203-D593-D4CE-7EDB-18100879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24944"/>
            <a:ext cx="8242102" cy="3290270"/>
          </a:xfrm>
          <a:prstGeom prst="rect">
            <a:avLst/>
          </a:prstGeom>
        </p:spPr>
      </p:pic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B96D9E93-5428-465E-1A9D-DE1172036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754413"/>
          </a:xfrm>
        </p:spPr>
        <p:txBody>
          <a:bodyPr/>
          <a:lstStyle/>
          <a:p>
            <a:r>
              <a:rPr lang="fr-FR" sz="1800" dirty="0"/>
              <a:t>Valider une visite déclenche la création de l’action Post-Visite</a:t>
            </a:r>
          </a:p>
          <a:p>
            <a:r>
              <a:rPr lang="fr-FR" sz="1800" dirty="0"/>
              <a:t>L’action Post-visite contient les prescriptions de la visite</a:t>
            </a:r>
          </a:p>
          <a:p>
            <a:endParaRPr lang="fr-FR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0E0F41-7358-2030-2D20-2CBCE452C429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30528893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CF8CC-B5D8-0A67-4E16-9B36437B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alertes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3261E5-BC10-101F-43DD-1B3BF64C6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7121"/>
          <a:stretch/>
        </p:blipFill>
        <p:spPr>
          <a:xfrm>
            <a:off x="1133810" y="3244122"/>
            <a:ext cx="4104456" cy="32422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FBDC850F-C8A4-9823-0269-B436E094E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68" y="2026515"/>
            <a:ext cx="7772400" cy="754413"/>
          </a:xfrm>
        </p:spPr>
        <p:txBody>
          <a:bodyPr/>
          <a:lstStyle/>
          <a:p>
            <a:r>
              <a:rPr lang="fr-FR" sz="2000" dirty="0"/>
              <a:t>On distingue les alertes Visite terminée et Action créée</a:t>
            </a:r>
          </a:p>
          <a:p>
            <a:r>
              <a:rPr lang="fr-FR" sz="2000" dirty="0"/>
              <a:t>Les alertes sont disponibles pour chaque login sous réserve du paramétrage</a:t>
            </a:r>
          </a:p>
          <a:p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613C52-064C-DC1F-ED68-F69B81CC2ED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13571950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</a:t>
            </a:r>
            <a:r>
              <a:rPr lang="fr-FR" dirty="0"/>
              <a:t>visites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339279"/>
          </a:xfrm>
        </p:spPr>
        <p:txBody>
          <a:bodyPr/>
          <a:lstStyle/>
          <a:p>
            <a:r>
              <a:rPr lang="fr-FR" sz="1800" dirty="0"/>
              <a:t>La qualité des visites est liée à la complétude de la notation : éléments de l’ouvrage, parties, défauts</a:t>
            </a:r>
          </a:p>
          <a:p>
            <a:r>
              <a:rPr lang="fr-FR" sz="1800" dirty="0"/>
              <a:t>À la pertinence des photos</a:t>
            </a:r>
          </a:p>
          <a:p>
            <a:r>
              <a:rPr lang="fr-FR" sz="1800" dirty="0"/>
              <a:t>À la justesse des commentaires</a:t>
            </a:r>
          </a:p>
          <a:p>
            <a:endParaRPr lang="fr-FR" sz="2000" dirty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0DE89-092B-D697-64C4-39ABE4A5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29578"/>
            <a:ext cx="8855550" cy="2346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590055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FB6BE1F-423F-E5BA-B2A7-02E67467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programmes d’actions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45031947-0657-9983-F86E-44CC2874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50876"/>
            <a:ext cx="7772400" cy="835223"/>
          </a:xfrm>
        </p:spPr>
        <p:txBody>
          <a:bodyPr/>
          <a:lstStyle/>
          <a:p>
            <a:r>
              <a:rPr lang="fr-FR" sz="1800" dirty="0"/>
              <a:t>On les obtient sous réserve de la qualité des visites et de leur validation à partir du bandeau de gauche sur la sélection courante</a:t>
            </a:r>
          </a:p>
          <a:p>
            <a:r>
              <a:rPr lang="fr-FR" sz="1800" dirty="0"/>
              <a:t>Ici sur les ponts cadre et portique</a:t>
            </a:r>
          </a:p>
          <a:p>
            <a:endParaRPr lang="fr-FR" sz="1800" dirty="0"/>
          </a:p>
          <a:p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41E9E9-96E1-51DF-CAB8-BDA703CD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36" y="4214546"/>
            <a:ext cx="7713240" cy="24222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2CE54B-94AC-B79D-5396-1F95D0C0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52" y="3212976"/>
            <a:ext cx="2939991" cy="23756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5756C2-FBC0-8263-2FE5-021CF9AA6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97848"/>
            <a:ext cx="3648584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084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FB6BE1F-423F-E5BA-B2A7-02E67467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des actions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45031947-0657-9983-F86E-44CC2874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50876"/>
            <a:ext cx="8064896" cy="946075"/>
          </a:xfrm>
        </p:spPr>
        <p:txBody>
          <a:bodyPr/>
          <a:lstStyle/>
          <a:p>
            <a:r>
              <a:rPr lang="fr-FR" sz="2400" dirty="0"/>
              <a:t>Les Alertes sur les actions permettent d’identifier les actions pour lesquelles le délai de réalisation est dépassé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C8181B-FBBC-1BF3-26B8-7E2A025D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0" y="3853042"/>
            <a:ext cx="8818240" cy="1825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72088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kern="0" dirty="0"/>
              <a:t>Les photos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707431"/>
          </a:xfrm>
        </p:spPr>
        <p:txBody>
          <a:bodyPr/>
          <a:lstStyle/>
          <a:p>
            <a:r>
              <a:rPr lang="fr-FR" sz="2000" dirty="0"/>
              <a:t>La qualité des photos un facteur déterminant </a:t>
            </a:r>
          </a:p>
          <a:p>
            <a:r>
              <a:rPr lang="fr-FR" sz="2000" dirty="0"/>
              <a:t>Une bonne photo = 10.000 mots</a:t>
            </a:r>
          </a:p>
          <a:p>
            <a:r>
              <a:rPr lang="fr-FR" sz="2000" dirty="0"/>
              <a:t>Pas nécessaire de faire beaucoup de photos</a:t>
            </a:r>
          </a:p>
          <a:p>
            <a:r>
              <a:rPr lang="fr-FR" sz="2000" dirty="0"/>
              <a:t>Trouver le juste compromis</a:t>
            </a:r>
          </a:p>
          <a:p>
            <a:r>
              <a:rPr lang="fr-FR" sz="2000" dirty="0"/>
              <a:t>Au moins une photo pour chaque élément défectueux</a:t>
            </a:r>
          </a:p>
          <a:p>
            <a:r>
              <a:rPr lang="fr-FR" sz="2000" dirty="0"/>
              <a:t>Éviter d’envoyer dans la visite les anciennes photos : préférer les photos originales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</p:spTree>
    <p:extLst>
      <p:ext uri="{BB962C8B-B14F-4D97-AF65-F5344CB8AC3E}">
        <p14:creationId xmlns:p14="http://schemas.microsoft.com/office/powerpoint/2010/main" val="15391154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8FA05F-24E9-70EF-39D0-81A4EB68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851568" cy="4608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325301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A81454-EBBF-CD65-2D24-BEC6E122E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8126461" cy="4025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3128C3A-DD63-90A2-D806-FAC16BF5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kern="0" dirty="0"/>
              <a:t>Au moins une photo pour chaque élément défectueux (1)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7246759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28C3A-DD63-90A2-D806-FAC16BF5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kern="0" dirty="0"/>
              <a:t>Au moins une photo pour chaque élément défectueux (2)</a:t>
            </a:r>
            <a:endParaRPr lang="fr-FR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1A4457-58B0-C6B3-D7EA-0458DD0E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8748464" cy="3402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52290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Suivre l’évolution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sz="2400" dirty="0"/>
              <a:t>La réalisation de bonnes visites permet de suivre l’évolution de la qualité des éléments des ouvrages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D0DE89-092B-D697-64C4-39ABE4A5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7" y="3356992"/>
            <a:ext cx="8855550" cy="2346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56596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Ouvrages mal notés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1844463"/>
            <a:ext cx="7772400" cy="835223"/>
          </a:xfrm>
        </p:spPr>
        <p:txBody>
          <a:bodyPr/>
          <a:lstStyle/>
          <a:p>
            <a:r>
              <a:rPr lang="fr-FR" sz="2400" dirty="0"/>
              <a:t>La qualité du suivi des éléments est particulièrement importante pour les ouvrages mal notés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3995936" y="6381328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53CD0E-2DCE-9737-3CDF-08212B85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47749"/>
            <a:ext cx="6183288" cy="34539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58736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5A220E-4D00-3893-0B3B-9FDDA2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 à éviter (1)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547191"/>
          </a:xfrm>
        </p:spPr>
        <p:txBody>
          <a:bodyPr/>
          <a:lstStyle/>
          <a:p>
            <a:r>
              <a:rPr lang="fr-FR" sz="2400" dirty="0"/>
              <a:t>Ne pas prendre en photo un élément noté 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F78F91-9270-337C-CC55-1850796BC993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cycle Visites-Défauts-Actions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9D09FC-C9FC-2780-66D8-16851A31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7" y="2996952"/>
            <a:ext cx="8495928" cy="25556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3751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15</TotalTime>
  <Words>474</Words>
  <Application>Microsoft Office PowerPoint</Application>
  <PresentationFormat>Affichage à l'écran (4:3)</PresentationFormat>
  <Paragraphs>74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Tahoma</vt:lpstr>
      <vt:lpstr>Wingdings</vt:lpstr>
      <vt:lpstr>Blends</vt:lpstr>
      <vt:lpstr>Formation OASIS-OKAPI</vt:lpstr>
      <vt:lpstr>Les visites</vt:lpstr>
      <vt:lpstr>Les photos</vt:lpstr>
      <vt:lpstr>Présentation PowerPoint</vt:lpstr>
      <vt:lpstr>Au moins une photo pour chaque élément défectueux (1)</vt:lpstr>
      <vt:lpstr>Au moins une photo pour chaque élément défectueux (2)</vt:lpstr>
      <vt:lpstr>Suivre l’évolution</vt:lpstr>
      <vt:lpstr>Ouvrages mal notés</vt:lpstr>
      <vt:lpstr>Les erreurs à éviter (1)</vt:lpstr>
      <vt:lpstr>Les erreurs à éviter (2)</vt:lpstr>
      <vt:lpstr>Les erreurs à éviter (3)</vt:lpstr>
      <vt:lpstr>Les prescriptions</vt:lpstr>
      <vt:lpstr>La prescription Traiter</vt:lpstr>
      <vt:lpstr>L’action Traiter résout l’objet de l’action</vt:lpstr>
      <vt:lpstr>La réalisation de l’action déclenche la création d’une visite théorique post-action</vt:lpstr>
      <vt:lpstr>Connaître les actions à réaliser (1)</vt:lpstr>
      <vt:lpstr>Connaître les actions à réaliser (2)</vt:lpstr>
      <vt:lpstr>Les actions post-visites</vt:lpstr>
      <vt:lpstr>Les alertes</vt:lpstr>
      <vt:lpstr>Les programmes d’actions</vt:lpstr>
      <vt:lpstr>Avancement des actions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20</cp:revision>
  <dcterms:created xsi:type="dcterms:W3CDTF">2024-04-05T09:51:38Z</dcterms:created>
  <dcterms:modified xsi:type="dcterms:W3CDTF">2024-04-19T06:26:02Z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