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420" r:id="rId6"/>
    <p:sldId id="429" r:id="rId7"/>
    <p:sldId id="428" r:id="rId8"/>
    <p:sldId id="419" r:id="rId9"/>
    <p:sldId id="427" r:id="rId10"/>
    <p:sldId id="395" r:id="rId11"/>
    <p:sldId id="417" r:id="rId12"/>
    <p:sldId id="397" r:id="rId13"/>
    <p:sldId id="398" r:id="rId14"/>
    <p:sldId id="399" r:id="rId15"/>
    <p:sldId id="421" r:id="rId16"/>
    <p:sldId id="422" r:id="rId17"/>
    <p:sldId id="411" r:id="rId18"/>
    <p:sldId id="414" r:id="rId19"/>
    <p:sldId id="412" r:id="rId20"/>
    <p:sldId id="413" r:id="rId2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D01DF-642B-7117-D03F-0E0082DC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590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E0E698E-0529-2325-1BB8-8BA207D31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Session 8 – Les interopérabilités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404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 style du </a:t>
            </a:r>
            <a:r>
              <a:rPr lang="en-US" dirty="0" err="1"/>
              <a:t>titre</a:t>
            </a:r>
            <a:r>
              <a:rPr lang="en-US" dirty="0"/>
              <a:t>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accent5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accent5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5656" y="1676400"/>
            <a:ext cx="7287344" cy="1462088"/>
          </a:xfrm>
        </p:spPr>
        <p:txBody>
          <a:bodyPr/>
          <a:lstStyle/>
          <a:p>
            <a:r>
              <a:rPr lang="fr-FR" dirty="0"/>
              <a:t>Interopérabilités avec les systèmes tiers</a:t>
            </a:r>
            <a:endParaRPr lang="fr-FR" sz="36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Forum OASIS-OKAPI – Session 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10008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2"/>
                </a:solidFill>
              </a:rPr>
              <a:t>Vendredi 23 mai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21-23 mai 2025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dans Oasis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Fonds de plan par défaut d'Oasis-Web</a:t>
            </a:r>
          </a:p>
          <a:p>
            <a:r>
              <a:rPr lang="fr-FR" dirty="0"/>
              <a:t>Fonds de plans additionnels : Menu couches</a:t>
            </a:r>
          </a:p>
          <a:p>
            <a:r>
              <a:rPr lang="fr-FR" dirty="0"/>
              <a:t>Obtention d'informations en un point donné : Département, Ville, Canton, ....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664282-36FD-A59E-7AD0-6198E5CD3FE0}"/>
              </a:ext>
            </a:extLst>
          </p:cNvPr>
          <p:cNvSpPr txBox="1"/>
          <p:nvPr/>
        </p:nvSpPr>
        <p:spPr>
          <a:xfrm>
            <a:off x="3203848" y="6301747"/>
            <a:ext cx="577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fonds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24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fonds de carte IGN dans     OASIS-WEB</a:t>
            </a:r>
          </a:p>
        </p:txBody>
      </p:sp>
      <p:pic>
        <p:nvPicPr>
          <p:cNvPr id="4" name="Image 3" descr="Une image contenant capture d’écran, carte, Logiciel de graphisme, Logiciel multimédia&#10;&#10;Description générée automatiquement">
            <a:extLst>
              <a:ext uri="{FF2B5EF4-FFF2-40B4-BE49-F238E27FC236}">
                <a16:creationId xmlns:a16="http://schemas.microsoft.com/office/drawing/2014/main" id="{C791513B-E270-B416-B504-60DDA41FE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91" y="2030967"/>
            <a:ext cx="7560000" cy="4252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9A722B8-E990-5ED2-05AE-B07924AB74C3}"/>
              </a:ext>
            </a:extLst>
          </p:cNvPr>
          <p:cNvSpPr txBox="1"/>
          <p:nvPr/>
        </p:nvSpPr>
        <p:spPr>
          <a:xfrm>
            <a:off x="3203848" y="6301747"/>
            <a:ext cx="577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fonds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27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C4E53-B1E3-C796-22B4-4905FB288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5D20D-C089-C25C-46A8-4CA27A23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4313"/>
            <a:ext cx="7772400" cy="1462087"/>
          </a:xfrm>
        </p:spPr>
        <p:txBody>
          <a:bodyPr/>
          <a:lstStyle/>
          <a:p>
            <a:r>
              <a:rPr lang="fr-FR" dirty="0"/>
              <a:t>Interopérabilités avec une GMAO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B059C3-199A-D2D0-D2FE-F0BB87D4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Partage d’informations</a:t>
            </a:r>
          </a:p>
          <a:p>
            <a:r>
              <a:rPr lang="fr-FR" dirty="0"/>
              <a:t>Liens </a:t>
            </a:r>
            <a:r>
              <a:rPr lang="fr-FR" dirty="0" err="1"/>
              <a:t>hypertext</a:t>
            </a:r>
            <a:endParaRPr lang="fr-FR" dirty="0"/>
          </a:p>
          <a:p>
            <a:r>
              <a:rPr lang="fr-FR" dirty="0"/>
              <a:t>Mise en place d’un processus automatisé</a:t>
            </a:r>
          </a:p>
          <a:p>
            <a:pPr lvl="1">
              <a:buClr>
                <a:schemeClr val="accent2"/>
              </a:buClr>
            </a:pPr>
            <a:r>
              <a:rPr lang="fr-FR" dirty="0"/>
              <a:t>Demande de réalisation des visites (GMAO)</a:t>
            </a:r>
          </a:p>
          <a:p>
            <a:pPr lvl="1">
              <a:buClr>
                <a:schemeClr val="accent2"/>
              </a:buClr>
            </a:pPr>
            <a:r>
              <a:rPr lang="fr-FR" dirty="0"/>
              <a:t>Réalisation des visites (OASIS-OKAPI)</a:t>
            </a:r>
          </a:p>
          <a:p>
            <a:pPr lvl="1">
              <a:buClr>
                <a:schemeClr val="accent2"/>
              </a:buClr>
            </a:pPr>
            <a:r>
              <a:rPr lang="fr-FR" dirty="0"/>
              <a:t>Confirmation de réalisation et résultats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84A52C-79D3-1350-F0C3-AAA1C5354F8B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21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62E4-7210-42E2-4973-7C86EC134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4C018-2D7F-1CC9-237C-310E7ED5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Interopérabilités avec les gestionnaires d’identités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7456CA-2D76-4A0D-89FA-C7C14917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Gestion centralisée des accès</a:t>
            </a:r>
          </a:p>
          <a:p>
            <a:r>
              <a:rPr lang="fr-FR" dirty="0"/>
              <a:t>Via OIDC</a:t>
            </a:r>
          </a:p>
          <a:p>
            <a:pPr lvl="1">
              <a:buClr>
                <a:schemeClr val="accent2"/>
              </a:buClr>
            </a:pPr>
            <a:r>
              <a:rPr lang="fr-FR" dirty="0"/>
              <a:t>Azure AD</a:t>
            </a:r>
          </a:p>
          <a:p>
            <a:pPr lvl="1">
              <a:buClr>
                <a:schemeClr val="accent2"/>
              </a:buClr>
            </a:pPr>
            <a:r>
              <a:rPr lang="fr-FR" dirty="0" err="1"/>
              <a:t>Keycloak</a:t>
            </a:r>
            <a:endParaRPr lang="fr-FR" dirty="0"/>
          </a:p>
          <a:p>
            <a:pPr lvl="1">
              <a:buClr>
                <a:schemeClr val="accent2"/>
              </a:buClr>
            </a:pPr>
            <a:r>
              <a:rPr lang="fr-FR" dirty="0" err="1"/>
              <a:t>OneLogin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9EA375-EE95-F97F-6A1A-915DA661270B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B44C04-AE15-5C23-059E-D1600711AE6A}"/>
              </a:ext>
            </a:extLst>
          </p:cNvPr>
          <p:cNvSpPr txBox="1"/>
          <p:nvPr/>
        </p:nvSpPr>
        <p:spPr>
          <a:xfrm>
            <a:off x="2286000" y="30337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9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2F050-02CB-A8B6-F8C2-18484A72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 avec les systèmes de prédiction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14F5D-C7E4-4ECF-2A2B-543B59A6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Grâce à l’historique de visites, on connait l’évolution de l’état des éléments constitutifs de l’ouvrage</a:t>
            </a:r>
          </a:p>
          <a:p>
            <a:r>
              <a:rPr lang="fr-FR" dirty="0"/>
              <a:t>On utilise cet historique pour concevoir les actions d’entretien</a:t>
            </a:r>
          </a:p>
          <a:p>
            <a:r>
              <a:rPr lang="fr-FR" dirty="0"/>
              <a:t>Manuellement et/ou avec l’aide d’un système prédictif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692EB1-B50F-0594-1092-D6D8E29F36E2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03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FD971-9DDE-37D9-EBC1-02B641DE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2B7C6D-003D-9C88-1630-2350F9FC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91" y="2204864"/>
            <a:ext cx="7920000" cy="38088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C16E54-DE8B-B37F-8A8C-00E7F7D6AF3C}"/>
              </a:ext>
            </a:extLst>
          </p:cNvPr>
          <p:cNvSpPr txBox="1"/>
          <p:nvPr/>
        </p:nvSpPr>
        <p:spPr>
          <a:xfrm>
            <a:off x="2267744" y="6301747"/>
            <a:ext cx="67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de prédiction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733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FD971-9DDE-37D9-EBC1-02B641DE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Exemple 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FF5030-6B86-D56A-3C59-70F87C02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122" t="-11607" r="5122" b="23318"/>
          <a:stretch/>
        </p:blipFill>
        <p:spPr>
          <a:xfrm>
            <a:off x="755576" y="1906686"/>
            <a:ext cx="7920000" cy="40961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312A447-945C-8190-74A3-87E792230EA6}"/>
              </a:ext>
            </a:extLst>
          </p:cNvPr>
          <p:cNvSpPr txBox="1"/>
          <p:nvPr/>
        </p:nvSpPr>
        <p:spPr>
          <a:xfrm>
            <a:off x="2267744" y="6301747"/>
            <a:ext cx="67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de prédiction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01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E9970A5-9CBD-35F4-9006-2291DE92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BF27C3-5567-E54D-AAA9-6F3EE997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372"/>
          <a:stretch/>
        </p:blipFill>
        <p:spPr>
          <a:xfrm>
            <a:off x="899592" y="2204864"/>
            <a:ext cx="7920000" cy="392338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2AD4D-E1D8-252D-B03D-23D64918DF23}"/>
              </a:ext>
            </a:extLst>
          </p:cNvPr>
          <p:cNvSpPr txBox="1"/>
          <p:nvPr/>
        </p:nvSpPr>
        <p:spPr>
          <a:xfrm>
            <a:off x="2267744" y="6301747"/>
            <a:ext cx="67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de prédiction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79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3" y="383008"/>
            <a:ext cx="7604125" cy="1462087"/>
          </a:xfrm>
        </p:spPr>
        <p:txBody>
          <a:bodyPr/>
          <a:lstStyle/>
          <a:p>
            <a:r>
              <a:rPr lang="fr-FR" dirty="0"/>
              <a:t>Interopérabilités avec les services de l’IGN (geopf.fr)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La recherche libre</a:t>
            </a:r>
          </a:p>
          <a:p>
            <a:r>
              <a:rPr lang="fr-FR" dirty="0"/>
              <a:t>L’assistance à la saisie</a:t>
            </a:r>
          </a:p>
          <a:p>
            <a:r>
              <a:rPr lang="fr-FR" dirty="0"/>
              <a:t>Les itinéraires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1A83-1B3B-1A20-7C14-B0DA239C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D9EF3-5108-AF7C-8929-64F676DA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Interopérabilités avec les SIG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2EEB5-6CEF-F866-0C24-B8B0B463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Exportation KML</a:t>
            </a:r>
          </a:p>
          <a:p>
            <a:r>
              <a:rPr lang="fr-FR" dirty="0"/>
              <a:t>Visualisation KML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5AD3AC-957F-1E90-E18C-E903627604D1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33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14CC1-AD6A-4C38-7780-4EFEE07C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33804-5397-7C45-037F-E9D02029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Interopérabilités avec les SIG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CAB07B-BE45-805B-A03E-E1B57E2B5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Cas pratique</a:t>
            </a:r>
          </a:p>
          <a:p>
            <a:pPr lvl="1">
              <a:buClr>
                <a:schemeClr val="accent2"/>
              </a:buClr>
            </a:pPr>
            <a:r>
              <a:rPr lang="fr-FR" dirty="0"/>
              <a:t>WFS depuis le logiciel </a:t>
            </a:r>
            <a:r>
              <a:rPr lang="fr-FR" dirty="0" err="1"/>
              <a:t>Geo</a:t>
            </a:r>
            <a:r>
              <a:rPr lang="fr-FR" dirty="0"/>
              <a:t> (Business </a:t>
            </a:r>
            <a:r>
              <a:rPr lang="fr-FR" dirty="0" err="1"/>
              <a:t>Geografic</a:t>
            </a:r>
            <a:r>
              <a:rPr lang="fr-FR" dirty="0"/>
              <a:t>)</a:t>
            </a:r>
          </a:p>
          <a:p>
            <a:pPr lvl="1">
              <a:buClr>
                <a:schemeClr val="accent2"/>
              </a:buClr>
            </a:pPr>
            <a:r>
              <a:rPr lang="fr-FR" dirty="0"/>
              <a:t>Couches routes et bornage</a:t>
            </a:r>
          </a:p>
          <a:p>
            <a:pPr lvl="1">
              <a:buClr>
                <a:schemeClr val="accent2"/>
              </a:buClr>
            </a:pPr>
            <a:r>
              <a:rPr lang="fr-FR" dirty="0"/>
              <a:t>Passage en Post </a:t>
            </a:r>
            <a:r>
              <a:rPr lang="fr-FR" dirty="0" err="1"/>
              <a:t>request</a:t>
            </a:r>
            <a:endParaRPr lang="fr-FR" dirty="0"/>
          </a:p>
          <a:p>
            <a:pPr lvl="1">
              <a:buClr>
                <a:schemeClr val="accent2"/>
              </a:buClr>
            </a:pPr>
            <a:r>
              <a:rPr lang="fr-FR" dirty="0"/>
              <a:t>Correction des champs </a:t>
            </a:r>
            <a:r>
              <a:rPr lang="fr-FR" dirty="0" err="1"/>
              <a:t>Geometry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C8FADE-7D50-6C18-C5A4-213E8B678F8B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31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Interopérabilités avec un serveur cartographique mutualisé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Avantages : Disponibilité immédiate en mode SAAS</a:t>
            </a:r>
          </a:p>
          <a:p>
            <a:r>
              <a:rPr lang="fr-FR" dirty="0"/>
              <a:t>Communes</a:t>
            </a:r>
          </a:p>
          <a:p>
            <a:r>
              <a:rPr lang="fr-FR" dirty="0"/>
              <a:t>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E978FD-9047-7CFD-49DF-8CC94F7AF6D4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Interopérabilités avec un serveur cartographique mutualisé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Avantages : Disponibilité immédiate en mode SAAS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3F77B3-DF0A-BD59-3092-5F7EBA469F52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67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Interopérabilités avec les fonds de carte IGN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services cartographiques OGC de l'IGN</a:t>
            </a:r>
          </a:p>
          <a:p>
            <a:r>
              <a:rPr lang="fr-FR" dirty="0"/>
              <a:t>Les principales ressources</a:t>
            </a:r>
          </a:p>
          <a:p>
            <a:r>
              <a:rPr lang="fr-FR" dirty="0"/>
              <a:t>Utilisation dans OASIS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E93280-8C54-D091-6695-CE16E64A8470}"/>
              </a:ext>
            </a:extLst>
          </p:cNvPr>
          <p:cNvSpPr txBox="1"/>
          <p:nvPr/>
        </p:nvSpPr>
        <p:spPr>
          <a:xfrm>
            <a:off x="3419873" y="6301747"/>
            <a:ext cx="556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systèmes 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services cartographiques OGC de l’IGN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Deux grandes catégories :</a:t>
            </a:r>
          </a:p>
          <a:p>
            <a:pPr lvl="1"/>
            <a:r>
              <a:rPr lang="fr-FR" dirty="0"/>
              <a:t>WMS (Web </a:t>
            </a:r>
            <a:r>
              <a:rPr lang="fr-FR" dirty="0" err="1"/>
              <a:t>Map</a:t>
            </a:r>
            <a:r>
              <a:rPr lang="fr-FR" dirty="0"/>
              <a:t> Service) : Obtenir des images de fond de plans</a:t>
            </a:r>
          </a:p>
          <a:p>
            <a:pPr lvl="1"/>
            <a:r>
              <a:rPr lang="fr-FR" dirty="0"/>
              <a:t>WFS (Web </a:t>
            </a:r>
            <a:r>
              <a:rPr lang="fr-FR" dirty="0" err="1"/>
              <a:t>Feature</a:t>
            </a:r>
            <a:r>
              <a:rPr lang="fr-FR" dirty="0"/>
              <a:t> Service) : Obtenir des informations </a:t>
            </a:r>
            <a:r>
              <a:rPr lang="fr-FR" dirty="0" err="1"/>
              <a:t>géolocalisées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A6DC6C-3C46-F9E9-3C06-BFAD8F8AA93B}"/>
              </a:ext>
            </a:extLst>
          </p:cNvPr>
          <p:cNvSpPr txBox="1"/>
          <p:nvPr/>
        </p:nvSpPr>
        <p:spPr>
          <a:xfrm>
            <a:off x="3203848" y="6301747"/>
            <a:ext cx="577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fonds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89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principales ressources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WMS : Scan 25, Scan 100, </a:t>
            </a:r>
            <a:r>
              <a:rPr lang="fr-FR" dirty="0" err="1"/>
              <a:t>Orthophotos</a:t>
            </a:r>
            <a:r>
              <a:rPr lang="fr-FR" dirty="0"/>
              <a:t> (historique), Cadastre, ....</a:t>
            </a:r>
          </a:p>
          <a:p>
            <a:r>
              <a:rPr lang="fr-FR" dirty="0"/>
              <a:t>WFS : Départements, Communes, Cantons, Hydrographie, Réseau routier, Réseau ferré, ....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7C0009-D791-EB33-681A-6DFB21EEF8BD}"/>
              </a:ext>
            </a:extLst>
          </p:cNvPr>
          <p:cNvSpPr txBox="1"/>
          <p:nvPr/>
        </p:nvSpPr>
        <p:spPr>
          <a:xfrm>
            <a:off x="3203848" y="6301747"/>
            <a:ext cx="577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Interopérabilités avec les fonds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99621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129</TotalTime>
  <Words>411</Words>
  <Application>Microsoft Office PowerPoint</Application>
  <PresentationFormat>Affichage à l'écran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Tahoma</vt:lpstr>
      <vt:lpstr>Verdana</vt:lpstr>
      <vt:lpstr>Wingdings</vt:lpstr>
      <vt:lpstr>Blends</vt:lpstr>
      <vt:lpstr>Interopérabilités avec les systèmes tiers</vt:lpstr>
      <vt:lpstr>Interopérabilités avec les services de l’IGN (geopf.fr)</vt:lpstr>
      <vt:lpstr>Interopérabilités avec les SIG</vt:lpstr>
      <vt:lpstr>Interopérabilités avec les SIG</vt:lpstr>
      <vt:lpstr>Interopérabilités avec un serveur cartographique mutualisé</vt:lpstr>
      <vt:lpstr>Interopérabilités avec un serveur cartographique mutualisé</vt:lpstr>
      <vt:lpstr>Interopérabilités avec les fonds de carte IGN</vt:lpstr>
      <vt:lpstr>Les services cartographiques OGC de l’IGN </vt:lpstr>
      <vt:lpstr>Les principales ressources</vt:lpstr>
      <vt:lpstr>Utilisation dans Oasis</vt:lpstr>
      <vt:lpstr>Les fonds de carte IGN dans     OASIS-WEB</vt:lpstr>
      <vt:lpstr>Interopérabilités avec une GMAO</vt:lpstr>
      <vt:lpstr>Interopérabilités avec les gestionnaires d’identités</vt:lpstr>
      <vt:lpstr>Interopérabilité avec les systèmes de prédiction</vt:lpstr>
      <vt:lpstr>Exemple 1</vt:lpstr>
      <vt:lpstr>Exemple 2</vt:lpstr>
      <vt:lpstr>Exemple 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41</cp:revision>
  <dcterms:created xsi:type="dcterms:W3CDTF">2024-04-05T09:51:38Z</dcterms:created>
  <dcterms:modified xsi:type="dcterms:W3CDTF">2025-05-22T13:55:11Z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