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57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121D3-7090-D706-54D6-5774C0AE6895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804C5F-BF5A-C5DC-D946-502EB4F63D18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A71DF6-D2D1-50ED-5A50-85D5E0E107CF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A17A70-F5CF-0D5F-4A56-A227C481868A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7 : </a:t>
            </a:r>
            <a:r>
              <a:rPr lang="da-DK" dirty="0"/>
              <a:t>OKAPI 2.0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Jeudi 18 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 Seine-Maritime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DFCB9A-BBCC-7F8F-D1F3-D4EAC9C841B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41" y="2130424"/>
            <a:ext cx="3025775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Général Visite / Ouvrage</a:t>
            </a:r>
          </a:p>
        </p:txBody>
      </p:sp>
    </p:spTree>
    <p:extLst>
      <p:ext uri="{BB962C8B-B14F-4D97-AF65-F5344CB8AC3E}">
        <p14:creationId xmlns:p14="http://schemas.microsoft.com/office/powerpoint/2010/main" val="244627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Conditions de la visite</a:t>
            </a:r>
          </a:p>
        </p:txBody>
      </p:sp>
      <p:pic>
        <p:nvPicPr>
          <p:cNvPr id="7" name="Image 6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5938797A-3365-9CF3-6E27-7BF2AE3DF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282"/>
          <a:stretch/>
        </p:blipFill>
        <p:spPr bwMode="auto">
          <a:xfrm>
            <a:off x="3347864" y="3429000"/>
            <a:ext cx="5366917" cy="2808312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9B5AC2-9CEC-339C-1FF7-CDB6B2E3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060848"/>
            <a:ext cx="2759485" cy="108012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0" name="Flèche : virage 9">
            <a:extLst>
              <a:ext uri="{FF2B5EF4-FFF2-40B4-BE49-F238E27FC236}">
                <a16:creationId xmlns:a16="http://schemas.microsoft.com/office/drawing/2014/main" id="{59D2B00F-05F2-BE37-C372-86D99692C265}"/>
              </a:ext>
            </a:extLst>
          </p:cNvPr>
          <p:cNvSpPr/>
          <p:nvPr/>
        </p:nvSpPr>
        <p:spPr bwMode="auto">
          <a:xfrm rot="5400000">
            <a:off x="5100469" y="2261887"/>
            <a:ext cx="576064" cy="1056939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9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Le PV de visite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8D71A02-11D8-9269-816A-0701B2CF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13" y="2276872"/>
            <a:ext cx="3794487" cy="395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D9464807-6BB8-4EE1-F9FA-5B3B45C62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344199"/>
            <a:ext cx="932009" cy="504056"/>
          </a:xfrm>
          <a:prstGeom prst="rect">
            <a:avLst/>
          </a:prstGeom>
          <a:ln>
            <a:solidFill>
              <a:srgbClr val="3366CC"/>
            </a:solidFill>
          </a:ln>
        </p:spPr>
      </p:pic>
      <p:sp>
        <p:nvSpPr>
          <p:cNvPr id="6" name="Flèche : angle droit 5">
            <a:extLst>
              <a:ext uri="{FF2B5EF4-FFF2-40B4-BE49-F238E27FC236}">
                <a16:creationId xmlns:a16="http://schemas.microsoft.com/office/drawing/2014/main" id="{0B091914-D4ED-BBBB-2583-8823D8BF09EA}"/>
              </a:ext>
            </a:extLst>
          </p:cNvPr>
          <p:cNvSpPr/>
          <p:nvPr/>
        </p:nvSpPr>
        <p:spPr bwMode="auto">
          <a:xfrm rot="5400000">
            <a:off x="2632243" y="2215449"/>
            <a:ext cx="504058" cy="2097153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CFDB8B3-2F76-4BCE-7076-FAA294E2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6" y="4653136"/>
            <a:ext cx="579909" cy="5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F0F91178-38AD-018C-1133-8E387209D5C1}"/>
              </a:ext>
            </a:extLst>
          </p:cNvPr>
          <p:cNvSpPr txBox="1">
            <a:spLocks/>
          </p:cNvSpPr>
          <p:nvPr/>
        </p:nvSpPr>
        <p:spPr bwMode="auto">
          <a:xfrm>
            <a:off x="1150938" y="4554043"/>
            <a:ext cx="2777464" cy="121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1800" b="1" kern="0" dirty="0">
                <a:solidFill>
                  <a:srgbClr val="FF0000"/>
                </a:solidFill>
              </a:rPr>
              <a:t>Important !</a:t>
            </a:r>
          </a:p>
          <a:p>
            <a:pPr marL="0" indent="0">
              <a:buNone/>
            </a:pPr>
            <a:r>
              <a:rPr lang="fr-FR" altLang="fr-FR" sz="1800" kern="0" dirty="0">
                <a:solidFill>
                  <a:srgbClr val="FF0000"/>
                </a:solidFill>
              </a:rPr>
              <a:t>Chaque élément doit être renseigné.</a:t>
            </a:r>
          </a:p>
        </p:txBody>
      </p:sp>
    </p:spTree>
    <p:extLst>
      <p:ext uri="{BB962C8B-B14F-4D97-AF65-F5344CB8AC3E}">
        <p14:creationId xmlns:p14="http://schemas.microsoft.com/office/powerpoint/2010/main" val="64143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Notation des éléments visités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CFDB8B3-2F76-4BCE-7076-FAA294E2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6" y="4653136"/>
            <a:ext cx="579909" cy="5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F0F91178-38AD-018C-1133-8E387209D5C1}"/>
              </a:ext>
            </a:extLst>
          </p:cNvPr>
          <p:cNvSpPr txBox="1">
            <a:spLocks/>
          </p:cNvSpPr>
          <p:nvPr/>
        </p:nvSpPr>
        <p:spPr bwMode="auto">
          <a:xfrm>
            <a:off x="1132545" y="4429866"/>
            <a:ext cx="2503351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1800" b="1" kern="0" dirty="0">
                <a:solidFill>
                  <a:srgbClr val="FF0000"/>
                </a:solidFill>
              </a:rPr>
              <a:t>Important !</a:t>
            </a:r>
          </a:p>
          <a:p>
            <a:pPr marL="0" indent="0">
              <a:buNone/>
            </a:pPr>
            <a:r>
              <a:rPr lang="fr-FR" altLang="fr-FR" sz="1800" kern="0" dirty="0">
                <a:solidFill>
                  <a:srgbClr val="FF0000"/>
                </a:solidFill>
              </a:rPr>
              <a:t>Il reprend surtout la plus mauvaise note rencontrée.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17FC5AF-D0E6-A370-C7EC-A84CC732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0" y="2276872"/>
            <a:ext cx="3076807" cy="184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954C8EE-ECB5-330F-9584-0C9F4438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99" y="3844985"/>
            <a:ext cx="44481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Flèche : virage 13">
            <a:extLst>
              <a:ext uri="{FF2B5EF4-FFF2-40B4-BE49-F238E27FC236}">
                <a16:creationId xmlns:a16="http://schemas.microsoft.com/office/drawing/2014/main" id="{BC4EE56D-E522-BFEA-B435-CFAC9CE7A5F6}"/>
              </a:ext>
            </a:extLst>
          </p:cNvPr>
          <p:cNvSpPr/>
          <p:nvPr/>
        </p:nvSpPr>
        <p:spPr bwMode="auto">
          <a:xfrm rot="5400000">
            <a:off x="5068842" y="2556330"/>
            <a:ext cx="576064" cy="1056939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8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Ajouter des photos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87A5337-7403-5DB7-89C9-DB6A5026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6" y="4653136"/>
            <a:ext cx="579909" cy="5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5BA39B3B-7FC3-DF1A-52BE-BE055B1CA666}"/>
              </a:ext>
            </a:extLst>
          </p:cNvPr>
          <p:cNvSpPr txBox="1">
            <a:spLocks/>
          </p:cNvSpPr>
          <p:nvPr/>
        </p:nvSpPr>
        <p:spPr bwMode="auto">
          <a:xfrm>
            <a:off x="1132545" y="4429866"/>
            <a:ext cx="2800304" cy="19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1800" b="1" kern="0" dirty="0">
                <a:solidFill>
                  <a:srgbClr val="FF0000"/>
                </a:solidFill>
              </a:rPr>
              <a:t>Important ! </a:t>
            </a:r>
            <a:r>
              <a:rPr lang="fr-FR" altLang="fr-FR" sz="1800" kern="0" dirty="0">
                <a:solidFill>
                  <a:srgbClr val="FF0000"/>
                </a:solidFill>
              </a:rPr>
              <a:t>Prendre obligatoirement une photo des désordres  pour une meilleure compréhension de la note </a:t>
            </a:r>
          </a:p>
          <a:p>
            <a:pPr marL="0" indent="0">
              <a:buNone/>
            </a:pPr>
            <a:endParaRPr lang="fr-FR" altLang="fr-FR" sz="1800" b="1" kern="0" dirty="0">
              <a:solidFill>
                <a:srgbClr val="FF0000"/>
              </a:solidFill>
            </a:endParaRPr>
          </a:p>
        </p:txBody>
      </p:sp>
      <p:pic>
        <p:nvPicPr>
          <p:cNvPr id="6" name="Image 5" descr="Une image contenant Police, logo, symbole, Graphique&#10;&#10;Description générée automatiquement">
            <a:extLst>
              <a:ext uri="{FF2B5EF4-FFF2-40B4-BE49-F238E27FC236}">
                <a16:creationId xmlns:a16="http://schemas.microsoft.com/office/drawing/2014/main" id="{3DC094A6-3EC3-6596-83D2-F0BAAE705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61744"/>
            <a:ext cx="1080120" cy="492870"/>
          </a:xfrm>
          <a:prstGeom prst="rect">
            <a:avLst/>
          </a:prstGeom>
          <a:ln>
            <a:solidFill>
              <a:srgbClr val="3366CC">
                <a:alpha val="76863"/>
              </a:srgbClr>
            </a:solidFill>
          </a:ln>
        </p:spPr>
      </p:pic>
      <p:sp>
        <p:nvSpPr>
          <p:cNvPr id="7" name="Flèche : angle droit 6">
            <a:extLst>
              <a:ext uri="{FF2B5EF4-FFF2-40B4-BE49-F238E27FC236}">
                <a16:creationId xmlns:a16="http://schemas.microsoft.com/office/drawing/2014/main" id="{8A7D27BA-0708-EC68-EC9B-D2C56B63CA84}"/>
              </a:ext>
            </a:extLst>
          </p:cNvPr>
          <p:cNvSpPr/>
          <p:nvPr/>
        </p:nvSpPr>
        <p:spPr bwMode="auto">
          <a:xfrm rot="5400000">
            <a:off x="2632243" y="2091382"/>
            <a:ext cx="504058" cy="2097153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F86A15-651C-6213-331D-11AD6E809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320538"/>
            <a:ext cx="1843088" cy="40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Prescription des visites</a:t>
            </a:r>
          </a:p>
        </p:txBody>
      </p:sp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9C786CD-4048-7DDB-AEBC-D3E49E9D9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20888"/>
            <a:ext cx="3312732" cy="588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AEB1572D-1E38-24DB-05D4-A6FF2365B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89"/>
          <a:stretch/>
        </p:blipFill>
        <p:spPr>
          <a:xfrm>
            <a:off x="2411760" y="3501008"/>
            <a:ext cx="6154512" cy="2462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164086C8-4B23-1B18-B8E0-3E32AD7C7156}"/>
              </a:ext>
            </a:extLst>
          </p:cNvPr>
          <p:cNvSpPr/>
          <p:nvPr/>
        </p:nvSpPr>
        <p:spPr bwMode="auto">
          <a:xfrm rot="5400000">
            <a:off x="870656" y="3465372"/>
            <a:ext cx="1321770" cy="765687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0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Accéder à OKAPI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altLang="fr-FR" dirty="0"/>
              <a:t>Cliquez sur l’icône</a:t>
            </a:r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Lors de la première connexion vos login et mot de passe seront demandés. </a:t>
            </a:r>
          </a:p>
          <a:p>
            <a:pPr lvl="1"/>
            <a:r>
              <a:rPr lang="fr-FR" dirty="0"/>
              <a:t>La connexion sera ensuite automatique. 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15B8356B-E1E6-8F71-EE28-F6E1DA89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280" y="2780928"/>
            <a:ext cx="719455" cy="7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0176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Accéder aux commandes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791790"/>
          </a:xfrm>
        </p:spPr>
        <p:txBody>
          <a:bodyPr/>
          <a:lstStyle/>
          <a:p>
            <a:r>
              <a:rPr lang="fr-FR" altLang="fr-FR" sz="2800" dirty="0"/>
              <a:t>Cliquez sur l’icône 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408792-4F29-8F25-C29C-EBAF471D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017713"/>
            <a:ext cx="648072" cy="586242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4751A89-788F-BC60-4FCB-2C035675B682}"/>
              </a:ext>
            </a:extLst>
          </p:cNvPr>
          <p:cNvSpPr/>
          <p:nvPr/>
        </p:nvSpPr>
        <p:spPr bwMode="auto">
          <a:xfrm>
            <a:off x="4888868" y="2166818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880DC9-078C-8B50-4846-ED8BF9A0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01568"/>
            <a:ext cx="2354164" cy="1899640"/>
          </a:xfrm>
          <a:prstGeom prst="rect">
            <a:avLst/>
          </a:prstGeom>
        </p:spPr>
      </p:pic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F496A4E1-817D-C974-1A13-EFB77A85AF7D}"/>
              </a:ext>
            </a:extLst>
          </p:cNvPr>
          <p:cNvSpPr/>
          <p:nvPr/>
        </p:nvSpPr>
        <p:spPr bwMode="auto">
          <a:xfrm>
            <a:off x="3448072" y="3607297"/>
            <a:ext cx="576064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èche : gauche 11">
            <a:extLst>
              <a:ext uri="{FF2B5EF4-FFF2-40B4-BE49-F238E27FC236}">
                <a16:creationId xmlns:a16="http://schemas.microsoft.com/office/drawing/2014/main" id="{11C8F27F-2D36-4F84-66A5-1BF68FE735DB}"/>
              </a:ext>
            </a:extLst>
          </p:cNvPr>
          <p:cNvSpPr/>
          <p:nvPr/>
        </p:nvSpPr>
        <p:spPr bwMode="auto">
          <a:xfrm>
            <a:off x="3448072" y="4048497"/>
            <a:ext cx="576064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583643AA-A0BF-7CF8-AB0C-34B22A2C69B0}"/>
              </a:ext>
            </a:extLst>
          </p:cNvPr>
          <p:cNvSpPr/>
          <p:nvPr/>
        </p:nvSpPr>
        <p:spPr bwMode="auto">
          <a:xfrm>
            <a:off x="3448072" y="4516736"/>
            <a:ext cx="576064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èche : gauche 13">
            <a:extLst>
              <a:ext uri="{FF2B5EF4-FFF2-40B4-BE49-F238E27FC236}">
                <a16:creationId xmlns:a16="http://schemas.microsoft.com/office/drawing/2014/main" id="{8EC16DED-FFBA-A2B1-5D91-C1873BF9D595}"/>
              </a:ext>
            </a:extLst>
          </p:cNvPr>
          <p:cNvSpPr/>
          <p:nvPr/>
        </p:nvSpPr>
        <p:spPr bwMode="auto">
          <a:xfrm>
            <a:off x="3448072" y="4957936"/>
            <a:ext cx="576064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46F7876-F116-8F42-45D0-4FECDAE51FF2}"/>
              </a:ext>
            </a:extLst>
          </p:cNvPr>
          <p:cNvSpPr txBox="1"/>
          <p:nvPr/>
        </p:nvSpPr>
        <p:spPr>
          <a:xfrm>
            <a:off x="4024136" y="3465789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Télécharger des visites via la 4G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6664A7-ED84-3787-DC6D-6075EE65BE0A}"/>
              </a:ext>
            </a:extLst>
          </p:cNvPr>
          <p:cNvSpPr txBox="1"/>
          <p:nvPr/>
        </p:nvSpPr>
        <p:spPr>
          <a:xfrm>
            <a:off x="4043528" y="3799047"/>
            <a:ext cx="39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+mn-lt"/>
              </a:rPr>
              <a:t>Importer des visites d’un fichier Kie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+mn-lt"/>
              </a:rPr>
              <a:t>depuis OASIS-WEB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BDD819-894B-F878-0098-DC7EA5D08D1F}"/>
              </a:ext>
            </a:extLst>
          </p:cNvPr>
          <p:cNvSpPr txBox="1"/>
          <p:nvPr/>
        </p:nvSpPr>
        <p:spPr>
          <a:xfrm>
            <a:off x="4043528" y="4404078"/>
            <a:ext cx="393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Exporter des visites vers OASIS-WEB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F4E504-DC24-FD3D-F124-DF0010A51727}"/>
              </a:ext>
            </a:extLst>
          </p:cNvPr>
          <p:cNvSpPr txBox="1"/>
          <p:nvPr/>
        </p:nvSpPr>
        <p:spPr>
          <a:xfrm>
            <a:off x="4043528" y="4732110"/>
            <a:ext cx="4281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Zone de paramétrage, </a:t>
            </a:r>
          </a:p>
          <a:p>
            <a:r>
              <a:rPr lang="fr-FR" dirty="0">
                <a:latin typeface="+mn-lt"/>
              </a:rPr>
              <a:t>accessible avec les droits Administrateur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Télécharger des visites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036" y="2065314"/>
            <a:ext cx="3821360" cy="795353"/>
          </a:xfrm>
        </p:spPr>
        <p:txBody>
          <a:bodyPr/>
          <a:lstStyle/>
          <a:p>
            <a:r>
              <a:rPr lang="fr-FR" altLang="fr-FR" sz="2400" dirty="0"/>
              <a:t>Commande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4751A89-788F-BC60-4FCB-2C035675B682}"/>
              </a:ext>
            </a:extLst>
          </p:cNvPr>
          <p:cNvSpPr/>
          <p:nvPr/>
        </p:nvSpPr>
        <p:spPr bwMode="auto">
          <a:xfrm>
            <a:off x="3556084" y="2178239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2EBDD3-DA3E-D2C5-EDBB-5B42C13A5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" t="7978"/>
          <a:stretch/>
        </p:blipFill>
        <p:spPr>
          <a:xfrm>
            <a:off x="4139952" y="2042387"/>
            <a:ext cx="2448272" cy="4881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C3B5BE-39AB-8109-3F0A-5DE3EA2B6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70" y="2679247"/>
            <a:ext cx="1799590" cy="1611630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570C43A-D3A0-C4E6-63CA-FAD97802703D}"/>
              </a:ext>
            </a:extLst>
          </p:cNvPr>
          <p:cNvSpPr/>
          <p:nvPr/>
        </p:nvSpPr>
        <p:spPr bwMode="auto">
          <a:xfrm>
            <a:off x="5424213" y="3284984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4A15CD84-FFD3-89B1-2E38-26FE93CBBE9D}"/>
              </a:ext>
            </a:extLst>
          </p:cNvPr>
          <p:cNvSpPr txBox="1">
            <a:spLocks/>
          </p:cNvSpPr>
          <p:nvPr/>
        </p:nvSpPr>
        <p:spPr bwMode="auto">
          <a:xfrm>
            <a:off x="1189036" y="3028361"/>
            <a:ext cx="4137992" cy="8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fr-FR" altLang="fr-FR" sz="2000" kern="0" dirty="0"/>
              <a:t>Identifiez-vous en entrant vos login et mot de passe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3A623D57-948E-71F0-AB04-AA2CAEDA7383}"/>
              </a:ext>
            </a:extLst>
          </p:cNvPr>
          <p:cNvSpPr txBox="1">
            <a:spLocks/>
          </p:cNvSpPr>
          <p:nvPr/>
        </p:nvSpPr>
        <p:spPr bwMode="auto">
          <a:xfrm>
            <a:off x="1189036" y="3933056"/>
            <a:ext cx="5009034" cy="151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fr-FR" altLang="fr-FR" sz="2000" kern="0" dirty="0"/>
              <a:t>Une fois la synchronisation effectuée la liste des paquets téléchargeables apparaît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FC8FE23A-C543-F219-CCE8-EF43A91B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17" y="5060274"/>
            <a:ext cx="4050272" cy="160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Flèche : angle droit 24">
            <a:extLst>
              <a:ext uri="{FF2B5EF4-FFF2-40B4-BE49-F238E27FC236}">
                <a16:creationId xmlns:a16="http://schemas.microsoft.com/office/drawing/2014/main" id="{54283292-BFC6-E378-95AF-EFAB15621C61}"/>
              </a:ext>
            </a:extLst>
          </p:cNvPr>
          <p:cNvSpPr/>
          <p:nvPr/>
        </p:nvSpPr>
        <p:spPr bwMode="auto">
          <a:xfrm rot="5400000">
            <a:off x="2467076" y="5165893"/>
            <a:ext cx="850392" cy="73152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440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paquets de visites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altLang="fr-FR" dirty="0"/>
              <a:t>Une fois terminé, tous les paquets de visites seront sur le bureau d’OKAPI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C4B6061-2D3A-A4DD-5C70-5B4D5B17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58752"/>
            <a:ext cx="3959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459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paquets de visites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92C1998-2F1E-D3A6-DDFF-801ED847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2427288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E177EED-B96D-75EA-E54F-4B734808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16" y="2204864"/>
            <a:ext cx="22479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30990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4464496" cy="1008112"/>
          </a:xfrm>
        </p:spPr>
        <p:txBody>
          <a:bodyPr/>
          <a:lstStyle/>
          <a:p>
            <a:r>
              <a:rPr lang="fr-FR" altLang="fr-FR" sz="2000" dirty="0"/>
              <a:t>Cliquer sur le paquet de visites à réaliser (ouvrages du secteur concerné)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C4B6061-2D3A-A4DD-5C70-5B4D5B178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" b="15215"/>
          <a:stretch/>
        </p:blipFill>
        <p:spPr bwMode="auto">
          <a:xfrm>
            <a:off x="5508104" y="310862"/>
            <a:ext cx="3096344" cy="13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D9A185E-8025-6986-C242-1AE3BD37AF98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Ouvrir un paquet de visites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2D324AD-96F9-650C-C646-F841E7DBB47C}"/>
              </a:ext>
            </a:extLst>
          </p:cNvPr>
          <p:cNvSpPr txBox="1">
            <a:spLocks/>
          </p:cNvSpPr>
          <p:nvPr/>
        </p:nvSpPr>
        <p:spPr bwMode="auto">
          <a:xfrm>
            <a:off x="5004246" y="2137146"/>
            <a:ext cx="40313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sz="2000" kern="0" dirty="0"/>
              <a:t>OKAPI s'ouvrira sur les visites en cours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A2AC85A7-AECF-2DB0-A036-FCEBDC65B5CB}"/>
              </a:ext>
            </a:extLst>
          </p:cNvPr>
          <p:cNvSpPr/>
          <p:nvPr/>
        </p:nvSpPr>
        <p:spPr bwMode="auto">
          <a:xfrm>
            <a:off x="4715444" y="836180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EE7127F-7590-437E-DA18-FD069C03FD7B}"/>
              </a:ext>
            </a:extLst>
          </p:cNvPr>
          <p:cNvSpPr/>
          <p:nvPr/>
        </p:nvSpPr>
        <p:spPr bwMode="auto">
          <a:xfrm rot="5400000">
            <a:off x="6768442" y="2893230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C9764C6-DCCA-14CB-BD9E-4B05B3AB0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8" b="4787"/>
          <a:stretch/>
        </p:blipFill>
        <p:spPr bwMode="auto">
          <a:xfrm>
            <a:off x="5364286" y="3429000"/>
            <a:ext cx="3240162" cy="274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8002348B-E502-1253-A7C3-920F0589E861}"/>
              </a:ext>
            </a:extLst>
          </p:cNvPr>
          <p:cNvSpPr/>
          <p:nvPr/>
        </p:nvSpPr>
        <p:spPr bwMode="auto">
          <a:xfrm rot="5400000">
            <a:off x="6768442" y="1749322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BCDC832D-CBFE-354C-EBDF-2A9A5F50B0B2}"/>
              </a:ext>
            </a:extLst>
          </p:cNvPr>
          <p:cNvSpPr txBox="1">
            <a:spLocks/>
          </p:cNvSpPr>
          <p:nvPr/>
        </p:nvSpPr>
        <p:spPr bwMode="auto">
          <a:xfrm>
            <a:off x="225695" y="1847020"/>
            <a:ext cx="4031304" cy="141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sz="2000" kern="0" dirty="0"/>
              <a:t>En cliquant sur le filtre :</a:t>
            </a:r>
          </a:p>
          <a:p>
            <a:endParaRPr lang="fr-FR" altLang="fr-FR" sz="2000" kern="0" dirty="0"/>
          </a:p>
          <a:p>
            <a:endParaRPr lang="fr-FR" altLang="fr-FR" sz="2000" kern="0" dirty="0"/>
          </a:p>
          <a:p>
            <a:r>
              <a:rPr lang="fr-FR" altLang="fr-FR" sz="2000" kern="0" dirty="0"/>
              <a:t>on aura la liste des ouvrages du paquet de visites avec leur statut 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95DDE085-A7F8-F39D-9016-7E1C7843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35" y="2280839"/>
            <a:ext cx="1371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B01D6F8A-9B67-146F-A2AC-68E7D289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57" y="3757593"/>
            <a:ext cx="3240087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21BF97E-D062-ABAB-42FB-AC2A314BB0D2}"/>
              </a:ext>
            </a:extLst>
          </p:cNvPr>
          <p:cNvSpPr/>
          <p:nvPr/>
        </p:nvSpPr>
        <p:spPr bwMode="auto">
          <a:xfrm>
            <a:off x="107504" y="1649530"/>
            <a:ext cx="4967980" cy="473179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6272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fiche de visite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7573851-5529-8A95-C418-F117BAFF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28947"/>
            <a:ext cx="3419475" cy="5400675"/>
          </a:xfrm>
          <a:prstGeom prst="rect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6930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573851-5529-8A95-C418-F117BAFF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3419475" cy="5400675"/>
          </a:xfrm>
          <a:prstGeom prst="rect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E31D0A-37DB-DD29-4D52-4C927BBB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434" y="260648"/>
            <a:ext cx="1799590" cy="1814195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1082330F-8B9A-440C-E482-EF9E268E67CA}"/>
              </a:ext>
            </a:extLst>
          </p:cNvPr>
          <p:cNvSpPr/>
          <p:nvPr/>
        </p:nvSpPr>
        <p:spPr bwMode="auto">
          <a:xfrm>
            <a:off x="5471195" y="812743"/>
            <a:ext cx="828997" cy="21609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C302893D-4B06-6E19-CC11-CA0B17ABC1BD}"/>
              </a:ext>
            </a:extLst>
          </p:cNvPr>
          <p:cNvSpPr/>
          <p:nvPr/>
        </p:nvSpPr>
        <p:spPr bwMode="auto">
          <a:xfrm>
            <a:off x="4646139" y="5855520"/>
            <a:ext cx="1384176" cy="21609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98478972-8BC9-BFD3-8CB0-FF86658A9090}"/>
              </a:ext>
            </a:extLst>
          </p:cNvPr>
          <p:cNvSpPr/>
          <p:nvPr/>
        </p:nvSpPr>
        <p:spPr bwMode="auto">
          <a:xfrm rot="10800000">
            <a:off x="1492600" y="5838913"/>
            <a:ext cx="1384176" cy="21609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DC9E5B81-DD8E-BE7F-BBFC-79C983EC9B54}"/>
              </a:ext>
            </a:extLst>
          </p:cNvPr>
          <p:cNvSpPr txBox="1">
            <a:spLocks/>
          </p:cNvSpPr>
          <p:nvPr/>
        </p:nvSpPr>
        <p:spPr bwMode="auto">
          <a:xfrm>
            <a:off x="6156176" y="5733256"/>
            <a:ext cx="277746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2000" kern="0" dirty="0"/>
              <a:t>Accès au plan de visite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783E49A5-6C30-455D-FC9F-3AE4FDA23FB1}"/>
              </a:ext>
            </a:extLst>
          </p:cNvPr>
          <p:cNvSpPr txBox="1">
            <a:spLocks/>
          </p:cNvSpPr>
          <p:nvPr/>
        </p:nvSpPr>
        <p:spPr bwMode="auto">
          <a:xfrm>
            <a:off x="344285" y="5459513"/>
            <a:ext cx="170743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2000" kern="0" dirty="0"/>
              <a:t>Prise de photo</a:t>
            </a:r>
          </a:p>
        </p:txBody>
      </p:sp>
    </p:spTree>
    <p:extLst>
      <p:ext uri="{BB962C8B-B14F-4D97-AF65-F5344CB8AC3E}">
        <p14:creationId xmlns:p14="http://schemas.microsoft.com/office/powerpoint/2010/main" val="26830972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395</TotalTime>
  <Words>280</Words>
  <Application>Microsoft Office PowerPoint</Application>
  <PresentationFormat>Affichage à l'écran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Tahoma</vt:lpstr>
      <vt:lpstr>Wingdings</vt:lpstr>
      <vt:lpstr>Blends</vt:lpstr>
      <vt:lpstr>Formation OASIS-OKAPI</vt:lpstr>
      <vt:lpstr>Accéder à OKAPI</vt:lpstr>
      <vt:lpstr>Accéder aux commandes</vt:lpstr>
      <vt:lpstr>Télécharger des visites</vt:lpstr>
      <vt:lpstr>Les paquets de visites</vt:lpstr>
      <vt:lpstr>Les paquets de visites </vt:lpstr>
      <vt:lpstr>Présentation PowerPoint</vt:lpstr>
      <vt:lpstr>Exemple de fiche de visite</vt:lpstr>
      <vt:lpstr>Présentation PowerPoint</vt:lpstr>
      <vt:lpstr>Déroulé de la visite : Étape 1</vt:lpstr>
      <vt:lpstr>Déroulé de la visite : Étape 2</vt:lpstr>
      <vt:lpstr>Déroulé de la visite : Étape 3</vt:lpstr>
      <vt:lpstr>Déroulé de la visite : Étape 4</vt:lpstr>
      <vt:lpstr>Déroulé de la visite : Étape 5</vt:lpstr>
      <vt:lpstr>Déroulé de la visite : Étape 6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21</cp:revision>
  <dcterms:created xsi:type="dcterms:W3CDTF">2024-04-05T09:51:38Z</dcterms:created>
  <dcterms:modified xsi:type="dcterms:W3CDTF">2024-04-18T13:48:09Z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