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1" r:id="rId6"/>
    <p:sldId id="289" r:id="rId7"/>
    <p:sldId id="292" r:id="rId8"/>
    <p:sldId id="275" r:id="rId9"/>
    <p:sldId id="259" r:id="rId10"/>
    <p:sldId id="279" r:id="rId11"/>
    <p:sldId id="261" r:id="rId12"/>
    <p:sldId id="287" r:id="rId13"/>
    <p:sldId id="288" r:id="rId14"/>
    <p:sldId id="290" r:id="rId15"/>
    <p:sldId id="277" r:id="rId16"/>
    <p:sldId id="285" r:id="rId17"/>
    <p:sldId id="284" r:id="rId18"/>
    <p:sldId id="293" r:id="rId1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85559" y="940347"/>
            <a:ext cx="8827165" cy="1260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5 : </a:t>
            </a:r>
            <a:r>
              <a:rPr lang="da-DK" dirty="0"/>
              <a:t>Système de surveillance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Mardi 16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853808" cy="1051247"/>
          </a:xfrm>
        </p:spPr>
        <p:txBody>
          <a:bodyPr/>
          <a:lstStyle/>
          <a:p>
            <a:r>
              <a:rPr lang="fr-FR" sz="2400" dirty="0"/>
              <a:t>Ils permettent de recenser les éléments</a:t>
            </a:r>
          </a:p>
          <a:p>
            <a:r>
              <a:rPr lang="fr-FR" sz="2400" dirty="0"/>
              <a:t>Sous réserve du paramétrage, la structure et la les dimensions des éléments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B7E469-2FF4-65CA-F3FF-9614020B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plans de visite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503782-247C-1603-B332-96EE3787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80" y="3567467"/>
            <a:ext cx="8609640" cy="1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4261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F9B31-2950-C1A0-8EB3-621198CC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programmation des visites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2AB9BF-807B-0CBC-F521-F22CC8765E38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0ECDF58-7D21-0667-E675-90A97C36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987351"/>
          </a:xfrm>
        </p:spPr>
        <p:txBody>
          <a:bodyPr/>
          <a:lstStyle/>
          <a:p>
            <a:r>
              <a:rPr lang="fr-FR" sz="2400" dirty="0"/>
              <a:t>Elle est réalisée par paquets à l’aide des vues « 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Visites par année </a:t>
            </a:r>
            <a:r>
              <a:rPr lang="fr-FR" sz="2400" dirty="0"/>
              <a:t>» ou « 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Interventions par année </a:t>
            </a:r>
            <a:r>
              <a:rPr lang="fr-FR" sz="2400" dirty="0"/>
              <a:t>»</a:t>
            </a:r>
          </a:p>
          <a:p>
            <a:r>
              <a:rPr lang="fr-FR" sz="2400" dirty="0"/>
              <a:t>Au début de chaque année, pour les visites annuelles réalisées en interne.</a:t>
            </a:r>
          </a:p>
          <a:p>
            <a:r>
              <a:rPr lang="fr-FR" sz="2400" dirty="0"/>
              <a:t>De façon épisodique pour les inspections réalisées par les prestataires externes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138009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F9B31-2950-C1A0-8EB3-621198CC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réalisation des visites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0ECDF58-7D21-0667-E675-90A97C36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547191"/>
          </a:xfrm>
        </p:spPr>
        <p:txBody>
          <a:bodyPr/>
          <a:lstStyle/>
          <a:p>
            <a:r>
              <a:rPr lang="fr-FR" sz="2400" dirty="0"/>
              <a:t>Les visites sont réalisées par paquet avec OKAPI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132594-B4D5-0DD9-8220-EEA803E8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2780928"/>
            <a:ext cx="8460432" cy="31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508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visites terminées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07231"/>
          </a:xfrm>
        </p:spPr>
        <p:txBody>
          <a:bodyPr/>
          <a:lstStyle/>
          <a:p>
            <a:r>
              <a:rPr lang="fr-FR" sz="2400" dirty="0"/>
              <a:t>Les visites terminées son téléchargées depuis OKAPI</a:t>
            </a:r>
          </a:p>
          <a:p>
            <a:r>
              <a:rPr lang="fr-FR" sz="2400" dirty="0"/>
              <a:t>Leur téléchargement est signalé à l’administrateur</a:t>
            </a:r>
          </a:p>
          <a:p>
            <a:r>
              <a:rPr lang="fr-FR" sz="2400" dirty="0"/>
              <a:t>… pour vérification et validation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AB2DD1-1A11-C98D-D1F4-3FEEB680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3669020"/>
            <a:ext cx="8460432" cy="18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842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validation des visites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835223"/>
          </a:xfrm>
        </p:spPr>
        <p:txBody>
          <a:bodyPr/>
          <a:lstStyle/>
          <a:p>
            <a:r>
              <a:rPr lang="fr-FR" sz="2400" dirty="0"/>
              <a:t>Valider une visite déclenche la création de l’action Post-Visite</a:t>
            </a:r>
          </a:p>
          <a:p>
            <a:r>
              <a:rPr lang="fr-FR" sz="2400" dirty="0"/>
              <a:t>L’action Post-visite contient les prescriptions de la visite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A88E10-9EEC-86E3-DAE3-0E982184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02" y="3439272"/>
            <a:ext cx="5850396" cy="33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6578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Les prescriptions de la visite validée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2400" dirty="0"/>
              <a:t>Les prestations de l’action Post-Visite sont suivies avec la vue éponyme.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E4A010-71C4-CC5D-ECD2-0973F1EE5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3194249"/>
            <a:ext cx="8135888" cy="18641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066A270-5475-B24B-5C39-6A38D4EFD439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visites validées</a:t>
            </a:r>
          </a:p>
        </p:txBody>
      </p:sp>
    </p:spTree>
    <p:extLst>
      <p:ext uri="{BB962C8B-B14F-4D97-AF65-F5344CB8AC3E}">
        <p14:creationId xmlns:p14="http://schemas.microsoft.com/office/powerpoint/2010/main" val="296936326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La politique de surveillance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sz="2400" dirty="0"/>
              <a:t>La politique de surveillance est exprimée par les types de visite utilisés et leurs périodicités</a:t>
            </a:r>
          </a:p>
          <a:p>
            <a:pPr lvl="1"/>
            <a:r>
              <a:rPr lang="fr-FR" sz="2000" dirty="0"/>
              <a:t>Ici une politique avec un type de visite unique et une périodicité annuelle sauf 2 exceptions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321987-2884-F67C-6AA2-7D7E9353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8" y="3691359"/>
            <a:ext cx="760188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073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3499519"/>
          </a:xfrm>
        </p:spPr>
        <p:txBody>
          <a:bodyPr/>
          <a:lstStyle/>
          <a:p>
            <a:r>
              <a:rPr lang="fr-FR" sz="2400" dirty="0"/>
              <a:t>Visites réalisées en interne </a:t>
            </a:r>
          </a:p>
          <a:p>
            <a:pPr lvl="1"/>
            <a:r>
              <a:rPr lang="fr-FR" sz="2000" dirty="0"/>
              <a:t>Sur tous les ponts</a:t>
            </a:r>
          </a:p>
          <a:p>
            <a:pPr lvl="1"/>
            <a:r>
              <a:rPr lang="fr-FR" sz="2000" dirty="0"/>
              <a:t>Avec une périodicité de 1 ou 2 ans</a:t>
            </a:r>
          </a:p>
          <a:p>
            <a:r>
              <a:rPr lang="fr-FR" sz="2400" dirty="0"/>
              <a:t>Visites subaquatiques</a:t>
            </a:r>
          </a:p>
          <a:p>
            <a:pPr lvl="1"/>
            <a:r>
              <a:rPr lang="fr-FR" sz="2000" dirty="0"/>
              <a:t>Sur les seuls ponts soumis aux VIA (Visite Appuis immergés)</a:t>
            </a:r>
          </a:p>
          <a:p>
            <a:pPr lvl="1"/>
            <a:r>
              <a:rPr lang="fr-FR" sz="2000" dirty="0"/>
              <a:t>9 ans par défaut avec un écart de + ou - 3 ans</a:t>
            </a:r>
          </a:p>
          <a:p>
            <a:r>
              <a:rPr lang="fr-FR" sz="2400" dirty="0"/>
              <a:t>Inspections détaillées</a:t>
            </a:r>
          </a:p>
          <a:p>
            <a:pPr lvl="1"/>
            <a:r>
              <a:rPr lang="fr-FR" sz="2000" dirty="0"/>
              <a:t>Sur les seuls ponts soumis aux IDP</a:t>
            </a:r>
          </a:p>
          <a:p>
            <a:pPr lvl="1"/>
            <a:r>
              <a:rPr lang="fr-FR" sz="2000" dirty="0"/>
              <a:t>6 ans par défaut avec un écart de + ou – 3 ans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77126C-C819-4225-3E57-7FF97AD6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Exemple de politique pour les ponts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43AAEC-6B71-EE0C-4E4A-2DA30EF1DCA1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La politique de surveillance</a:t>
            </a:r>
          </a:p>
        </p:txBody>
      </p:sp>
    </p:spTree>
    <p:extLst>
      <p:ext uri="{BB962C8B-B14F-4D97-AF65-F5344CB8AC3E}">
        <p14:creationId xmlns:p14="http://schemas.microsoft.com/office/powerpoint/2010/main" val="421305527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Périodicités des visites (1)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sz="2400" dirty="0"/>
              <a:t>La périodicité est définie au niveau du type de visite</a:t>
            </a:r>
          </a:p>
          <a:p>
            <a:pPr lvl="1"/>
            <a:r>
              <a:rPr lang="fr-FR" sz="2000" dirty="0"/>
              <a:t>Par exemple : 1 an pour le type « visite interne »</a:t>
            </a:r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La politique de surveillance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321987-2884-F67C-6AA2-7D7E9353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996952"/>
            <a:ext cx="760188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022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627311"/>
          </a:xfrm>
        </p:spPr>
        <p:txBody>
          <a:bodyPr/>
          <a:lstStyle/>
          <a:p>
            <a:r>
              <a:rPr lang="fr-FR" sz="2400" dirty="0"/>
              <a:t>La périodicité du type de visite peut être modulée au niveau de chaque ouvrage</a:t>
            </a:r>
          </a:p>
          <a:p>
            <a:pPr lvl="1"/>
            <a:r>
              <a:rPr lang="fr-FR" sz="2000" dirty="0"/>
              <a:t>Pour certains ouvrages, la périodicité de la visite interne est portée à 2 ans</a:t>
            </a:r>
          </a:p>
          <a:p>
            <a:pPr lvl="1"/>
            <a:endParaRPr lang="fr-FR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BA09DA7-E683-428D-6600-CDBE64CD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Périodicités des visites (2)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1757F9-6D48-AC4A-E233-6665D109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3986337"/>
            <a:ext cx="8604448" cy="4911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3E89C6-7C6E-BC4E-4DF1-EF4C59354EA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La politique de surveillance</a:t>
            </a:r>
          </a:p>
        </p:txBody>
      </p:sp>
    </p:spTree>
    <p:extLst>
      <p:ext uri="{BB962C8B-B14F-4D97-AF65-F5344CB8AC3E}">
        <p14:creationId xmlns:p14="http://schemas.microsoft.com/office/powerpoint/2010/main" val="9807811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suivi de la surveillance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21" y="2017713"/>
            <a:ext cx="8148967" cy="1267271"/>
          </a:xfrm>
        </p:spPr>
        <p:txBody>
          <a:bodyPr/>
          <a:lstStyle/>
          <a:p>
            <a:r>
              <a:rPr lang="fr-FR" sz="2400" dirty="0"/>
              <a:t>Il est réalisé à l’aide de la vue Visites périodiques</a:t>
            </a:r>
          </a:p>
          <a:p>
            <a:pPr lvl="1"/>
            <a:r>
              <a:rPr lang="fr-FR" sz="2000" dirty="0"/>
              <a:t>Les colonnes Suivi N et Suivi N-1 permettent de savoir si la périodicité est </a:t>
            </a:r>
            <a:r>
              <a:rPr lang="fr-FR" sz="2000" dirty="0">
                <a:solidFill>
                  <a:srgbClr val="00B050"/>
                </a:solidFill>
              </a:rPr>
              <a:t>respectée</a:t>
            </a:r>
            <a:r>
              <a:rPr lang="fr-FR" sz="2000" dirty="0"/>
              <a:t> ou </a:t>
            </a:r>
            <a:r>
              <a:rPr lang="fr-FR" sz="2000" dirty="0">
                <a:solidFill>
                  <a:srgbClr val="FF0000"/>
                </a:solidFill>
              </a:rPr>
              <a:t>non</a:t>
            </a:r>
            <a:r>
              <a:rPr lang="fr-FR" sz="2000" dirty="0"/>
              <a:t> sur les deux dernières périodes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177754-4272-99F4-B254-30524CE0707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La politique de surveillance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A00206E-FCCC-ECFB-46F6-4A540B6F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418501"/>
            <a:ext cx="8148967" cy="25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80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779439"/>
          </a:xfrm>
        </p:spPr>
        <p:txBody>
          <a:bodyPr/>
          <a:lstStyle/>
          <a:p>
            <a:r>
              <a:rPr lang="fr-FR" sz="2400" dirty="0"/>
              <a:t>A chaque type de visite est associé un plan de visite et des options : </a:t>
            </a:r>
            <a:r>
              <a:rPr lang="fr-FR" sz="2000" dirty="0"/>
              <a:t>avec/sans défaut, fusion, recensement, …</a:t>
            </a:r>
          </a:p>
          <a:p>
            <a:r>
              <a:rPr lang="fr-FR" sz="2400" dirty="0"/>
              <a:t>Exemple 1 : </a:t>
            </a:r>
          </a:p>
          <a:p>
            <a:pPr lvl="1"/>
            <a:r>
              <a:rPr lang="fr-FR" sz="2000" dirty="0"/>
              <a:t>Pour les visites réalisées en interne, PV=VAQOA2 avec défaut</a:t>
            </a:r>
          </a:p>
          <a:p>
            <a:pPr lvl="1"/>
            <a:r>
              <a:rPr lang="fr-FR" sz="2000" dirty="0"/>
              <a:t>Pour les inspections détaillées, PV=VAQOA2 sans défaut</a:t>
            </a:r>
          </a:p>
          <a:p>
            <a:pPr lvl="1"/>
            <a:r>
              <a:rPr lang="fr-FR" sz="2000" dirty="0"/>
              <a:t>Pour les visites subaquatiques, …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77126C-C819-4225-3E57-7FF97AD6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types de visite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0F2EC7-13C4-0AC1-2CE8-BBD88DF8557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La politique de surveillance</a:t>
            </a:r>
          </a:p>
        </p:txBody>
      </p:sp>
    </p:spTree>
    <p:extLst>
      <p:ext uri="{BB962C8B-B14F-4D97-AF65-F5344CB8AC3E}">
        <p14:creationId xmlns:p14="http://schemas.microsoft.com/office/powerpoint/2010/main" val="31876362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2400" dirty="0"/>
              <a:t>Ils permettent de noter les éléments, les défauts et les parties de l’ouvrage.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B7E469-2FF4-65CA-F3FF-9614020B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plans de visite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38E3CA-6F91-F436-BECC-2DFDC402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5" y="3194249"/>
            <a:ext cx="8855550" cy="23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564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853808" cy="1051247"/>
          </a:xfrm>
        </p:spPr>
        <p:txBody>
          <a:bodyPr/>
          <a:lstStyle/>
          <a:p>
            <a:r>
              <a:rPr lang="fr-FR" sz="2400" dirty="0"/>
              <a:t>Ils permettent de spécifier les prescriptions à réaliser</a:t>
            </a:r>
          </a:p>
          <a:p>
            <a:r>
              <a:rPr lang="fr-FR" sz="2400" dirty="0"/>
              <a:t>Sous réserve du paramétrage, elles sont exprimées sur les éléments de l’ouvrage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B7E469-2FF4-65CA-F3FF-9614020B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plans de visite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DB1008-79B8-EFD3-69AF-09E13052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6" y="3573016"/>
            <a:ext cx="8367287" cy="26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95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8</TotalTime>
  <Words>499</Words>
  <Application>Microsoft Office PowerPoint</Application>
  <PresentationFormat>Affichage à l'écran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Tahoma</vt:lpstr>
      <vt:lpstr>Wingdings</vt:lpstr>
      <vt:lpstr>Blends</vt:lpstr>
      <vt:lpstr>Formation OASIS-OKAPI</vt:lpstr>
      <vt:lpstr>La politique de surveillance</vt:lpstr>
      <vt:lpstr>Exemple de politique pour les ponts</vt:lpstr>
      <vt:lpstr>Périodicités des visites (1)</vt:lpstr>
      <vt:lpstr>Périodicités des visites (2)</vt:lpstr>
      <vt:lpstr>Le suivi de la surveillance</vt:lpstr>
      <vt:lpstr>Les types de visite</vt:lpstr>
      <vt:lpstr>Les plans de visite</vt:lpstr>
      <vt:lpstr>Les plans de visite</vt:lpstr>
      <vt:lpstr>Les plans de visite</vt:lpstr>
      <vt:lpstr>La programmation des visites</vt:lpstr>
      <vt:lpstr>La réalisation des visites</vt:lpstr>
      <vt:lpstr>Les visites terminées</vt:lpstr>
      <vt:lpstr>La validation des visites</vt:lpstr>
      <vt:lpstr>Les prescriptions de la visite validée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17</cp:revision>
  <dcterms:created xsi:type="dcterms:W3CDTF">2024-04-05T09:51:38Z</dcterms:created>
  <dcterms:modified xsi:type="dcterms:W3CDTF">2024-04-16T06:36:56Z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