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56" r:id="rId2"/>
    <p:sldId id="729" r:id="rId3"/>
    <p:sldId id="846" r:id="rId4"/>
    <p:sldId id="816" r:id="rId5"/>
    <p:sldId id="815" r:id="rId6"/>
    <p:sldId id="844" r:id="rId7"/>
    <p:sldId id="845" r:id="rId8"/>
    <p:sldId id="818" r:id="rId9"/>
    <p:sldId id="819" r:id="rId10"/>
    <p:sldId id="821" r:id="rId11"/>
    <p:sldId id="827" r:id="rId12"/>
    <p:sldId id="820" r:id="rId13"/>
    <p:sldId id="822" r:id="rId14"/>
    <p:sldId id="830" r:id="rId15"/>
    <p:sldId id="832" r:id="rId16"/>
    <p:sldId id="833" r:id="rId17"/>
    <p:sldId id="834" r:id="rId18"/>
    <p:sldId id="837" r:id="rId19"/>
    <p:sldId id="842" r:id="rId20"/>
    <p:sldId id="481" r:id="rId21"/>
    <p:sldId id="836" r:id="rId22"/>
    <p:sldId id="840" r:id="rId23"/>
    <p:sldId id="841" r:id="rId24"/>
    <p:sldId id="838" r:id="rId25"/>
    <p:sldId id="839" r:id="rId26"/>
    <p:sldId id="843" r:id="rId27"/>
    <p:sldId id="484" r:id="rId28"/>
    <p:sldId id="852" r:id="rId29"/>
    <p:sldId id="863" r:id="rId30"/>
    <p:sldId id="485" r:id="rId31"/>
    <p:sldId id="730" r:id="rId32"/>
    <p:sldId id="847" r:id="rId33"/>
    <p:sldId id="861" r:id="rId34"/>
    <p:sldId id="862" r:id="rId35"/>
    <p:sldId id="848" r:id="rId36"/>
    <p:sldId id="850" r:id="rId37"/>
    <p:sldId id="851" r:id="rId38"/>
    <p:sldId id="849" r:id="rId39"/>
    <p:sldId id="732" r:id="rId40"/>
    <p:sldId id="864" r:id="rId41"/>
    <p:sldId id="853" r:id="rId42"/>
    <p:sldId id="854" r:id="rId43"/>
    <p:sldId id="857" r:id="rId44"/>
    <p:sldId id="858" r:id="rId45"/>
    <p:sldId id="856" r:id="rId46"/>
    <p:sldId id="859" r:id="rId47"/>
    <p:sldId id="860" r:id="rId48"/>
    <p:sldId id="814" r:id="rId49"/>
    <p:sldId id="865" r:id="rId50"/>
    <p:sldId id="866" r:id="rId51"/>
    <p:sldId id="679" r:id="rId5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2D0"/>
    <a:srgbClr val="49D750"/>
    <a:srgbClr val="FF66CC"/>
    <a:srgbClr val="EE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5388" autoAdjust="0"/>
  </p:normalViewPr>
  <p:slideViewPr>
    <p:cSldViewPr>
      <p:cViewPr varScale="1">
        <p:scale>
          <a:sx n="89" d="100"/>
          <a:sy n="89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84" charset="0"/>
              </a:defRPr>
            </a:lvl1pPr>
          </a:lstStyle>
          <a:p>
            <a:pPr>
              <a:defRPr/>
            </a:pPr>
            <a:fld id="{4CE4649D-F471-4ED5-8ACB-6F75F06D7609}" type="datetime1">
              <a:rPr lang="fr-FR"/>
              <a:pPr>
                <a:defRPr/>
              </a:pPr>
              <a:t>07/12/2023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84" charset="0"/>
              </a:defRPr>
            </a:lvl1pPr>
          </a:lstStyle>
          <a:p>
            <a:pPr>
              <a:defRPr/>
            </a:pPr>
            <a:fld id="{D80DB45D-069F-45D6-B31E-5989197FE42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3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10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9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11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1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12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13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8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14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70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15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3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16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9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17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0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18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8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19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8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20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21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1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22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9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23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93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24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23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25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2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26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11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27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28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14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29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0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1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30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31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32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97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33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50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34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9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35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99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36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51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37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5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38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3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39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42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40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95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41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577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42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9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43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04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44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04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45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3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46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8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47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48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49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2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5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696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50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51</a:t>
            </a:fld>
            <a:endParaRPr lang="fr-FR" sz="1300" dirty="0">
              <a:latin typeface="Calibri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6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7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0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8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6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fld id="{316A5F66-3588-4BBA-A6EF-005CFBB77078}" type="slidenum">
              <a:rPr lang="fr-FR" sz="1300">
                <a:latin typeface="Calibri" pitchFamily="-84" charset="0"/>
              </a:rPr>
              <a:pPr eaLnBrk="1" hangingPunct="1"/>
              <a:t>9</a:t>
            </a:fld>
            <a:endParaRPr lang="fr-FR" sz="1300" dirty="0">
              <a:latin typeface="Calib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6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05B4-5E61-4D59-BA02-1667B779C2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646D-0EE9-4516-8A62-FE82CF7A6868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36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83EB-D300-406C-9E27-9C63F57131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26F5-7781-45A6-B219-14B11B58F66E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4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8674-6DB5-4926-B6AC-18F0CAC2C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6C4A-5FCC-416E-A415-F3959689B2C4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95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C13F-4D36-4E4C-9F19-47AFA0A2D9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557E-4955-4D2B-A2AD-831E22D206F6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0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039C4-F057-467C-90A4-A83C866156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6389-52D1-4028-80F2-317D990ED756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25EB-F41D-45D5-95AA-3A9F3E0B78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1AF9-0A95-4FE4-B6CA-5D0B8B0D6870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30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B30D-9888-4B41-9FE9-AB409C61F4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8B2B-EFE0-43BE-A558-AE845E245F07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0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052E-7476-433F-8640-9B41307832D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BE55-2B65-4F58-8997-446C7B358E49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4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C654F-AEAC-4386-B4C6-C7ECF7104F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6233-D110-482D-8B11-74C8CDA0B6B6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8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60E5-251D-4287-9CFA-8C9C3AD4D1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11D7-4C29-481E-8A69-11FF1DF07567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7BE3-772C-47CF-BE26-40BBF6BB93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371B-1427-484B-ABD3-A71A3E95A703}" type="datetime1">
              <a:rPr lang="fr-FR" smtClean="0"/>
              <a:t>07/12/2023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8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FFFF"/>
                </a:solidFill>
                <a:latin typeface="Calibri" pitchFamily="-84" charset="0"/>
              </a:defRPr>
            </a:lvl1pPr>
          </a:lstStyle>
          <a:p>
            <a:pPr>
              <a:defRPr/>
            </a:pPr>
            <a:fld id="{2134D5F8-205C-40A4-9C16-59763535B0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Forum TWS décembre 2013    R. Kobisch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Calibri" pitchFamily="-84" charset="0"/>
              </a:defRPr>
            </a:lvl1pPr>
          </a:lstStyle>
          <a:p>
            <a:pPr>
              <a:defRPr/>
            </a:pPr>
            <a:fld id="{EF162F71-ED06-4C6A-830A-0B29CAE901FE}" type="datetime1">
              <a:rPr lang="fr-FR" smtClean="0"/>
              <a:t>07/12/2023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pitchFamily="-8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841" y="1052615"/>
            <a:ext cx="7056784" cy="4392488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fr-FR" sz="4000" b="1" i="0" dirty="0">
                <a:effectLst/>
                <a:cs typeface="Arial" panose="020B0604020202020204" pitchFamily="34" charset="0"/>
              </a:rPr>
              <a:t>Quelques rappels sur les techniques de retraitement à l’émulsion de bitume et leurs prises en compte dans ERASMUS</a:t>
            </a:r>
            <a:endParaRPr lang="fr-FR" sz="13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38AED0-F561-138B-7425-DBA548606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876114"/>
            <a:ext cx="8172400" cy="60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636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38AED0-F561-138B-7425-DBA548606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876114"/>
            <a:ext cx="8172400" cy="60008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B0069C-5959-97E7-B132-54E5A480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04" y="3209713"/>
            <a:ext cx="7963590" cy="13336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B0A192-97EC-EB18-C315-9322D016B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05" y="4543329"/>
            <a:ext cx="8172400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83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EA411C-388C-E967-4E28-413FF5A7DD21}"/>
              </a:ext>
            </a:extLst>
          </p:cNvPr>
          <p:cNvSpPr txBox="1"/>
          <p:nvPr/>
        </p:nvSpPr>
        <p:spPr>
          <a:xfrm>
            <a:off x="2286000" y="2276872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1" dirty="0">
                <a:latin typeface="+mj-lt"/>
              </a:rPr>
              <a:t>Classification des retraitements à l’émulsion de bitume</a:t>
            </a:r>
          </a:p>
        </p:txBody>
      </p:sp>
    </p:spTree>
    <p:extLst>
      <p:ext uri="{BB962C8B-B14F-4D97-AF65-F5344CB8AC3E}">
        <p14:creationId xmlns:p14="http://schemas.microsoft.com/office/powerpoint/2010/main" val="307150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C4A9C7-080D-5247-79C6-8B988F10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08920"/>
            <a:ext cx="2933954" cy="24482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8EB13D-4D4A-F0B6-908E-35066E195360}"/>
              </a:ext>
            </a:extLst>
          </p:cNvPr>
          <p:cNvSpPr txBox="1"/>
          <p:nvPr/>
        </p:nvSpPr>
        <p:spPr>
          <a:xfrm>
            <a:off x="1691680" y="637396"/>
            <a:ext cx="6265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% de mat. bitumineux à retraiter &lt; 75%</a:t>
            </a:r>
          </a:p>
          <a:p>
            <a:pPr algn="ctr"/>
            <a:r>
              <a:rPr lang="fr-FR" sz="2800" b="1" i="1" dirty="0">
                <a:latin typeface="+mj-lt"/>
              </a:rPr>
              <a:t>Classe de retraitement 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0B81B15-117A-97FD-1E8D-EC3F86C7624C}"/>
              </a:ext>
            </a:extLst>
          </p:cNvPr>
          <p:cNvCxnSpPr/>
          <p:nvPr/>
        </p:nvCxnSpPr>
        <p:spPr>
          <a:xfrm>
            <a:off x="3851920" y="3717032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E56BA78-9C02-AD63-E859-DED3B0A82E51}"/>
              </a:ext>
            </a:extLst>
          </p:cNvPr>
          <p:cNvCxnSpPr/>
          <p:nvPr/>
        </p:nvCxnSpPr>
        <p:spPr>
          <a:xfrm>
            <a:off x="3851920" y="4365104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A87BC58-DC37-CC40-A8A1-EF6834CD0B70}"/>
              </a:ext>
            </a:extLst>
          </p:cNvPr>
          <p:cNvCxnSpPr/>
          <p:nvPr/>
        </p:nvCxnSpPr>
        <p:spPr>
          <a:xfrm>
            <a:off x="4355976" y="3717032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8698919-BF82-994D-AB22-65549743FFEC}"/>
              </a:ext>
            </a:extLst>
          </p:cNvPr>
          <p:cNvSpPr txBox="1"/>
          <p:nvPr/>
        </p:nvSpPr>
        <p:spPr>
          <a:xfrm>
            <a:off x="4766937" y="3825717"/>
            <a:ext cx="201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à 15 cm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B9AB0-0DFF-EEA1-55B6-7C1A18DB9718}"/>
              </a:ext>
            </a:extLst>
          </p:cNvPr>
          <p:cNvSpPr txBox="1"/>
          <p:nvPr/>
        </p:nvSpPr>
        <p:spPr>
          <a:xfrm>
            <a:off x="1043608" y="5288340"/>
            <a:ext cx="684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Nécessité d’avoir une GNT « propre »</a:t>
            </a:r>
          </a:p>
          <a:p>
            <a:r>
              <a:rPr lang="fr-FR" dirty="0"/>
              <a:t>Retraitement généralement de faible compacité  :</a:t>
            </a:r>
          </a:p>
          <a:p>
            <a:r>
              <a:rPr lang="fr-FR" dirty="0"/>
              <a:t>        caractéristiques mécaniques faibles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83D3C7E6-8A45-0D97-1C94-D549BBA3438A}"/>
              </a:ext>
            </a:extLst>
          </p:cNvPr>
          <p:cNvSpPr/>
          <p:nvPr/>
        </p:nvSpPr>
        <p:spPr>
          <a:xfrm>
            <a:off x="1252811" y="6198978"/>
            <a:ext cx="504056" cy="14401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7263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8EB13D-4D4A-F0B6-908E-35066E195360}"/>
              </a:ext>
            </a:extLst>
          </p:cNvPr>
          <p:cNvSpPr txBox="1"/>
          <p:nvPr/>
        </p:nvSpPr>
        <p:spPr>
          <a:xfrm>
            <a:off x="971601" y="663280"/>
            <a:ext cx="743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% de mat. bitumineux à retraiter de 75 à 90 %</a:t>
            </a:r>
          </a:p>
          <a:p>
            <a:pPr algn="ctr"/>
            <a:r>
              <a:rPr lang="fr-FR" sz="2800" b="1" i="1" dirty="0">
                <a:latin typeface="+mj-lt"/>
              </a:rPr>
              <a:t>Classe de retraitement II</a:t>
            </a:r>
            <a:r>
              <a:rPr lang="fr-FR" sz="2800" b="1" i="1" baseline="-25000" dirty="0">
                <a:latin typeface="+mj-lt"/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5F2DA4A-14C5-7C8F-69DC-2BA5AAC044DE}"/>
              </a:ext>
            </a:extLst>
          </p:cNvPr>
          <p:cNvGrpSpPr/>
          <p:nvPr/>
        </p:nvGrpSpPr>
        <p:grpSpPr>
          <a:xfrm>
            <a:off x="467544" y="2480298"/>
            <a:ext cx="7937879" cy="3714422"/>
            <a:chOff x="450545" y="2774247"/>
            <a:chExt cx="7937879" cy="371442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A9B9AB0-0DFF-EEA1-55B6-7C1A18DB9718}"/>
                </a:ext>
              </a:extLst>
            </p:cNvPr>
            <p:cNvSpPr txBox="1"/>
            <p:nvPr/>
          </p:nvSpPr>
          <p:spPr>
            <a:xfrm>
              <a:off x="827584" y="5288340"/>
              <a:ext cx="7560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Nécessité d’avoir une GNT « propre »</a:t>
              </a:r>
            </a:p>
            <a:p>
              <a:r>
                <a:rPr lang="fr-FR" dirty="0"/>
                <a:t>Amélioration de la compacité vis-à-vis de la Classe 1 :</a:t>
              </a:r>
            </a:p>
            <a:p>
              <a:r>
                <a:rPr lang="fr-FR" dirty="0"/>
                <a:t>        caractéristiques mécaniques moyennes</a:t>
              </a:r>
            </a:p>
          </p:txBody>
        </p:sp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83D3C7E6-8A45-0D97-1C94-D549BBA3438A}"/>
                </a:ext>
              </a:extLst>
            </p:cNvPr>
            <p:cNvSpPr/>
            <p:nvPr/>
          </p:nvSpPr>
          <p:spPr>
            <a:xfrm>
              <a:off x="1027538" y="6200121"/>
              <a:ext cx="504056" cy="144015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702A3C6-6EE6-ECB7-1DEA-315CDE204969}"/>
                </a:ext>
              </a:extLst>
            </p:cNvPr>
            <p:cNvGrpSpPr/>
            <p:nvPr/>
          </p:nvGrpSpPr>
          <p:grpSpPr>
            <a:xfrm>
              <a:off x="450545" y="2774247"/>
              <a:ext cx="3041334" cy="2366573"/>
              <a:chOff x="243960" y="1928024"/>
              <a:chExt cx="5840208" cy="3748888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D6606905-8241-3401-17E3-987CE5B0F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60" y="1928024"/>
                <a:ext cx="5840208" cy="3748888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865C04-4D3C-0AAD-4212-DB931E34F466}"/>
                  </a:ext>
                </a:extLst>
              </p:cNvPr>
              <p:cNvSpPr/>
              <p:nvPr/>
            </p:nvSpPr>
            <p:spPr>
              <a:xfrm>
                <a:off x="3203848" y="3356992"/>
                <a:ext cx="2808312" cy="115212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59E9C91-9BF5-78F2-8454-0A07671FBF64}"/>
                  </a:ext>
                </a:extLst>
              </p:cNvPr>
              <p:cNvSpPr txBox="1"/>
              <p:nvPr/>
            </p:nvSpPr>
            <p:spPr>
              <a:xfrm>
                <a:off x="3203848" y="3544642"/>
                <a:ext cx="2880320" cy="92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latin typeface="+mn-lt"/>
                  </a:rPr>
                  <a:t>Retraitement classe II</a:t>
                </a:r>
                <a:r>
                  <a:rPr lang="fr-FR" sz="1600" b="1" baseline="-25000" dirty="0"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45440E-6315-0E1D-AF0D-65556792A89E}"/>
              </a:ext>
            </a:extLst>
          </p:cNvPr>
          <p:cNvGrpSpPr/>
          <p:nvPr/>
        </p:nvGrpSpPr>
        <p:grpSpPr>
          <a:xfrm>
            <a:off x="3754219" y="3328616"/>
            <a:ext cx="2592088" cy="830997"/>
            <a:chOff x="3851920" y="3670835"/>
            <a:chExt cx="2592088" cy="74046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BEB5131-8BD9-325C-CC4E-589DD0CAF452}"/>
                </a:ext>
              </a:extLst>
            </p:cNvPr>
            <p:cNvCxnSpPr/>
            <p:nvPr/>
          </p:nvCxnSpPr>
          <p:spPr>
            <a:xfrm>
              <a:off x="3851920" y="371703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E3CC171-91F2-7EFA-D470-55B2243F8B6E}"/>
                </a:ext>
              </a:extLst>
            </p:cNvPr>
            <p:cNvCxnSpPr/>
            <p:nvPr/>
          </p:nvCxnSpPr>
          <p:spPr>
            <a:xfrm>
              <a:off x="3851920" y="436510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EA649699-2F58-2548-DE2F-6DD459364414}"/>
                </a:ext>
              </a:extLst>
            </p:cNvPr>
            <p:cNvCxnSpPr/>
            <p:nvPr/>
          </p:nvCxnSpPr>
          <p:spPr>
            <a:xfrm>
              <a:off x="4155372" y="371703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657648A-1923-17EC-3DAE-C5052100E0AF}"/>
                </a:ext>
              </a:extLst>
            </p:cNvPr>
            <p:cNvSpPr txBox="1"/>
            <p:nvPr/>
          </p:nvSpPr>
          <p:spPr>
            <a:xfrm>
              <a:off x="4155372" y="3670835"/>
              <a:ext cx="2288636" cy="74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(1,1 à 1,3) x H1     5 à 12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5039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8EB13D-4D4A-F0B6-908E-35066E195360}"/>
              </a:ext>
            </a:extLst>
          </p:cNvPr>
          <p:cNvSpPr txBox="1"/>
          <p:nvPr/>
        </p:nvSpPr>
        <p:spPr>
          <a:xfrm>
            <a:off x="2572408" y="663280"/>
            <a:ext cx="47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% de mat. bitumineux à retraiter de 75 à 90 %</a:t>
            </a:r>
          </a:p>
          <a:p>
            <a:pPr algn="ctr"/>
            <a:r>
              <a:rPr lang="fr-FR" dirty="0"/>
              <a:t>Classe de retraitement II</a:t>
            </a:r>
            <a:r>
              <a:rPr lang="fr-FR" baseline="-25000" dirty="0"/>
              <a:t>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7D519A-CF6C-C83F-19BF-E5ED00E7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49" y="2420884"/>
            <a:ext cx="3002431" cy="236657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DD3667-AE1E-1307-E4E6-D4F4AE4ADACC}"/>
              </a:ext>
            </a:extLst>
          </p:cNvPr>
          <p:cNvGrpSpPr/>
          <p:nvPr/>
        </p:nvGrpSpPr>
        <p:grpSpPr>
          <a:xfrm>
            <a:off x="3836500" y="3188673"/>
            <a:ext cx="2592088" cy="830997"/>
            <a:chOff x="3851920" y="3670835"/>
            <a:chExt cx="2592088" cy="74046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C5E26EE-BF08-7FFB-A274-1F60762718FA}"/>
                </a:ext>
              </a:extLst>
            </p:cNvPr>
            <p:cNvCxnSpPr/>
            <p:nvPr/>
          </p:nvCxnSpPr>
          <p:spPr>
            <a:xfrm>
              <a:off x="3851920" y="371703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260AD67-DA7C-991F-3019-F711B0CECC07}"/>
                </a:ext>
              </a:extLst>
            </p:cNvPr>
            <p:cNvCxnSpPr/>
            <p:nvPr/>
          </p:nvCxnSpPr>
          <p:spPr>
            <a:xfrm>
              <a:off x="3851920" y="436510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CE462A92-C319-6B37-0880-7F1BA97B033B}"/>
                </a:ext>
              </a:extLst>
            </p:cNvPr>
            <p:cNvCxnSpPr/>
            <p:nvPr/>
          </p:nvCxnSpPr>
          <p:spPr>
            <a:xfrm>
              <a:off x="4155372" y="371703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23FDAF6-283B-B211-91FA-D1AD7F116E1F}"/>
                </a:ext>
              </a:extLst>
            </p:cNvPr>
            <p:cNvSpPr txBox="1"/>
            <p:nvPr/>
          </p:nvSpPr>
          <p:spPr>
            <a:xfrm>
              <a:off x="4155372" y="3670835"/>
              <a:ext cx="2288636" cy="74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(1,1 à 1,3) x H1     5 à 12 cm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D9AEBB2F-5388-8FB8-749A-30ECB4654127}"/>
              </a:ext>
            </a:extLst>
          </p:cNvPr>
          <p:cNvSpPr txBox="1"/>
          <p:nvPr/>
        </p:nvSpPr>
        <p:spPr>
          <a:xfrm>
            <a:off x="963564" y="49605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 intéressante pour résoudre les problèmes liés aux fissurations dégradées des Assises Traitées aux Liants Hydrauliques provoquées par la partie supérieure désagrégée</a:t>
            </a:r>
          </a:p>
        </p:txBody>
      </p:sp>
    </p:spTree>
    <p:extLst>
      <p:ext uri="{BB962C8B-B14F-4D97-AF65-F5344CB8AC3E}">
        <p14:creationId xmlns:p14="http://schemas.microsoft.com/office/powerpoint/2010/main" val="37092531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8EB13D-4D4A-F0B6-908E-35066E195360}"/>
              </a:ext>
            </a:extLst>
          </p:cNvPr>
          <p:cNvSpPr txBox="1"/>
          <p:nvPr/>
        </p:nvSpPr>
        <p:spPr>
          <a:xfrm>
            <a:off x="1331640" y="66328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% de mat. bitumineux à retraiter &gt; 90 %</a:t>
            </a:r>
          </a:p>
          <a:p>
            <a:pPr algn="ctr"/>
            <a:r>
              <a:rPr lang="fr-FR" sz="2800" b="1" i="1" dirty="0">
                <a:latin typeface="+mj-lt"/>
              </a:rPr>
              <a:t>Classe de retraitement II</a:t>
            </a:r>
            <a:r>
              <a:rPr lang="fr-FR" sz="2800" b="1" i="1" baseline="-25000" dirty="0">
                <a:latin typeface="+mj-lt"/>
              </a:rPr>
              <a:t>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7D519A-CF6C-C83F-19BF-E5ED00E7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8" y="2420888"/>
            <a:ext cx="3002431" cy="236657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9AEBB2F-5388-8FB8-749A-30ECB4654127}"/>
              </a:ext>
            </a:extLst>
          </p:cNvPr>
          <p:cNvSpPr txBox="1"/>
          <p:nvPr/>
        </p:nvSpPr>
        <p:spPr>
          <a:xfrm>
            <a:off x="971600" y="497778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 intéressante pour résoudre les problèmes de décollement des matériaux bitumineux du support en MTLH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580319-D474-B436-262D-E6ABF02D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98" y="2348880"/>
            <a:ext cx="2998402" cy="252028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64E0D4D-5CDB-E926-23F1-E3805065B5C2}"/>
              </a:ext>
            </a:extLst>
          </p:cNvPr>
          <p:cNvGrpSpPr/>
          <p:nvPr/>
        </p:nvGrpSpPr>
        <p:grpSpPr>
          <a:xfrm>
            <a:off x="4060208" y="3240522"/>
            <a:ext cx="2592088" cy="727308"/>
            <a:chOff x="3851920" y="3717032"/>
            <a:chExt cx="2592088" cy="648072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C1A41C0-7865-AE04-FF72-219E9163443D}"/>
                </a:ext>
              </a:extLst>
            </p:cNvPr>
            <p:cNvCxnSpPr/>
            <p:nvPr/>
          </p:nvCxnSpPr>
          <p:spPr>
            <a:xfrm>
              <a:off x="3851920" y="371703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E35FEEE-03CD-9DAD-FC61-781F5FD1274C}"/>
                </a:ext>
              </a:extLst>
            </p:cNvPr>
            <p:cNvCxnSpPr/>
            <p:nvPr/>
          </p:nvCxnSpPr>
          <p:spPr>
            <a:xfrm>
              <a:off x="3851920" y="436510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DAD499A-18B0-01B8-1B58-3E6CEA0565E2}"/>
                </a:ext>
              </a:extLst>
            </p:cNvPr>
            <p:cNvCxnSpPr/>
            <p:nvPr/>
          </p:nvCxnSpPr>
          <p:spPr>
            <a:xfrm>
              <a:off x="4155372" y="371703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F3DF30A-3DDB-1DF3-24BD-BD69DF5B02D8}"/>
                </a:ext>
              </a:extLst>
            </p:cNvPr>
            <p:cNvSpPr txBox="1"/>
            <p:nvPr/>
          </p:nvSpPr>
          <p:spPr>
            <a:xfrm>
              <a:off x="4155372" y="3813825"/>
              <a:ext cx="2288636" cy="4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5 à 12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9391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8EB13D-4D4A-F0B6-908E-35066E195360}"/>
              </a:ext>
            </a:extLst>
          </p:cNvPr>
          <p:cNvSpPr txBox="1"/>
          <p:nvPr/>
        </p:nvSpPr>
        <p:spPr>
          <a:xfrm>
            <a:off x="1403648" y="66328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% de mat. bitumineux à retraiter 100 %</a:t>
            </a:r>
          </a:p>
          <a:p>
            <a:pPr algn="ctr"/>
            <a:r>
              <a:rPr lang="fr-FR" sz="2800" b="1" i="1" dirty="0">
                <a:latin typeface="+mj-lt"/>
              </a:rPr>
              <a:t>Classe de retraitement III</a:t>
            </a:r>
            <a:endParaRPr lang="fr-FR" sz="2800" b="1" i="1" baseline="-25000" dirty="0"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9AEBB2F-5388-8FB8-749A-30ECB4654127}"/>
              </a:ext>
            </a:extLst>
          </p:cNvPr>
          <p:cNvSpPr txBox="1"/>
          <p:nvPr/>
        </p:nvSpPr>
        <p:spPr>
          <a:xfrm>
            <a:off x="963564" y="49605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Recyclage de la surface bitumineuse et régénération du liant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F71B36-0B62-0926-C966-2DE285EE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00" y="2240177"/>
            <a:ext cx="2956816" cy="237764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0764A8A-06D4-3EB4-804B-475F1DD916DB}"/>
              </a:ext>
            </a:extLst>
          </p:cNvPr>
          <p:cNvGrpSpPr/>
          <p:nvPr/>
        </p:nvGrpSpPr>
        <p:grpSpPr>
          <a:xfrm>
            <a:off x="4139952" y="2958103"/>
            <a:ext cx="2592088" cy="614913"/>
            <a:chOff x="3851920" y="3717032"/>
            <a:chExt cx="2592088" cy="648072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0082595-E5F8-C1BC-E54D-1E85146FB7D5}"/>
                </a:ext>
              </a:extLst>
            </p:cNvPr>
            <p:cNvCxnSpPr/>
            <p:nvPr/>
          </p:nvCxnSpPr>
          <p:spPr>
            <a:xfrm>
              <a:off x="3851920" y="371703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CAEAC12-5214-5634-6FF6-1B35F14FD556}"/>
                </a:ext>
              </a:extLst>
            </p:cNvPr>
            <p:cNvCxnSpPr/>
            <p:nvPr/>
          </p:nvCxnSpPr>
          <p:spPr>
            <a:xfrm>
              <a:off x="3851920" y="436510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173A8780-32E6-B005-9DF0-BB6D842D86A2}"/>
                </a:ext>
              </a:extLst>
            </p:cNvPr>
            <p:cNvCxnSpPr/>
            <p:nvPr/>
          </p:nvCxnSpPr>
          <p:spPr>
            <a:xfrm>
              <a:off x="4155372" y="3717032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EACAEA-CD0B-41BA-74AE-1F8A7BCAA45B}"/>
                </a:ext>
              </a:extLst>
            </p:cNvPr>
            <p:cNvSpPr txBox="1"/>
            <p:nvPr/>
          </p:nvSpPr>
          <p:spPr>
            <a:xfrm>
              <a:off x="4155372" y="3813825"/>
              <a:ext cx="2288636" cy="41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5 à 12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2866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1CBD0B-E421-862A-1C0E-379E02251E9A}"/>
              </a:ext>
            </a:extLst>
          </p:cNvPr>
          <p:cNvSpPr txBox="1"/>
          <p:nvPr/>
        </p:nvSpPr>
        <p:spPr>
          <a:xfrm>
            <a:off x="1619672" y="274033"/>
            <a:ext cx="6727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Caractéristiques mécaniques des retraitements</a:t>
            </a:r>
          </a:p>
          <a:p>
            <a:r>
              <a:rPr lang="fr-FR" sz="2800" dirty="0">
                <a:latin typeface="+mn-lt"/>
              </a:rPr>
              <a:t>Fonction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+mn-lt"/>
              </a:rPr>
              <a:t>du % d’agrégat bitumineux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err="1">
                <a:latin typeface="+mn-lt"/>
              </a:rPr>
              <a:t>Rc</a:t>
            </a:r>
            <a:r>
              <a:rPr lang="fr-FR" sz="2800" dirty="0">
                <a:latin typeface="+mn-lt"/>
              </a:rPr>
              <a:t> Duriez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0D89473-1FE1-31AE-035E-A3976D43A359}"/>
              </a:ext>
            </a:extLst>
          </p:cNvPr>
          <p:cNvGrpSpPr/>
          <p:nvPr/>
        </p:nvGrpSpPr>
        <p:grpSpPr>
          <a:xfrm>
            <a:off x="1259632" y="2567475"/>
            <a:ext cx="5908348" cy="4034334"/>
            <a:chOff x="1115616" y="2204864"/>
            <a:chExt cx="5908348" cy="403433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83B814A5-BB82-74D7-060F-0BE5F3FEBD46}"/>
                </a:ext>
              </a:extLst>
            </p:cNvPr>
            <p:cNvGrpSpPr/>
            <p:nvPr/>
          </p:nvGrpSpPr>
          <p:grpSpPr>
            <a:xfrm>
              <a:off x="1115616" y="2204864"/>
              <a:ext cx="5908348" cy="4034334"/>
              <a:chOff x="1115616" y="2204864"/>
              <a:chExt cx="5908348" cy="403433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69775F36-5087-DDDE-A289-6953A7D23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616" y="2204864"/>
                <a:ext cx="5908348" cy="4034334"/>
              </a:xfrm>
              <a:prstGeom prst="rect">
                <a:avLst/>
              </a:prstGeom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560167-2972-4101-1F97-EC3844D83D57}"/>
                  </a:ext>
                </a:extLst>
              </p:cNvPr>
              <p:cNvSpPr txBox="1"/>
              <p:nvPr/>
            </p:nvSpPr>
            <p:spPr>
              <a:xfrm>
                <a:off x="2051720" y="3068960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&lt; 75 %</a:t>
                </a: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ED303AE-6F52-4889-3EE0-F33C44C142B2}"/>
                </a:ext>
              </a:extLst>
            </p:cNvPr>
            <p:cNvSpPr txBox="1"/>
            <p:nvPr/>
          </p:nvSpPr>
          <p:spPr>
            <a:xfrm>
              <a:off x="1484766" y="362480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3888A0D-BE5F-A650-0568-991DD8933EDE}"/>
                </a:ext>
              </a:extLst>
            </p:cNvPr>
            <p:cNvSpPr txBox="1"/>
            <p:nvPr/>
          </p:nvSpPr>
          <p:spPr>
            <a:xfrm>
              <a:off x="1587358" y="4731944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0409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1CBD0B-E421-862A-1C0E-379E02251E9A}"/>
              </a:ext>
            </a:extLst>
          </p:cNvPr>
          <p:cNvSpPr txBox="1"/>
          <p:nvPr/>
        </p:nvSpPr>
        <p:spPr>
          <a:xfrm>
            <a:off x="1619672" y="274033"/>
            <a:ext cx="672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latin typeface="+mj-lt"/>
              </a:rPr>
              <a:t>Dénomination des retraitements dans ERSAMUS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47F229E-B592-DC17-F276-9A638AD4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35857"/>
              </p:ext>
            </p:extLst>
          </p:nvPr>
        </p:nvGraphicFramePr>
        <p:xfrm>
          <a:off x="1259632" y="1988840"/>
          <a:ext cx="6339504" cy="415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444">
                  <a:extLst>
                    <a:ext uri="{9D8B030D-6E8A-4147-A177-3AD203B41FA5}">
                      <a16:colId xmlns:a16="http://schemas.microsoft.com/office/drawing/2014/main" val="1736458019"/>
                    </a:ext>
                  </a:extLst>
                </a:gridCol>
                <a:gridCol w="2111799">
                  <a:extLst>
                    <a:ext uri="{9D8B030D-6E8A-4147-A177-3AD203B41FA5}">
                      <a16:colId xmlns:a16="http://schemas.microsoft.com/office/drawing/2014/main" val="1446358595"/>
                    </a:ext>
                  </a:extLst>
                </a:gridCol>
                <a:gridCol w="2056261">
                  <a:extLst>
                    <a:ext uri="{9D8B030D-6E8A-4147-A177-3AD203B41FA5}">
                      <a16:colId xmlns:a16="http://schemas.microsoft.com/office/drawing/2014/main" val="608381136"/>
                    </a:ext>
                  </a:extLst>
                </a:gridCol>
              </a:tblGrid>
              <a:tr h="82043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Classe retraitement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Module à 15°C en MPa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Dénomination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70936"/>
                  </a:ext>
                </a:extLst>
              </a:tr>
              <a:tr h="475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1500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Retr_CIa</a:t>
                      </a:r>
                      <a:endParaRPr lang="fr-F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0230"/>
                  </a:ext>
                </a:extLst>
              </a:tr>
              <a:tr h="475334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2500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Retr_CIb</a:t>
                      </a:r>
                      <a:endParaRPr lang="fr-F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40367"/>
                  </a:ext>
                </a:extLst>
              </a:tr>
              <a:tr h="475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II1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Retr_CII1a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83452"/>
                  </a:ext>
                </a:extLst>
              </a:tr>
              <a:tr h="475334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Retr_CII1b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94276"/>
                  </a:ext>
                </a:extLst>
              </a:tr>
              <a:tr h="475334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II2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Retr_CII2a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08998"/>
                  </a:ext>
                </a:extLst>
              </a:tr>
              <a:tr h="475334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Retr_CII2b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82934"/>
                  </a:ext>
                </a:extLst>
              </a:tr>
              <a:tr h="47533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III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Retr_CIII</a:t>
                      </a:r>
                      <a:endParaRPr lang="fr-F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5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592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AA78E5-E64C-1C7D-505A-90585707B4F1}"/>
              </a:ext>
            </a:extLst>
          </p:cNvPr>
          <p:cNvSpPr txBox="1"/>
          <p:nvPr/>
        </p:nvSpPr>
        <p:spPr>
          <a:xfrm>
            <a:off x="1691680" y="32612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latin typeface="+mj-lt"/>
              </a:rPr>
              <a:t>Plan de l’exposé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F3D2C5-67D0-131E-FF7A-C84A4BA9B039}"/>
              </a:ext>
            </a:extLst>
          </p:cNvPr>
          <p:cNvSpPr txBox="1"/>
          <p:nvPr/>
        </p:nvSpPr>
        <p:spPr>
          <a:xfrm>
            <a:off x="474365" y="1268760"/>
            <a:ext cx="748883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Le processus de retraitement en place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Avantages et limites de ces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Consommation d’énergie, Emissions 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Les documents de références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Classification des retraitements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Dénomination des retraitements dans ERASMUS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Critères de dimensionnement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Couches de roulement sur retraitements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Introduction des différentes classes de retraitement dans ERASMUS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+mn-lt"/>
              </a:rPr>
              <a:t>Exemple d’application d’ERASMUS pour élaborer des  conceptions avec retraitements</a:t>
            </a:r>
          </a:p>
          <a:p>
            <a:endParaRPr lang="fr-FR" sz="2400" b="1" i="1" dirty="0">
              <a:latin typeface="+mj-lt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27823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94600" y="2839989"/>
            <a:ext cx="478482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28101" y="63014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Critères de dimensionnement</a:t>
            </a:r>
          </a:p>
        </p:txBody>
      </p:sp>
      <p:grpSp>
        <p:nvGrpSpPr>
          <p:cNvPr id="14337" name="Groupe 14336"/>
          <p:cNvGrpSpPr/>
          <p:nvPr/>
        </p:nvGrpSpPr>
        <p:grpSpPr>
          <a:xfrm>
            <a:off x="1204085" y="2181507"/>
            <a:ext cx="7002161" cy="4013414"/>
            <a:chOff x="1204085" y="2181507"/>
            <a:chExt cx="7002161" cy="4013414"/>
          </a:xfrm>
        </p:grpSpPr>
        <p:grpSp>
          <p:nvGrpSpPr>
            <p:cNvPr id="9" name="Groupe 8"/>
            <p:cNvGrpSpPr/>
            <p:nvPr/>
          </p:nvGrpSpPr>
          <p:grpSpPr>
            <a:xfrm>
              <a:off x="1475656" y="2492896"/>
              <a:ext cx="1440160" cy="3240360"/>
              <a:chOff x="1475656" y="2492896"/>
              <a:chExt cx="1440160" cy="324036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475656" y="2492896"/>
                <a:ext cx="1440160" cy="3600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75656" y="2852936"/>
                <a:ext cx="1440160" cy="6480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75656" y="3501008"/>
                <a:ext cx="1440160" cy="12241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75656" y="4725144"/>
                <a:ext cx="1440160" cy="100811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4852437" y="2492896"/>
              <a:ext cx="1455349" cy="3694402"/>
              <a:chOff x="4139952" y="2542910"/>
              <a:chExt cx="1455349" cy="369440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39952" y="2542910"/>
                <a:ext cx="1440160" cy="3600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39952" y="2902950"/>
                <a:ext cx="1440160" cy="79208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39952" y="3861048"/>
                <a:ext cx="1440160" cy="136815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55141" y="5229200"/>
                <a:ext cx="1440160" cy="100811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39952" y="3695038"/>
                <a:ext cx="1440160" cy="16601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1835696" y="249289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CR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227666" y="2492895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CR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204085" y="2962142"/>
              <a:ext cx="2054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Retr</a:t>
              </a:r>
              <a:r>
                <a:rPr lang="fr-FR" dirty="0"/>
                <a:t> CI ou CII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905771" y="2946138"/>
              <a:ext cx="1614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Retr</a:t>
              </a:r>
              <a:r>
                <a:rPr lang="fr-FR" dirty="0"/>
                <a:t> CIII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42409" y="3282079"/>
              <a:ext cx="1363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Anc. Enrobé</a:t>
              </a:r>
            </a:p>
          </p:txBody>
        </p:sp>
        <p:sp>
          <p:nvSpPr>
            <p:cNvPr id="22" name="Flèche gauche 21"/>
            <p:cNvSpPr/>
            <p:nvPr/>
          </p:nvSpPr>
          <p:spPr>
            <a:xfrm>
              <a:off x="6307786" y="3645024"/>
              <a:ext cx="424454" cy="1660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691680" y="393305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GNT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104465" y="426347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GNT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27856" y="5269014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Sol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086335" y="5733256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Sol</a:t>
              </a:r>
            </a:p>
          </p:txBody>
        </p:sp>
        <p:grpSp>
          <p:nvGrpSpPr>
            <p:cNvPr id="14336" name="Groupe 14335"/>
            <p:cNvGrpSpPr/>
            <p:nvPr/>
          </p:nvGrpSpPr>
          <p:grpSpPr>
            <a:xfrm>
              <a:off x="1997714" y="4494311"/>
              <a:ext cx="1261392" cy="830997"/>
              <a:chOff x="1997714" y="4494311"/>
              <a:chExt cx="1261392" cy="830997"/>
            </a:xfrm>
          </p:grpSpPr>
          <p:sp>
            <p:nvSpPr>
              <p:cNvPr id="26" name="Flèche vers le bas 25"/>
              <p:cNvSpPr/>
              <p:nvPr/>
            </p:nvSpPr>
            <p:spPr>
              <a:xfrm>
                <a:off x="1997714" y="4725144"/>
                <a:ext cx="396044" cy="4540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2395010" y="4494311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z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2915816" y="2181507"/>
              <a:ext cx="1528646" cy="830997"/>
              <a:chOff x="2915816" y="2181507"/>
              <a:chExt cx="1528646" cy="830997"/>
            </a:xfrm>
          </p:grpSpPr>
          <p:sp>
            <p:nvSpPr>
              <p:cNvPr id="29" name="Flèche droite 28"/>
              <p:cNvSpPr/>
              <p:nvPr/>
            </p:nvSpPr>
            <p:spPr>
              <a:xfrm>
                <a:off x="2915816" y="2597006"/>
                <a:ext cx="648072" cy="3240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3580366" y="2181507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T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6292597" y="2191738"/>
              <a:ext cx="1528646" cy="830997"/>
              <a:chOff x="2915816" y="2181507"/>
              <a:chExt cx="1528646" cy="830997"/>
            </a:xfrm>
          </p:grpSpPr>
          <p:sp>
            <p:nvSpPr>
              <p:cNvPr id="37" name="Flèche droite 36"/>
              <p:cNvSpPr/>
              <p:nvPr/>
            </p:nvSpPr>
            <p:spPr>
              <a:xfrm>
                <a:off x="2915816" y="2597006"/>
                <a:ext cx="648072" cy="3240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3580366" y="2181507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T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5399728" y="4952109"/>
              <a:ext cx="1261392" cy="830997"/>
              <a:chOff x="1997714" y="4494311"/>
              <a:chExt cx="1261392" cy="830997"/>
            </a:xfrm>
          </p:grpSpPr>
          <p:sp>
            <p:nvSpPr>
              <p:cNvPr id="41" name="Flèche vers le bas 40"/>
              <p:cNvSpPr/>
              <p:nvPr/>
            </p:nvSpPr>
            <p:spPr>
              <a:xfrm>
                <a:off x="1997714" y="4725144"/>
                <a:ext cx="396044" cy="4540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395010" y="4494311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b="1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z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019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6477D6-6CB0-191A-AEDC-5F549B8FB937}"/>
              </a:ext>
            </a:extLst>
          </p:cNvPr>
          <p:cNvSpPr txBox="1"/>
          <p:nvPr/>
        </p:nvSpPr>
        <p:spPr>
          <a:xfrm>
            <a:off x="2483768" y="47667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Couches de surface sur les retraitements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9CE45F-A310-D4EE-1715-BAD3EF3F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916832"/>
            <a:ext cx="5149177" cy="43924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4F3AE2-0211-EF69-AEC0-93D80751DE1A}"/>
              </a:ext>
            </a:extLst>
          </p:cNvPr>
          <p:cNvSpPr txBox="1"/>
          <p:nvPr/>
        </p:nvSpPr>
        <p:spPr>
          <a:xfrm>
            <a:off x="6516216" y="2348880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Guide tech. Retrait. 2003</a:t>
            </a:r>
          </a:p>
        </p:txBody>
      </p:sp>
    </p:spTree>
    <p:extLst>
      <p:ext uri="{BB962C8B-B14F-4D97-AF65-F5344CB8AC3E}">
        <p14:creationId xmlns:p14="http://schemas.microsoft.com/office/powerpoint/2010/main" val="7203106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6477D6-6CB0-191A-AEDC-5F549B8FB937}"/>
              </a:ext>
            </a:extLst>
          </p:cNvPr>
          <p:cNvSpPr txBox="1"/>
          <p:nvPr/>
        </p:nvSpPr>
        <p:spPr>
          <a:xfrm>
            <a:off x="2483768" y="47667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Couches de surface sur les retraitements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4F3AE2-0211-EF69-AEC0-93D80751DE1A}"/>
              </a:ext>
            </a:extLst>
          </p:cNvPr>
          <p:cNvSpPr txBox="1"/>
          <p:nvPr/>
        </p:nvSpPr>
        <p:spPr>
          <a:xfrm>
            <a:off x="3059832" y="5381881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+mn-lt"/>
              </a:rPr>
              <a:t>Guide Technique Diag. </a:t>
            </a:r>
            <a:r>
              <a:rPr lang="fr-FR" sz="2800" dirty="0" err="1">
                <a:solidFill>
                  <a:srgbClr val="C00000"/>
                </a:solidFill>
                <a:latin typeface="+mn-lt"/>
              </a:rPr>
              <a:t>Renf</a:t>
            </a:r>
            <a:r>
              <a:rPr lang="fr-FR" sz="2800" dirty="0">
                <a:solidFill>
                  <a:srgbClr val="C00000"/>
                </a:solidFill>
                <a:latin typeface="+mn-lt"/>
              </a:rPr>
              <a:t>. 2016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B0EA17-ED0E-1A8F-92D6-C9A107C14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681772"/>
            <a:ext cx="8511001" cy="33314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83D98-FB6E-0F0B-3883-CCABA6EB9632}"/>
              </a:ext>
            </a:extLst>
          </p:cNvPr>
          <p:cNvSpPr/>
          <p:nvPr/>
        </p:nvSpPr>
        <p:spPr>
          <a:xfrm>
            <a:off x="190499" y="3573016"/>
            <a:ext cx="8511001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30210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6477D6-6CB0-191A-AEDC-5F549B8FB937}"/>
              </a:ext>
            </a:extLst>
          </p:cNvPr>
          <p:cNvSpPr txBox="1"/>
          <p:nvPr/>
        </p:nvSpPr>
        <p:spPr>
          <a:xfrm>
            <a:off x="2483768" y="47667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Couches de surface sur les retraitements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72ECA59-5202-23F1-45FE-99E16DE98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79997"/>
              </p:ext>
            </p:extLst>
          </p:nvPr>
        </p:nvGraphicFramePr>
        <p:xfrm>
          <a:off x="1307976" y="2019533"/>
          <a:ext cx="6096000" cy="362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994885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27887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87764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42447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65499924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48314"/>
                  </a:ext>
                </a:extLst>
              </a:tr>
              <a:tr h="75793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GT </a:t>
                      </a:r>
                      <a:r>
                        <a:rPr lang="fr-FR" sz="2400" b="1" dirty="0" err="1"/>
                        <a:t>Retr</a:t>
                      </a:r>
                      <a:r>
                        <a:rPr lang="fr-FR" sz="2400" b="1" dirty="0"/>
                        <a:t>.</a:t>
                      </a:r>
                    </a:p>
                    <a:p>
                      <a:pPr algn="ctr"/>
                      <a:r>
                        <a:rPr lang="fr-FR" sz="2400" b="1" dirty="0"/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</a:t>
                      </a:r>
                    </a:p>
                    <a:p>
                      <a:pPr algn="ctr"/>
                      <a:r>
                        <a:rPr lang="fr-FR" sz="2400" b="1" dirty="0"/>
                        <a:t>MBCF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</a:t>
                      </a:r>
                    </a:p>
                    <a:p>
                      <a:pPr algn="ctr"/>
                      <a:r>
                        <a:rPr lang="fr-FR" sz="2400" b="1" dirty="0"/>
                        <a:t>MBCF</a:t>
                      </a:r>
                    </a:p>
                    <a:p>
                      <a:pPr algn="ctr"/>
                      <a:r>
                        <a:rPr lang="fr-FR" sz="2400" b="1" dirty="0"/>
                        <a:t>BBTM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</a:t>
                      </a:r>
                    </a:p>
                    <a:p>
                      <a:pPr algn="ctr"/>
                      <a:r>
                        <a:rPr lang="fr-FR" sz="2400" b="1" dirty="0"/>
                        <a:t>MBCF</a:t>
                      </a:r>
                    </a:p>
                    <a:p>
                      <a:pPr algn="ctr"/>
                      <a:r>
                        <a:rPr lang="fr-FR" sz="2400" b="1" dirty="0"/>
                        <a:t>BBTM</a:t>
                      </a:r>
                    </a:p>
                    <a:p>
                      <a:pPr algn="ctr"/>
                      <a:r>
                        <a:rPr lang="fr-FR" sz="2400" b="1" dirty="0"/>
                        <a:t>BBM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  <a:p>
                      <a:pPr algn="ctr"/>
                      <a:endParaRPr lang="fr-FR" sz="2400" b="1" dirty="0"/>
                    </a:p>
                    <a:p>
                      <a:pPr algn="ctr"/>
                      <a:r>
                        <a:rPr lang="fr-FR" sz="2400" b="1" dirty="0"/>
                        <a:t>BBTM</a:t>
                      </a:r>
                    </a:p>
                    <a:p>
                      <a:pPr algn="ctr"/>
                      <a:r>
                        <a:rPr lang="fr-FR" sz="2400" b="1" dirty="0"/>
                        <a:t>BBM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98406"/>
                  </a:ext>
                </a:extLst>
              </a:tr>
              <a:tr h="75793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GT </a:t>
                      </a:r>
                      <a:r>
                        <a:rPr lang="fr-FR" sz="2400" b="1" dirty="0" err="1"/>
                        <a:t>Renf</a:t>
                      </a:r>
                      <a:r>
                        <a:rPr lang="fr-FR" sz="2400" b="1" dirty="0"/>
                        <a:t>.</a:t>
                      </a:r>
                    </a:p>
                    <a:p>
                      <a:pPr algn="ctr"/>
                      <a:r>
                        <a:rPr lang="fr-FR" sz="2400" b="1" dirty="0"/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ES*</a:t>
                      </a:r>
                    </a:p>
                    <a:p>
                      <a:pPr algn="ctr"/>
                      <a:r>
                        <a:rPr lang="fr-FR" sz="2400" b="1" dirty="0"/>
                        <a:t>MBCF*</a:t>
                      </a:r>
                    </a:p>
                    <a:p>
                      <a:pPr algn="ctr"/>
                      <a:r>
                        <a:rPr lang="fr-FR" sz="2400" b="1" dirty="0"/>
                        <a:t>6 BB</a:t>
                      </a:r>
                    </a:p>
                    <a:p>
                      <a:pPr algn="ctr"/>
                      <a:endParaRPr lang="fr-F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  <a:p>
                      <a:pPr algn="ctr"/>
                      <a:endParaRPr lang="fr-FR" sz="2400" b="1" dirty="0"/>
                    </a:p>
                    <a:p>
                      <a:pPr algn="ctr"/>
                      <a:r>
                        <a:rPr lang="fr-FR" sz="2400" b="1" dirty="0"/>
                        <a:t>6BB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  <a:p>
                      <a:pPr algn="ctr"/>
                      <a:endParaRPr lang="fr-FR" sz="2400" b="1" dirty="0"/>
                    </a:p>
                    <a:p>
                      <a:pPr algn="ctr"/>
                      <a:r>
                        <a:rPr lang="fr-FR" sz="2400" b="1" dirty="0"/>
                        <a:t>6BB*</a:t>
                      </a:r>
                    </a:p>
                    <a:p>
                      <a:pPr algn="ctr"/>
                      <a:r>
                        <a:rPr lang="fr-FR" sz="2400" b="1" dirty="0"/>
                        <a:t>8BB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8841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E67D80B-AAE3-EF87-4D3D-5728053CAADF}"/>
              </a:ext>
            </a:extLst>
          </p:cNvPr>
          <p:cNvSpPr txBox="1"/>
          <p:nvPr/>
        </p:nvSpPr>
        <p:spPr>
          <a:xfrm>
            <a:off x="3131840" y="60494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Durée courte</a:t>
            </a:r>
          </a:p>
        </p:txBody>
      </p:sp>
    </p:spTree>
    <p:extLst>
      <p:ext uri="{BB962C8B-B14F-4D97-AF65-F5344CB8AC3E}">
        <p14:creationId xmlns:p14="http://schemas.microsoft.com/office/powerpoint/2010/main" val="76806681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BEA057-C916-79BC-ABA5-2797158BA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2" y="1124744"/>
            <a:ext cx="8498633" cy="52591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342B00-094C-67EA-B4F4-489D02290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628800"/>
            <a:ext cx="2867016" cy="22315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EFF097-AC29-9720-2CBD-70BD4BBF4349}"/>
              </a:ext>
            </a:extLst>
          </p:cNvPr>
          <p:cNvSpPr txBox="1"/>
          <p:nvPr/>
        </p:nvSpPr>
        <p:spPr>
          <a:xfrm>
            <a:off x="1835696" y="1047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Introduction des différentes classes de retraitement dans ERASMUS</a:t>
            </a:r>
          </a:p>
        </p:txBody>
      </p:sp>
    </p:spTree>
    <p:extLst>
      <p:ext uri="{BB962C8B-B14F-4D97-AF65-F5344CB8AC3E}">
        <p14:creationId xmlns:p14="http://schemas.microsoft.com/office/powerpoint/2010/main" val="324791963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603E00-68F4-CC3D-16B1-3D0AA202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60" y="2042777"/>
            <a:ext cx="7197424" cy="48152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6CBF40-1F50-D0F0-C7B4-B4FF83A79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88" y="1163991"/>
            <a:ext cx="2867016" cy="22315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01CCD2-B278-3D1D-C247-9B4268D01F50}"/>
              </a:ext>
            </a:extLst>
          </p:cNvPr>
          <p:cNvSpPr txBox="1"/>
          <p:nvPr/>
        </p:nvSpPr>
        <p:spPr>
          <a:xfrm>
            <a:off x="1835696" y="1047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Introduction des différentes classes de retraitement dans ERASMUS</a:t>
            </a:r>
          </a:p>
        </p:txBody>
      </p:sp>
    </p:spTree>
    <p:extLst>
      <p:ext uri="{BB962C8B-B14F-4D97-AF65-F5344CB8AC3E}">
        <p14:creationId xmlns:p14="http://schemas.microsoft.com/office/powerpoint/2010/main" val="366669095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603E00-68F4-CC3D-16B1-3D0AA202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84" y="1484784"/>
            <a:ext cx="7197424" cy="48152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6CBF40-1F50-D0F0-C7B4-B4FF83A79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2" y="1094773"/>
            <a:ext cx="2867016" cy="22315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E89091-25BC-2781-3CFA-1F597D096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033" y="3717032"/>
            <a:ext cx="1872208" cy="28842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8A6AFC-ED17-1AB3-7F86-D5450DD93AD9}"/>
              </a:ext>
            </a:extLst>
          </p:cNvPr>
          <p:cNvSpPr txBox="1"/>
          <p:nvPr/>
        </p:nvSpPr>
        <p:spPr>
          <a:xfrm>
            <a:off x="1835696" y="1047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latin typeface="+mj-lt"/>
              </a:rPr>
              <a:t>Introduction des différentes classes de retraitement dans ERASMUS</a:t>
            </a:r>
          </a:p>
        </p:txBody>
      </p:sp>
    </p:spTree>
    <p:extLst>
      <p:ext uri="{BB962C8B-B14F-4D97-AF65-F5344CB8AC3E}">
        <p14:creationId xmlns:p14="http://schemas.microsoft.com/office/powerpoint/2010/main" val="318212453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997" y="332656"/>
            <a:ext cx="6746419" cy="864096"/>
          </a:xfrm>
        </p:spPr>
        <p:txBody>
          <a:bodyPr>
            <a:noAutofit/>
          </a:bodyPr>
          <a:lstStyle/>
          <a:p>
            <a:pPr marL="628650" indent="-514350" algn="ctr"/>
            <a:r>
              <a:rPr lang="fr-FR" sz="2800" b="1" i="1" dirty="0"/>
              <a:t>Le retraitement en place des enrobés à l’émulsion de bitume dans ERASMUS</a:t>
            </a: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592888" y="3054350"/>
            <a:ext cx="43561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décembre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1340768"/>
            <a:ext cx="71608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+mn-lt"/>
              </a:rPr>
              <a:t>Toutes les conditions vues précédemment sont prises en compte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Classes des matériaux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+mn-lt"/>
              </a:rPr>
              <a:t>Voir </a:t>
            </a:r>
            <a:r>
              <a:rPr lang="fr-FR" sz="2800" dirty="0" err="1">
                <a:latin typeface="+mn-lt"/>
              </a:rPr>
              <a:t>Etools</a:t>
            </a:r>
            <a:r>
              <a:rPr lang="fr-FR" sz="2800" dirty="0">
                <a:latin typeface="+mn-lt"/>
              </a:rPr>
              <a:t>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Profondeurs de retraitement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Les conditions vis-à-vis des interfaces décollées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Critères de dimensionnement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 err="1">
                <a:latin typeface="+mn-lt"/>
                <a:cs typeface="Arial" panose="020B0604020202020204" pitchFamily="34" charset="0"/>
              </a:rPr>
              <a:t>Epsi</a:t>
            </a:r>
            <a:r>
              <a:rPr lang="fr-FR" sz="2800" dirty="0">
                <a:latin typeface="+mn-lt"/>
                <a:cs typeface="Arial" panose="020B0604020202020204" pitchFamily="34" charset="0"/>
              </a:rPr>
              <a:t> Z</a:t>
            </a:r>
            <a:r>
              <a:rPr lang="fr-FR" sz="2800" dirty="0">
                <a:latin typeface="+mn-lt"/>
              </a:rPr>
              <a:t> sur le sol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dirty="0" err="1">
                <a:latin typeface="+mn-lt"/>
              </a:rPr>
              <a:t>Epsi</a:t>
            </a:r>
            <a:r>
              <a:rPr lang="fr-FR" sz="2800" dirty="0">
                <a:latin typeface="+mn-lt"/>
              </a:rPr>
              <a:t> T partie inf. de la Couche de Roulement</a:t>
            </a:r>
          </a:p>
        </p:txBody>
      </p:sp>
    </p:spTree>
    <p:extLst>
      <p:ext uri="{BB962C8B-B14F-4D97-AF65-F5344CB8AC3E}">
        <p14:creationId xmlns:p14="http://schemas.microsoft.com/office/powerpoint/2010/main" val="113577586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C2635B-7823-812C-3F79-E674A423231A}"/>
              </a:ext>
            </a:extLst>
          </p:cNvPr>
          <p:cNvSpPr txBox="1"/>
          <p:nvPr/>
        </p:nvSpPr>
        <p:spPr>
          <a:xfrm>
            <a:off x="1835696" y="198884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latin typeface="+mj-lt"/>
              </a:rPr>
              <a:t>ERASMUS</a:t>
            </a:r>
          </a:p>
          <a:p>
            <a:pPr algn="ctr"/>
            <a:r>
              <a:rPr lang="fr-FR" sz="3600" b="1" i="1" dirty="0">
                <a:latin typeface="+mj-lt"/>
              </a:rPr>
              <a:t>Exemple de conceptions retenant les techniques de retraitement à l’émulsion de bitume</a:t>
            </a:r>
          </a:p>
        </p:txBody>
      </p:sp>
    </p:spTree>
    <p:extLst>
      <p:ext uri="{BB962C8B-B14F-4D97-AF65-F5344CB8AC3E}">
        <p14:creationId xmlns:p14="http://schemas.microsoft.com/office/powerpoint/2010/main" val="101324134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1A4EA1-A2B2-04C2-1D16-81288BDB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4"/>
            <a:ext cx="846043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633EBB-2A8A-7269-D7B0-1CB1E2FBB35C}"/>
              </a:ext>
            </a:extLst>
          </p:cNvPr>
          <p:cNvSpPr txBox="1"/>
          <p:nvPr/>
        </p:nvSpPr>
        <p:spPr>
          <a:xfrm>
            <a:off x="2267744" y="76470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rgbClr val="FFFF00"/>
                </a:solidFill>
                <a:latin typeface="+mj-lt"/>
              </a:rPr>
              <a:t>Présentation de la route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D6953C-9660-A5D7-62F3-DD14A65E4723}"/>
              </a:ext>
            </a:extLst>
          </p:cNvPr>
          <p:cNvSpPr txBox="1"/>
          <p:nvPr/>
        </p:nvSpPr>
        <p:spPr>
          <a:xfrm>
            <a:off x="1593902" y="2061424"/>
            <a:ext cx="6362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+mn-lt"/>
              </a:rPr>
              <a:t>Route départementale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FFFF00"/>
                </a:solidFill>
                <a:latin typeface="+mn-lt"/>
              </a:rPr>
              <a:t>En zone périurbaine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FFFF00"/>
                </a:solidFill>
                <a:latin typeface="+mn-lt"/>
              </a:rPr>
              <a:t>Rase campagne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FFFF00"/>
                </a:solidFill>
                <a:latin typeface="+mn-lt"/>
              </a:rPr>
              <a:t>2 chaussées, 2 voies</a:t>
            </a:r>
          </a:p>
          <a:p>
            <a:r>
              <a:rPr lang="fr-FR" sz="3200" b="1" dirty="0">
                <a:solidFill>
                  <a:srgbClr val="FFFF00"/>
                </a:solidFill>
                <a:latin typeface="+mn-lt"/>
              </a:rPr>
              <a:t>Trafic 2022 : 8215 </a:t>
            </a:r>
            <a:r>
              <a:rPr lang="fr-FR" sz="3200" b="1" dirty="0" err="1">
                <a:solidFill>
                  <a:srgbClr val="FFFF00"/>
                </a:solidFill>
                <a:latin typeface="+mn-lt"/>
              </a:rPr>
              <a:t>veh</a:t>
            </a:r>
            <a:r>
              <a:rPr lang="fr-FR" sz="3200" b="1" dirty="0">
                <a:solidFill>
                  <a:srgbClr val="FFFF00"/>
                </a:solidFill>
                <a:latin typeface="+mn-lt"/>
              </a:rPr>
              <a:t>./j dont 4% PL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rgbClr val="FFFF00"/>
                </a:solidFill>
                <a:latin typeface="+mn-lt"/>
              </a:rPr>
              <a:t>      164 PL/J/sens</a:t>
            </a:r>
          </a:p>
          <a:p>
            <a:r>
              <a:rPr lang="fr-FR" sz="3200" b="1" dirty="0">
                <a:solidFill>
                  <a:srgbClr val="FFFF00"/>
                </a:solidFill>
                <a:latin typeface="+mn-lt"/>
              </a:rPr>
              <a:t>Largeur : 3,5 m / voie</a:t>
            </a:r>
          </a:p>
        </p:txBody>
      </p:sp>
    </p:spTree>
    <p:extLst>
      <p:ext uri="{BB962C8B-B14F-4D97-AF65-F5344CB8AC3E}">
        <p14:creationId xmlns:p14="http://schemas.microsoft.com/office/powerpoint/2010/main" val="38385022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B2F0C8-BA2C-8BA9-43E6-34C51EF85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" y="34608"/>
            <a:ext cx="9062970" cy="68233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6F4CEF-83CE-5A61-7152-9E1F466AA24F}"/>
              </a:ext>
            </a:extLst>
          </p:cNvPr>
          <p:cNvSpPr txBox="1"/>
          <p:nvPr/>
        </p:nvSpPr>
        <p:spPr>
          <a:xfrm>
            <a:off x="3203848" y="604520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Joël Conan 2009</a:t>
            </a:r>
          </a:p>
        </p:txBody>
      </p:sp>
    </p:spTree>
    <p:extLst>
      <p:ext uri="{BB962C8B-B14F-4D97-AF65-F5344CB8AC3E}">
        <p14:creationId xmlns:p14="http://schemas.microsoft.com/office/powerpoint/2010/main" val="229843950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B5EDB7-9908-8ADF-F9BC-6B1E860A5B29}"/>
              </a:ext>
            </a:extLst>
          </p:cNvPr>
          <p:cNvSpPr txBox="1"/>
          <p:nvPr/>
        </p:nvSpPr>
        <p:spPr>
          <a:xfrm>
            <a:off x="2699792" y="119675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latin typeface="+mj-lt"/>
              </a:rPr>
              <a:t>Historique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1AC15A-F00A-D68A-2FA6-824496F05E8A}"/>
              </a:ext>
            </a:extLst>
          </p:cNvPr>
          <p:cNvSpPr txBox="1"/>
          <p:nvPr/>
        </p:nvSpPr>
        <p:spPr>
          <a:xfrm>
            <a:off x="1907704" y="2204864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n-lt"/>
              </a:rPr>
              <a:t>Construction ~ 1981</a:t>
            </a:r>
          </a:p>
          <a:p>
            <a:pPr lvl="2"/>
            <a:r>
              <a:rPr lang="fr-FR" sz="3600" dirty="0">
                <a:latin typeface="+mn-lt"/>
              </a:rPr>
              <a:t>2 types de structures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3600" dirty="0">
                <a:latin typeface="+mn-lt"/>
              </a:rPr>
              <a:t>Bitumineuse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3600" dirty="0">
                <a:latin typeface="+mn-lt"/>
              </a:rPr>
              <a:t>Mixte </a:t>
            </a:r>
          </a:p>
          <a:p>
            <a:r>
              <a:rPr lang="fr-FR" sz="3600" dirty="0">
                <a:latin typeface="+mn-lt"/>
              </a:rPr>
              <a:t>Dernier revêtement : 2008</a:t>
            </a:r>
          </a:p>
          <a:p>
            <a:r>
              <a:rPr lang="fr-FR" sz="3600" dirty="0">
                <a:latin typeface="+mn-lt"/>
              </a:rPr>
              <a:t>Qq purges en GB </a:t>
            </a:r>
          </a:p>
        </p:txBody>
      </p:sp>
    </p:spTree>
    <p:extLst>
      <p:ext uri="{BB962C8B-B14F-4D97-AF65-F5344CB8AC3E}">
        <p14:creationId xmlns:p14="http://schemas.microsoft.com/office/powerpoint/2010/main" val="149144192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3537" y="387061"/>
            <a:ext cx="615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latin typeface="+mj-lt"/>
              </a:rPr>
              <a:t>Investigations réalisées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162880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Mesures de déflexion au déflectographe 03 dans les deux sens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Relevés de dégradation type M2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Mesures des déformations transversales (TUS)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Mesures d’uni à l’APL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Carottages </a:t>
            </a:r>
            <a:r>
              <a:rPr lang="fr-FR" sz="3200" dirty="0">
                <a:latin typeface="+mn-lt"/>
                <a:sym typeface="Symbol"/>
              </a:rPr>
              <a:t></a:t>
            </a:r>
            <a:r>
              <a:rPr lang="fr-FR" sz="3200" dirty="0">
                <a:latin typeface="+mn-lt"/>
              </a:rPr>
              <a:t> 150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Analyses d’amiante</a:t>
            </a:r>
          </a:p>
        </p:txBody>
      </p:sp>
    </p:spTree>
    <p:extLst>
      <p:ext uri="{BB962C8B-B14F-4D97-AF65-F5344CB8AC3E}">
        <p14:creationId xmlns:p14="http://schemas.microsoft.com/office/powerpoint/2010/main" val="169590210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82AF06-3030-62D8-82AB-DE1CCBBA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59" y="128957"/>
            <a:ext cx="5311600" cy="67290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680DD5-7FCC-8F47-8704-50C783CAC8FA}"/>
              </a:ext>
            </a:extLst>
          </p:cNvPr>
          <p:cNvSpPr txBox="1"/>
          <p:nvPr/>
        </p:nvSpPr>
        <p:spPr>
          <a:xfrm>
            <a:off x="6084168" y="78599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Schéma itinéraire</a:t>
            </a:r>
          </a:p>
        </p:txBody>
      </p:sp>
    </p:spTree>
    <p:extLst>
      <p:ext uri="{BB962C8B-B14F-4D97-AF65-F5344CB8AC3E}">
        <p14:creationId xmlns:p14="http://schemas.microsoft.com/office/powerpoint/2010/main" val="306364580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82AF06-3030-62D8-82AB-DE1CCBBA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59" y="128957"/>
            <a:ext cx="5311600" cy="67290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680DD5-7FCC-8F47-8704-50C783CAC8FA}"/>
              </a:ext>
            </a:extLst>
          </p:cNvPr>
          <p:cNvSpPr txBox="1"/>
          <p:nvPr/>
        </p:nvSpPr>
        <p:spPr>
          <a:xfrm>
            <a:off x="6084168" y="78599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Schéma itinéraire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31DE3D-4942-24F5-1E59-FB603EA9567B}"/>
              </a:ext>
            </a:extLst>
          </p:cNvPr>
          <p:cNvSpPr txBox="1"/>
          <p:nvPr/>
        </p:nvSpPr>
        <p:spPr>
          <a:xfrm>
            <a:off x="2875816" y="1700808"/>
            <a:ext cx="2803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Faibles déflexions</a:t>
            </a:r>
          </a:p>
        </p:txBody>
      </p:sp>
    </p:spTree>
    <p:extLst>
      <p:ext uri="{BB962C8B-B14F-4D97-AF65-F5344CB8AC3E}">
        <p14:creationId xmlns:p14="http://schemas.microsoft.com/office/powerpoint/2010/main" val="39068772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82AF06-3030-62D8-82AB-DE1CCBBA2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59" y="128957"/>
            <a:ext cx="5311600" cy="67290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680DD5-7FCC-8F47-8704-50C783CAC8FA}"/>
              </a:ext>
            </a:extLst>
          </p:cNvPr>
          <p:cNvSpPr txBox="1"/>
          <p:nvPr/>
        </p:nvSpPr>
        <p:spPr>
          <a:xfrm>
            <a:off x="6084168" y="78599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Schéma itinéraire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31DE3D-4942-24F5-1E59-FB603EA9567B}"/>
              </a:ext>
            </a:extLst>
          </p:cNvPr>
          <p:cNvSpPr txBox="1"/>
          <p:nvPr/>
        </p:nvSpPr>
        <p:spPr>
          <a:xfrm>
            <a:off x="2875816" y="1700808"/>
            <a:ext cx="2803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Faibles déflexions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F9534A-0637-E963-A071-6CD7C8258B7C}"/>
              </a:ext>
            </a:extLst>
          </p:cNvPr>
          <p:cNvSpPr txBox="1"/>
          <p:nvPr/>
        </p:nvSpPr>
        <p:spPr>
          <a:xfrm>
            <a:off x="5940152" y="525122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Fissurations très élevées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1B4D14B-FFD9-BCC0-0F7A-A19E1BB9B468}"/>
              </a:ext>
            </a:extLst>
          </p:cNvPr>
          <p:cNvSpPr/>
          <p:nvPr/>
        </p:nvSpPr>
        <p:spPr>
          <a:xfrm>
            <a:off x="2051720" y="5414962"/>
            <a:ext cx="3627652" cy="645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9564918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AE0061-BBCF-4C77-C49C-F1F9B4C8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7" y="1673602"/>
            <a:ext cx="1672841" cy="3510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2381A4-061E-6BB0-873E-01E4D4B58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68" y="1878976"/>
            <a:ext cx="3635055" cy="35359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0B621D-3CED-EB9E-8D79-C6A7C3E41923}"/>
              </a:ext>
            </a:extLst>
          </p:cNvPr>
          <p:cNvSpPr txBox="1"/>
          <p:nvPr/>
        </p:nvSpPr>
        <p:spPr>
          <a:xfrm>
            <a:off x="3762556" y="535643"/>
            <a:ext cx="325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Carottage 1 dans une zone réparée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42472C-85E0-634A-9C32-6E795F913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926" y="3804125"/>
            <a:ext cx="2217612" cy="18442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DFE240-454F-4C21-F8F0-D50148ED866D}"/>
              </a:ext>
            </a:extLst>
          </p:cNvPr>
          <p:cNvSpPr txBox="1"/>
          <p:nvPr/>
        </p:nvSpPr>
        <p:spPr>
          <a:xfrm>
            <a:off x="2915816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Présence de faïençage 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61AEE0BA-BA40-2791-6121-2C451C987D94}"/>
              </a:ext>
            </a:extLst>
          </p:cNvPr>
          <p:cNvSpPr/>
          <p:nvPr/>
        </p:nvSpPr>
        <p:spPr>
          <a:xfrm>
            <a:off x="2699792" y="1686201"/>
            <a:ext cx="432048" cy="203083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7B0B18-5A74-5CFF-7D7D-AF64C83A72E4}"/>
              </a:ext>
            </a:extLst>
          </p:cNvPr>
          <p:cNvSpPr txBox="1"/>
          <p:nvPr/>
        </p:nvSpPr>
        <p:spPr>
          <a:xfrm>
            <a:off x="3077066" y="2457169"/>
            <a:ext cx="201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 Mat. Bit.</a:t>
            </a:r>
          </a:p>
        </p:txBody>
      </p:sp>
    </p:spTree>
    <p:extLst>
      <p:ext uri="{BB962C8B-B14F-4D97-AF65-F5344CB8AC3E}">
        <p14:creationId xmlns:p14="http://schemas.microsoft.com/office/powerpoint/2010/main" val="341972987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2D6C78-0C19-C222-9B5D-9FE82FD43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5" y="1478324"/>
            <a:ext cx="1700637" cy="45273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002DC4-483D-6161-8D53-11E3146D8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556792"/>
            <a:ext cx="2583404" cy="23319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69CCF8-5F0C-AC50-8E55-4CDBFC65F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247" y="3971780"/>
            <a:ext cx="2385267" cy="16765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D05DA60-1535-7231-AFB3-C256EE6739F7}"/>
              </a:ext>
            </a:extLst>
          </p:cNvPr>
          <p:cNvSpPr txBox="1"/>
          <p:nvPr/>
        </p:nvSpPr>
        <p:spPr>
          <a:xfrm>
            <a:off x="2816696" y="453851"/>
            <a:ext cx="476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Carottage 2, structure mixte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4915D8-122E-D235-D52B-3D543C0DE066}"/>
              </a:ext>
            </a:extLst>
          </p:cNvPr>
          <p:cNvSpPr txBox="1"/>
          <p:nvPr/>
        </p:nvSpPr>
        <p:spPr>
          <a:xfrm>
            <a:off x="4495550" y="584478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Proche d’une fissure transversale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DD2CF217-305C-B336-E7F2-248EFF93000F}"/>
              </a:ext>
            </a:extLst>
          </p:cNvPr>
          <p:cNvSpPr/>
          <p:nvPr/>
        </p:nvSpPr>
        <p:spPr>
          <a:xfrm>
            <a:off x="2339752" y="1556792"/>
            <a:ext cx="144016" cy="288032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81D70032-9E8E-C7F3-7D7C-5B7441567799}"/>
              </a:ext>
            </a:extLst>
          </p:cNvPr>
          <p:cNvSpPr/>
          <p:nvPr/>
        </p:nvSpPr>
        <p:spPr>
          <a:xfrm>
            <a:off x="2339752" y="1916832"/>
            <a:ext cx="288032" cy="1152128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FF91A1D7-D675-8359-8D4C-6D634B1482C9}"/>
              </a:ext>
            </a:extLst>
          </p:cNvPr>
          <p:cNvSpPr/>
          <p:nvPr/>
        </p:nvSpPr>
        <p:spPr>
          <a:xfrm>
            <a:off x="2378628" y="3212977"/>
            <a:ext cx="288032" cy="864095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AB94D2A-3D72-67DD-C33B-4B333F8BD703}"/>
              </a:ext>
            </a:extLst>
          </p:cNvPr>
          <p:cNvSpPr/>
          <p:nvPr/>
        </p:nvSpPr>
        <p:spPr>
          <a:xfrm>
            <a:off x="2423123" y="4218317"/>
            <a:ext cx="288032" cy="1676545"/>
          </a:xfrm>
          <a:prstGeom prst="rightBrac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C66041-53ED-429D-A75A-3CA06147B413}"/>
              </a:ext>
            </a:extLst>
          </p:cNvPr>
          <p:cNvSpPr txBox="1"/>
          <p:nvPr/>
        </p:nvSpPr>
        <p:spPr>
          <a:xfrm>
            <a:off x="2893336" y="4810052"/>
            <a:ext cx="163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GC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697FCA-844C-06B7-56F2-F975B3A31E5E}"/>
              </a:ext>
            </a:extLst>
          </p:cNvPr>
          <p:cNvSpPr txBox="1"/>
          <p:nvPr/>
        </p:nvSpPr>
        <p:spPr>
          <a:xfrm>
            <a:off x="2816696" y="3468582"/>
            <a:ext cx="246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Mat. Bit.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2BF976-3B83-AB5F-7E46-F810A4F66901}"/>
              </a:ext>
            </a:extLst>
          </p:cNvPr>
          <p:cNvSpPr txBox="1"/>
          <p:nvPr/>
        </p:nvSpPr>
        <p:spPr>
          <a:xfrm>
            <a:off x="2738944" y="2280481"/>
            <a:ext cx="28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10,5 Mat. Bit.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FAE129-59C3-A149-E2B3-07A0D08226F8}"/>
              </a:ext>
            </a:extLst>
          </p:cNvPr>
          <p:cNvSpPr txBox="1"/>
          <p:nvPr/>
        </p:nvSpPr>
        <p:spPr>
          <a:xfrm>
            <a:off x="2893336" y="1556792"/>
            <a:ext cx="138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2,5 BB</a:t>
            </a:r>
          </a:p>
        </p:txBody>
      </p:sp>
    </p:spTree>
    <p:extLst>
      <p:ext uri="{BB962C8B-B14F-4D97-AF65-F5344CB8AC3E}">
        <p14:creationId xmlns:p14="http://schemas.microsoft.com/office/powerpoint/2010/main" val="313629558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7F2456-93E4-8163-049B-2C760D764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50" y="1340768"/>
            <a:ext cx="1798476" cy="47476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FF8AB0-2E01-A1A9-B0EF-3BD43A15C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177516"/>
            <a:ext cx="3293091" cy="29051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0E39D2-BBC9-B9CB-9D23-696091548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701" y="4149080"/>
            <a:ext cx="1920406" cy="17756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8EC26C-E1AE-D1FE-5C11-EA00FCAA7260}"/>
              </a:ext>
            </a:extLst>
          </p:cNvPr>
          <p:cNvSpPr txBox="1"/>
          <p:nvPr/>
        </p:nvSpPr>
        <p:spPr>
          <a:xfrm>
            <a:off x="3527884" y="363814"/>
            <a:ext cx="492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Carottage 4, structure mixte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3638E1-053C-F342-6603-D34D0BEC1DE6}"/>
              </a:ext>
            </a:extLst>
          </p:cNvPr>
          <p:cNvSpPr txBox="1"/>
          <p:nvPr/>
        </p:nvSpPr>
        <p:spPr>
          <a:xfrm>
            <a:off x="6088701" y="295541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Fissuration hors bande de roulement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8E5FBC90-EA86-CE3D-1E7D-491C6705683F}"/>
              </a:ext>
            </a:extLst>
          </p:cNvPr>
          <p:cNvSpPr/>
          <p:nvPr/>
        </p:nvSpPr>
        <p:spPr>
          <a:xfrm>
            <a:off x="2699792" y="1340768"/>
            <a:ext cx="432048" cy="274188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A87CB11E-AC8E-C2CA-EEE6-5448BC691032}"/>
              </a:ext>
            </a:extLst>
          </p:cNvPr>
          <p:cNvSpPr/>
          <p:nvPr/>
        </p:nvSpPr>
        <p:spPr>
          <a:xfrm>
            <a:off x="2699792" y="4149080"/>
            <a:ext cx="432048" cy="2330792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1B8F95-31C6-4193-3741-962B33202BAF}"/>
              </a:ext>
            </a:extLst>
          </p:cNvPr>
          <p:cNvSpPr txBox="1"/>
          <p:nvPr/>
        </p:nvSpPr>
        <p:spPr>
          <a:xfrm>
            <a:off x="3347864" y="2492896"/>
            <a:ext cx="201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Mat. Bit.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EE51E19-7CAF-50BD-DCF0-25C8B6B18C38}"/>
              </a:ext>
            </a:extLst>
          </p:cNvPr>
          <p:cNvSpPr txBox="1"/>
          <p:nvPr/>
        </p:nvSpPr>
        <p:spPr>
          <a:xfrm>
            <a:off x="3273690" y="508364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 GC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1FEFE96-C880-6D37-C167-BC06673A4D2C}"/>
              </a:ext>
            </a:extLst>
          </p:cNvPr>
          <p:cNvSpPr/>
          <p:nvPr/>
        </p:nvSpPr>
        <p:spPr>
          <a:xfrm>
            <a:off x="1618244" y="1406106"/>
            <a:ext cx="98413" cy="439947"/>
          </a:xfrm>
          <a:custGeom>
            <a:avLst/>
            <a:gdLst>
              <a:gd name="connsiteX0" fmla="*/ 12148 w 98413"/>
              <a:gd name="connsiteY0" fmla="*/ 0 h 439947"/>
              <a:gd name="connsiteX1" fmla="*/ 89786 w 98413"/>
              <a:gd name="connsiteY1" fmla="*/ 60385 h 439947"/>
              <a:gd name="connsiteX2" fmla="*/ 98413 w 98413"/>
              <a:gd name="connsiteY2" fmla="*/ 103517 h 439947"/>
              <a:gd name="connsiteX3" fmla="*/ 89786 w 98413"/>
              <a:gd name="connsiteY3" fmla="*/ 207034 h 439947"/>
              <a:gd name="connsiteX4" fmla="*/ 3522 w 98413"/>
              <a:gd name="connsiteY4" fmla="*/ 250166 h 439947"/>
              <a:gd name="connsiteX5" fmla="*/ 38028 w 98413"/>
              <a:gd name="connsiteY5" fmla="*/ 439947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13" h="439947">
                <a:moveTo>
                  <a:pt x="12148" y="0"/>
                </a:moveTo>
                <a:cubicBezTo>
                  <a:pt x="37372" y="15134"/>
                  <a:pt x="74331" y="32566"/>
                  <a:pt x="89786" y="60385"/>
                </a:cubicBezTo>
                <a:cubicBezTo>
                  <a:pt x="96907" y="73202"/>
                  <a:pt x="95537" y="89140"/>
                  <a:pt x="98413" y="103517"/>
                </a:cubicBezTo>
                <a:cubicBezTo>
                  <a:pt x="95537" y="138023"/>
                  <a:pt x="100735" y="174186"/>
                  <a:pt x="89786" y="207034"/>
                </a:cubicBezTo>
                <a:cubicBezTo>
                  <a:pt x="82121" y="230028"/>
                  <a:pt x="16565" y="245818"/>
                  <a:pt x="3522" y="250166"/>
                </a:cubicBezTo>
                <a:cubicBezTo>
                  <a:pt x="12789" y="426251"/>
                  <a:pt x="-26538" y="375383"/>
                  <a:pt x="38028" y="439947"/>
                </a:cubicBez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49953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5E6C8D-829E-5E5E-B807-200F16604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345" y="2240792"/>
            <a:ext cx="2743438" cy="32997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D2BED0-C3DA-DD50-0235-CFED3A33C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94" y="1732436"/>
            <a:ext cx="1576135" cy="43058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690729-5B80-3A77-BC4E-DC35E624C624}"/>
              </a:ext>
            </a:extLst>
          </p:cNvPr>
          <p:cNvSpPr txBox="1"/>
          <p:nvPr/>
        </p:nvSpPr>
        <p:spPr>
          <a:xfrm>
            <a:off x="2123728" y="543593"/>
            <a:ext cx="624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Carottage 3, structure bitumineuse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BB29A0-8E3B-8877-0FA6-4092F780504A}"/>
              </a:ext>
            </a:extLst>
          </p:cNvPr>
          <p:cNvSpPr txBox="1"/>
          <p:nvPr/>
        </p:nvSpPr>
        <p:spPr>
          <a:xfrm>
            <a:off x="2915816" y="5708473"/>
            <a:ext cx="504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zone fissurée longitudinalement 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8DA8F3E-481D-D7B5-7F80-EF17779C0006}"/>
              </a:ext>
            </a:extLst>
          </p:cNvPr>
          <p:cNvSpPr/>
          <p:nvPr/>
        </p:nvSpPr>
        <p:spPr>
          <a:xfrm>
            <a:off x="1664898" y="1897811"/>
            <a:ext cx="336430" cy="570905"/>
          </a:xfrm>
          <a:custGeom>
            <a:avLst/>
            <a:gdLst>
              <a:gd name="connsiteX0" fmla="*/ 0 w 336430"/>
              <a:gd name="connsiteY0" fmla="*/ 0 h 570905"/>
              <a:gd name="connsiteX1" fmla="*/ 17253 w 336430"/>
              <a:gd name="connsiteY1" fmla="*/ 129397 h 570905"/>
              <a:gd name="connsiteX2" fmla="*/ 34506 w 336430"/>
              <a:gd name="connsiteY2" fmla="*/ 155276 h 570905"/>
              <a:gd name="connsiteX3" fmla="*/ 43132 w 336430"/>
              <a:gd name="connsiteY3" fmla="*/ 181155 h 570905"/>
              <a:gd name="connsiteX4" fmla="*/ 86264 w 336430"/>
              <a:gd name="connsiteY4" fmla="*/ 284672 h 570905"/>
              <a:gd name="connsiteX5" fmla="*/ 138023 w 336430"/>
              <a:gd name="connsiteY5" fmla="*/ 310551 h 570905"/>
              <a:gd name="connsiteX6" fmla="*/ 163902 w 336430"/>
              <a:gd name="connsiteY6" fmla="*/ 336431 h 570905"/>
              <a:gd name="connsiteX7" fmla="*/ 241540 w 336430"/>
              <a:gd name="connsiteY7" fmla="*/ 448574 h 570905"/>
              <a:gd name="connsiteX8" fmla="*/ 284672 w 336430"/>
              <a:gd name="connsiteY8" fmla="*/ 500332 h 570905"/>
              <a:gd name="connsiteX9" fmla="*/ 310551 w 336430"/>
              <a:gd name="connsiteY9" fmla="*/ 569344 h 570905"/>
              <a:gd name="connsiteX10" fmla="*/ 336430 w 336430"/>
              <a:gd name="connsiteY10" fmla="*/ 560717 h 5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0" h="570905">
                <a:moveTo>
                  <a:pt x="0" y="0"/>
                </a:moveTo>
                <a:cubicBezTo>
                  <a:pt x="5751" y="43132"/>
                  <a:pt x="7813" y="86919"/>
                  <a:pt x="17253" y="129397"/>
                </a:cubicBezTo>
                <a:cubicBezTo>
                  <a:pt x="19502" y="139518"/>
                  <a:pt x="29869" y="146003"/>
                  <a:pt x="34506" y="155276"/>
                </a:cubicBezTo>
                <a:cubicBezTo>
                  <a:pt x="38572" y="163409"/>
                  <a:pt x="40740" y="172382"/>
                  <a:pt x="43132" y="181155"/>
                </a:cubicBezTo>
                <a:cubicBezTo>
                  <a:pt x="53544" y="219333"/>
                  <a:pt x="52420" y="258349"/>
                  <a:pt x="86264" y="284672"/>
                </a:cubicBezTo>
                <a:cubicBezTo>
                  <a:pt x="101490" y="296515"/>
                  <a:pt x="120770" y="301925"/>
                  <a:pt x="138023" y="310551"/>
                </a:cubicBezTo>
                <a:cubicBezTo>
                  <a:pt x="146649" y="319178"/>
                  <a:pt x="155963" y="327168"/>
                  <a:pt x="163902" y="336431"/>
                </a:cubicBezTo>
                <a:cubicBezTo>
                  <a:pt x="189874" y="366732"/>
                  <a:pt x="221978" y="421899"/>
                  <a:pt x="241540" y="448574"/>
                </a:cubicBezTo>
                <a:cubicBezTo>
                  <a:pt x="254821" y="466684"/>
                  <a:pt x="270295" y="483079"/>
                  <a:pt x="284672" y="500332"/>
                </a:cubicBezTo>
                <a:cubicBezTo>
                  <a:pt x="288834" y="512819"/>
                  <a:pt x="305860" y="565592"/>
                  <a:pt x="310551" y="569344"/>
                </a:cubicBezTo>
                <a:cubicBezTo>
                  <a:pt x="317652" y="575024"/>
                  <a:pt x="327804" y="563593"/>
                  <a:pt x="336430" y="5607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F8B012-4A59-73A4-D89A-DF159F5DD449}"/>
              </a:ext>
            </a:extLst>
          </p:cNvPr>
          <p:cNvSpPr txBox="1"/>
          <p:nvPr/>
        </p:nvSpPr>
        <p:spPr>
          <a:xfrm>
            <a:off x="3218514" y="135226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Fissuration par le haut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C7B593C-8B17-BEF3-D2C2-230413E687A7}"/>
              </a:ext>
            </a:extLst>
          </p:cNvPr>
          <p:cNvCxnSpPr/>
          <p:nvPr/>
        </p:nvCxnSpPr>
        <p:spPr>
          <a:xfrm flipH="1">
            <a:off x="1833113" y="1844824"/>
            <a:ext cx="1226719" cy="338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8975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63688" y="23971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latin typeface="+mj-lt"/>
              </a:rPr>
              <a:t>Synthèse des investigations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050" y="1268760"/>
            <a:ext cx="82699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Structures bitumineuse  et mixte de 1981 entretenues en 2008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Qq purges en GB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Déflexions 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&lt; 10/100 mm sur la majorité de la section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r-FR" sz="3200" dirty="0">
                <a:latin typeface="+mn-lt"/>
              </a:rPr>
              <a:t>40/100 mm et qq pointes à 90/100mm dans la zone purgée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Fissuration longitudinale dans et hors des </a:t>
            </a:r>
            <a:r>
              <a:rPr lang="fr-FR" sz="3200" dirty="0" err="1">
                <a:latin typeface="+mn-lt"/>
              </a:rPr>
              <a:t>BdR</a:t>
            </a:r>
            <a:r>
              <a:rPr lang="fr-FR" sz="3200" dirty="0">
                <a:latin typeface="+mn-lt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+mn-lt"/>
              </a:rPr>
              <a:t>Faïençage dans les </a:t>
            </a:r>
            <a:r>
              <a:rPr lang="fr-FR" sz="3200" dirty="0" err="1">
                <a:latin typeface="+mn-lt"/>
              </a:rPr>
              <a:t>BdR</a:t>
            </a:r>
            <a:endParaRPr lang="fr-F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044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8EAE78-3B2F-4052-95FA-9DCAB05CB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663"/>
            <a:ext cx="9144000" cy="64907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68C3EC-9D96-80F3-9130-692815F17C31}"/>
              </a:ext>
            </a:extLst>
          </p:cNvPr>
          <p:cNvSpPr txBox="1"/>
          <p:nvPr/>
        </p:nvSpPr>
        <p:spPr>
          <a:xfrm>
            <a:off x="1187624" y="5645090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Diminution des travaux annexes (rehaussement des accotements),,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BD6CD3-867C-2EFF-87E6-BE7C26438913}"/>
              </a:ext>
            </a:extLst>
          </p:cNvPr>
          <p:cNvSpPr txBox="1"/>
          <p:nvPr/>
        </p:nvSpPr>
        <p:spPr>
          <a:xfrm>
            <a:off x="2483768" y="64517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Marc-Stéphane </a:t>
            </a:r>
            <a:r>
              <a:rPr lang="fr-FR" i="1" dirty="0" err="1">
                <a:solidFill>
                  <a:srgbClr val="C00000"/>
                </a:solidFill>
              </a:rPr>
              <a:t>Ginoux</a:t>
            </a:r>
            <a:r>
              <a:rPr lang="fr-FR" i="1" dirty="0">
                <a:solidFill>
                  <a:srgbClr val="C0000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1189152797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680DD5-7FCC-8F47-8704-50C783CAC8FA}"/>
              </a:ext>
            </a:extLst>
          </p:cNvPr>
          <p:cNvSpPr txBox="1"/>
          <p:nvPr/>
        </p:nvSpPr>
        <p:spPr>
          <a:xfrm>
            <a:off x="6911752" y="2332283"/>
            <a:ext cx="2232248" cy="138499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Découpage en zones homogènes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B98553B-B5EC-406C-481B-44479AEEC059}"/>
              </a:ext>
            </a:extLst>
          </p:cNvPr>
          <p:cNvGrpSpPr/>
          <p:nvPr/>
        </p:nvGrpSpPr>
        <p:grpSpPr>
          <a:xfrm>
            <a:off x="190500" y="254879"/>
            <a:ext cx="6586926" cy="6729043"/>
            <a:chOff x="146050" y="128957"/>
            <a:chExt cx="5375209" cy="6729043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" y="239713"/>
              <a:ext cx="1443038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582AF06-3030-62D8-82AB-DE1CCBBA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659" y="128957"/>
              <a:ext cx="5311600" cy="672904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E4FD187-E830-79B2-E815-9183B3F680A7}"/>
                </a:ext>
              </a:extLst>
            </p:cNvPr>
            <p:cNvSpPr/>
            <p:nvPr/>
          </p:nvSpPr>
          <p:spPr>
            <a:xfrm>
              <a:off x="3707904" y="620688"/>
              <a:ext cx="1813355" cy="59766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98E61E-0B70-A738-D440-A41588C2E484}"/>
                </a:ext>
              </a:extLst>
            </p:cNvPr>
            <p:cNvSpPr/>
            <p:nvPr/>
          </p:nvSpPr>
          <p:spPr>
            <a:xfrm>
              <a:off x="2843808" y="620688"/>
              <a:ext cx="864096" cy="5976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6E44EE-5041-C0B0-4501-E6B716C8D4D8}"/>
                </a:ext>
              </a:extLst>
            </p:cNvPr>
            <p:cNvSpPr/>
            <p:nvPr/>
          </p:nvSpPr>
          <p:spPr>
            <a:xfrm>
              <a:off x="2571849" y="620688"/>
              <a:ext cx="271959" cy="597666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4302D1-0915-01BF-23A6-97C60CAE8B80}"/>
                </a:ext>
              </a:extLst>
            </p:cNvPr>
            <p:cNvSpPr/>
            <p:nvPr/>
          </p:nvSpPr>
          <p:spPr>
            <a:xfrm>
              <a:off x="2151997" y="620688"/>
              <a:ext cx="419852" cy="59766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4F966A4-58A0-68D5-19A8-1FE4A1EB90F6}"/>
              </a:ext>
            </a:extLst>
          </p:cNvPr>
          <p:cNvSpPr txBox="1"/>
          <p:nvPr/>
        </p:nvSpPr>
        <p:spPr>
          <a:xfrm>
            <a:off x="3798065" y="279394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180BF-906B-E56F-BB22-7C744ACFFD38}"/>
              </a:ext>
            </a:extLst>
          </p:cNvPr>
          <p:cNvSpPr txBox="1"/>
          <p:nvPr/>
        </p:nvSpPr>
        <p:spPr>
          <a:xfrm>
            <a:off x="3176655" y="27985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F7A78F-00F3-698B-FB8F-4D5B0E9E7D3B}"/>
              </a:ext>
            </a:extLst>
          </p:cNvPr>
          <p:cNvSpPr txBox="1"/>
          <p:nvPr/>
        </p:nvSpPr>
        <p:spPr>
          <a:xfrm>
            <a:off x="2747394" y="27985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353123-F417-3AAE-0925-70ADB21434B2}"/>
              </a:ext>
            </a:extLst>
          </p:cNvPr>
          <p:cNvSpPr txBox="1"/>
          <p:nvPr/>
        </p:nvSpPr>
        <p:spPr>
          <a:xfrm>
            <a:off x="5280746" y="27985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ED8124-B7F7-7177-09E5-510C089D04DC}"/>
              </a:ext>
            </a:extLst>
          </p:cNvPr>
          <p:cNvSpPr txBox="1"/>
          <p:nvPr/>
        </p:nvSpPr>
        <p:spPr>
          <a:xfrm>
            <a:off x="625930" y="26221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E8E2B1-FA24-8A2B-FF4A-C25A947BCD6D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6228184" y="3024780"/>
            <a:ext cx="683568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9047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865999CB-CD5F-436C-B4FA-20BC8E8BA5A5}"/>
              </a:ext>
            </a:extLst>
          </p:cNvPr>
          <p:cNvSpPr txBox="1">
            <a:spLocks/>
          </p:cNvSpPr>
          <p:nvPr/>
        </p:nvSpPr>
        <p:spPr>
          <a:xfrm>
            <a:off x="1763688" y="387469"/>
            <a:ext cx="6120680" cy="7295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fr-FR" sz="4400" b="1" i="1" dirty="0"/>
              <a:t>Application d’ERASMUS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044530-080E-46F2-964D-74677A4E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1302140"/>
            <a:ext cx="8388424" cy="55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059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4680CA-48E8-408C-B423-C7D31ABFB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76" y="289566"/>
            <a:ext cx="5978963" cy="31676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FC67EE-3D0A-D979-D20E-C42D77BB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3" y="-62165"/>
            <a:ext cx="2463155" cy="22332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802339-0187-5D66-BEF3-E1D216E4C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285717"/>
            <a:ext cx="5370001" cy="767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096A71-9CF7-8F61-8A8F-0C3799707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4449734"/>
            <a:ext cx="2642152" cy="23971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40ABE5-70E0-00BC-ECC4-F6D73A266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297" y="4052860"/>
            <a:ext cx="3671082" cy="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079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D8066B6C-4791-1CD0-A235-2DCC91DB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31577"/>
              </p:ext>
            </p:extLst>
          </p:nvPr>
        </p:nvGraphicFramePr>
        <p:xfrm>
          <a:off x="1802233" y="2925072"/>
          <a:ext cx="5619458" cy="33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890">
                  <a:extLst>
                    <a:ext uri="{9D8B030D-6E8A-4147-A177-3AD203B41FA5}">
                      <a16:colId xmlns:a16="http://schemas.microsoft.com/office/drawing/2014/main" val="4109580831"/>
                    </a:ext>
                  </a:extLst>
                </a:gridCol>
                <a:gridCol w="3592568">
                  <a:extLst>
                    <a:ext uri="{9D8B030D-6E8A-4147-A177-3AD203B41FA5}">
                      <a16:colId xmlns:a16="http://schemas.microsoft.com/office/drawing/2014/main" val="774325039"/>
                    </a:ext>
                  </a:extLst>
                </a:gridCol>
              </a:tblGrid>
              <a:tr h="61824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7077"/>
                  </a:ext>
                </a:extLst>
              </a:tr>
              <a:tr h="61824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 BBM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05369"/>
                  </a:ext>
                </a:extLst>
              </a:tr>
              <a:tr h="61824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 BBM + 8 GB3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Fraisage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87173"/>
                  </a:ext>
                </a:extLst>
              </a:tr>
              <a:tr h="61824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4BBM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retr_CIIb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91273"/>
                  </a:ext>
                </a:extLst>
              </a:tr>
              <a:tr h="618248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 BBM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retr_CIIb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3866"/>
                  </a:ext>
                </a:extLst>
              </a:tr>
            </a:tbl>
          </a:graphicData>
        </a:graphic>
      </p:graphicFrame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5EC4B6-6B42-E6C8-2087-6B4847C6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953" y="50267"/>
            <a:ext cx="5646909" cy="21602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140215-B9C0-4089-03C9-FBBF496B2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981" y="3030198"/>
            <a:ext cx="3581710" cy="4320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8AB7C0-0F18-F499-F3B3-A48AAD9C5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165" y="3644046"/>
            <a:ext cx="3581710" cy="4320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ECB6D7-1E61-8C75-ED49-13E2511DC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490" y="4281985"/>
            <a:ext cx="3566469" cy="4807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42FE7F-4DDF-9461-7766-5ED593E4A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843" y="4944571"/>
            <a:ext cx="3558848" cy="4782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83E2F6-3668-4FAE-FAE2-B1327A6F8D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1680" y="5659163"/>
            <a:ext cx="3574090" cy="4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0999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FA40A6-97BB-354B-EF67-67C676B35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327845"/>
            <a:ext cx="4348812" cy="432048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CF12809-27D8-FEB1-2EEF-14BA572D1AAC}"/>
              </a:ext>
            </a:extLst>
          </p:cNvPr>
          <p:cNvSpPr/>
          <p:nvPr/>
        </p:nvSpPr>
        <p:spPr>
          <a:xfrm>
            <a:off x="1835696" y="3933056"/>
            <a:ext cx="2016224" cy="57606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38318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066995E-8C23-5EBD-B0CF-2AFDE370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30591"/>
              </p:ext>
            </p:extLst>
          </p:nvPr>
        </p:nvGraphicFramePr>
        <p:xfrm>
          <a:off x="452264" y="3212976"/>
          <a:ext cx="7619998" cy="3474182"/>
        </p:xfrm>
        <a:graphic>
          <a:graphicData uri="http://schemas.openxmlformats.org/drawingml/2006/table">
            <a:tbl>
              <a:tblPr/>
              <a:tblGrid>
                <a:gridCol w="1740426">
                  <a:extLst>
                    <a:ext uri="{9D8B030D-6E8A-4147-A177-3AD203B41FA5}">
                      <a16:colId xmlns:a16="http://schemas.microsoft.com/office/drawing/2014/main" val="1479808129"/>
                    </a:ext>
                  </a:extLst>
                </a:gridCol>
                <a:gridCol w="1469893">
                  <a:extLst>
                    <a:ext uri="{9D8B030D-6E8A-4147-A177-3AD203B41FA5}">
                      <a16:colId xmlns:a16="http://schemas.microsoft.com/office/drawing/2014/main" val="3711017903"/>
                    </a:ext>
                  </a:extLst>
                </a:gridCol>
                <a:gridCol w="1469893">
                  <a:extLst>
                    <a:ext uri="{9D8B030D-6E8A-4147-A177-3AD203B41FA5}">
                      <a16:colId xmlns:a16="http://schemas.microsoft.com/office/drawing/2014/main" val="1322493160"/>
                    </a:ext>
                  </a:extLst>
                </a:gridCol>
                <a:gridCol w="1469893">
                  <a:extLst>
                    <a:ext uri="{9D8B030D-6E8A-4147-A177-3AD203B41FA5}">
                      <a16:colId xmlns:a16="http://schemas.microsoft.com/office/drawing/2014/main" val="654624649"/>
                    </a:ext>
                  </a:extLst>
                </a:gridCol>
                <a:gridCol w="1469893">
                  <a:extLst>
                    <a:ext uri="{9D8B030D-6E8A-4147-A177-3AD203B41FA5}">
                      <a16:colId xmlns:a16="http://schemas.microsoft.com/office/drawing/2014/main" val="2888658393"/>
                    </a:ext>
                  </a:extLst>
                </a:gridCol>
              </a:tblGrid>
              <a:tr h="4737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es-b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ans - Fatigue de GNT-PLATEFORME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Fatigue de Grave ciment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D= 39.22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2252"/>
                  </a:ext>
                </a:extLst>
              </a:tr>
              <a:tr h="6316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4 bbdcm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Fatigue de GNT-PLATEFORME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Problème heuristique de BB discontinu couche mince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Epaisseur mini si couche en dessous fissurée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Fatigue de Grave ciment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D= 38.79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bbdcm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697860"/>
                  </a:ext>
                </a:extLst>
              </a:tr>
              <a:tr h="4737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effectLst/>
                          <a:latin typeface="Arial" panose="020B0604020202020204" pitchFamily="34" charset="0"/>
                        </a:rPr>
                        <a:t>5 FR + 8 gb-0/14-C3 + es-b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 ans - Fatigue de GNT-PLATEFORME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0.08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3263"/>
                  </a:ext>
                </a:extLst>
              </a:tr>
              <a:tr h="3158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8 FR + 8 gb-0/14-C3 + 4 bbdcm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13 ans - gb-0/14-C3 D= 0.45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0.05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32282"/>
                  </a:ext>
                </a:extLst>
              </a:tr>
              <a:tr h="31583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effectLst/>
                          <a:latin typeface="Arial" panose="020B0604020202020204" pitchFamily="34" charset="0"/>
                        </a:rPr>
                        <a:t>8 FR + 11 gb-0/14-C3 + es-b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 ans - Conception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Sur élévation  1. 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0.05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162520"/>
                  </a:ext>
                </a:extLst>
              </a:tr>
              <a:tr h="4737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5 retr_CII2b + es-b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 ans - Fatigue de GNT-PLATEFORME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4891"/>
                  </a:ext>
                </a:extLst>
              </a:tr>
              <a:tr h="4737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5 retr_CII2b + 4 bbdcm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 ans - Fatigue de GNT-PLATEFORME (1981)</a:t>
                      </a:r>
                      <a:b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07602"/>
                  </a:ext>
                </a:extLst>
              </a:tr>
              <a:tr h="3158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Arial" panose="020B0604020202020204" pitchFamily="34" charset="0"/>
                        </a:rPr>
                        <a:t>13 retr_CII2b + 4 bbdcm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14 ans - retr_CII2b D= 0.01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retr_CII2b D= 0.00 (25.%)</a:t>
                      </a:r>
                    </a:p>
                  </a:txBody>
                  <a:tcPr marL="5411" marR="5411" marT="5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22064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359512E7-6F9A-A19F-6101-B65138E2C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5" y="0"/>
            <a:ext cx="5881463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089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6189478-6472-3FD3-2888-1D4E9A365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9916"/>
              </p:ext>
            </p:extLst>
          </p:nvPr>
        </p:nvGraphicFramePr>
        <p:xfrm>
          <a:off x="216421" y="1058863"/>
          <a:ext cx="7848872" cy="5687550"/>
        </p:xfrm>
        <a:graphic>
          <a:graphicData uri="http://schemas.openxmlformats.org/drawingml/2006/table">
            <a:tbl>
              <a:tblPr/>
              <a:tblGrid>
                <a:gridCol w="2918752">
                  <a:extLst>
                    <a:ext uri="{9D8B030D-6E8A-4147-A177-3AD203B41FA5}">
                      <a16:colId xmlns:a16="http://schemas.microsoft.com/office/drawing/2014/main" val="2534938860"/>
                    </a:ext>
                  </a:extLst>
                </a:gridCol>
                <a:gridCol w="2465060">
                  <a:extLst>
                    <a:ext uri="{9D8B030D-6E8A-4147-A177-3AD203B41FA5}">
                      <a16:colId xmlns:a16="http://schemas.microsoft.com/office/drawing/2014/main" val="340851482"/>
                    </a:ext>
                  </a:extLst>
                </a:gridCol>
                <a:gridCol w="2465060">
                  <a:extLst>
                    <a:ext uri="{9D8B030D-6E8A-4147-A177-3AD203B41FA5}">
                      <a16:colId xmlns:a16="http://schemas.microsoft.com/office/drawing/2014/main" val="1071783145"/>
                    </a:ext>
                  </a:extLst>
                </a:gridCol>
              </a:tblGrid>
              <a:tr h="9566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effectLst/>
                          <a:latin typeface="Arial" panose="020B0604020202020204" pitchFamily="34" charset="0"/>
                        </a:rPr>
                        <a:t>es-b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ans - Fatigue de GNT-PLATEFORME (1981)</a:t>
                      </a:r>
                      <a:b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371010"/>
                  </a:ext>
                </a:extLst>
              </a:tr>
              <a:tr h="12755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4 bbdcm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Fatigue de GNT-PLATEFORME (1981)</a:t>
                      </a:r>
                      <a:b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Problème heuristique de BB discontinu couche mince</a:t>
                      </a:r>
                      <a:b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Epaisseur mini si couche en dessous fissurée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150457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effectLst/>
                          <a:latin typeface="Arial" panose="020B0604020202020204" pitchFamily="34" charset="0"/>
                        </a:rPr>
                        <a:t>5 FR + 8 gb-0/14-C3 + es-b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 ans - Fatigue de GNT-PLATEFORME (1981)</a:t>
                      </a:r>
                      <a:b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Déformation admissible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54871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effectLst/>
                          <a:latin typeface="Arial" panose="020B0604020202020204" pitchFamily="34" charset="0"/>
                        </a:rPr>
                        <a:t>8 FR + 8 gb-0/14-C3 + 4 bbdcm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13 ans - gb-0/14-C3 D= 0.45 (25.%)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83051"/>
                  </a:ext>
                </a:extLst>
              </a:tr>
              <a:tr h="6377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effectLst/>
                          <a:latin typeface="Arial" panose="020B0604020202020204" pitchFamily="34" charset="0"/>
                        </a:rPr>
                        <a:t>8 FR + 11 gb-0/14-C3 + es-b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 ans - Conception</a:t>
                      </a:r>
                      <a:b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Sur élévation  1.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&gt; 50 ans - gb-0/14-C3 D= 0.00 (25.%)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9468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C51C7E9-7A5B-5D0B-EBDE-0D980282267C}"/>
              </a:ext>
            </a:extLst>
          </p:cNvPr>
          <p:cNvSpPr txBox="1"/>
          <p:nvPr/>
        </p:nvSpPr>
        <p:spPr>
          <a:xfrm>
            <a:off x="3995936" y="332656"/>
            <a:ext cx="144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latin typeface="+mj-lt"/>
              </a:rPr>
              <a:t>Détail </a:t>
            </a:r>
          </a:p>
        </p:txBody>
      </p:sp>
    </p:spTree>
    <p:extLst>
      <p:ext uri="{BB962C8B-B14F-4D97-AF65-F5344CB8AC3E}">
        <p14:creationId xmlns:p14="http://schemas.microsoft.com/office/powerpoint/2010/main" val="2994302666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445808" y="2907270"/>
            <a:ext cx="4650259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022357-5704-5491-827C-4132D222C669}"/>
              </a:ext>
            </a:extLst>
          </p:cNvPr>
          <p:cNvSpPr txBox="1"/>
          <p:nvPr/>
        </p:nvSpPr>
        <p:spPr>
          <a:xfrm>
            <a:off x="2763515" y="658094"/>
            <a:ext cx="464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latin typeface="+mj-lt"/>
              </a:rPr>
              <a:t>Solutions par zone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73E37A-7D5C-2A55-BF0D-AD880EFD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318645"/>
            <a:ext cx="7128792" cy="662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2DE400-D239-DA8E-EE76-2CF854E7F254}"/>
              </a:ext>
            </a:extLst>
          </p:cNvPr>
          <p:cNvSpPr/>
          <p:nvPr/>
        </p:nvSpPr>
        <p:spPr>
          <a:xfrm>
            <a:off x="755576" y="3517776"/>
            <a:ext cx="3816424" cy="5805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705CCCA-03E7-E834-1BA7-C1F9FAFF9E49}"/>
              </a:ext>
            </a:extLst>
          </p:cNvPr>
          <p:cNvGrpSpPr/>
          <p:nvPr/>
        </p:nvGrpSpPr>
        <p:grpSpPr>
          <a:xfrm>
            <a:off x="755576" y="3130983"/>
            <a:ext cx="3816424" cy="461665"/>
            <a:chOff x="755576" y="3130983"/>
            <a:chExt cx="381642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8F2F2F-F8FC-0305-30F0-C9A19685A6EE}"/>
                </a:ext>
              </a:extLst>
            </p:cNvPr>
            <p:cNvSpPr/>
            <p:nvPr/>
          </p:nvSpPr>
          <p:spPr>
            <a:xfrm>
              <a:off x="755576" y="3212976"/>
              <a:ext cx="3816424" cy="2848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27F105C-A12C-D219-BCB4-BE5596327D5F}"/>
                </a:ext>
              </a:extLst>
            </p:cNvPr>
            <p:cNvSpPr txBox="1"/>
            <p:nvPr/>
          </p:nvSpPr>
          <p:spPr>
            <a:xfrm>
              <a:off x="1979712" y="3130983"/>
              <a:ext cx="11338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4 BBM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59484F0-48C1-886B-5AEA-4836B5626088}"/>
              </a:ext>
            </a:extLst>
          </p:cNvPr>
          <p:cNvSpPr txBox="1"/>
          <p:nvPr/>
        </p:nvSpPr>
        <p:spPr>
          <a:xfrm>
            <a:off x="1051769" y="3548530"/>
            <a:ext cx="1720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Fraisage 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7843E1E-F7F3-61DB-E46B-2AF8C75056AE}"/>
              </a:ext>
            </a:extLst>
          </p:cNvPr>
          <p:cNvSpPr txBox="1"/>
          <p:nvPr/>
        </p:nvSpPr>
        <p:spPr>
          <a:xfrm>
            <a:off x="2854028" y="3548530"/>
            <a:ext cx="1483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+ 8 GB3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FAFBB5-1D51-FCF4-E1CD-2F15F2202D97}"/>
              </a:ext>
            </a:extLst>
          </p:cNvPr>
          <p:cNvSpPr/>
          <p:nvPr/>
        </p:nvSpPr>
        <p:spPr>
          <a:xfrm>
            <a:off x="4572000" y="3212976"/>
            <a:ext cx="3312368" cy="1637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196900-D780-24C5-67A7-82725E12770F}"/>
              </a:ext>
            </a:extLst>
          </p:cNvPr>
          <p:cNvSpPr txBox="1"/>
          <p:nvPr/>
        </p:nvSpPr>
        <p:spPr>
          <a:xfrm>
            <a:off x="4932039" y="3789040"/>
            <a:ext cx="324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Sous surveillance</a:t>
            </a:r>
          </a:p>
          <a:p>
            <a:r>
              <a:rPr lang="fr-FR" b="1" dirty="0">
                <a:solidFill>
                  <a:srgbClr val="00B050"/>
                </a:solidFill>
              </a:rPr>
              <a:t>ou ES ou BBTM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14CAB9-B9C4-2F22-4420-962BCB0A48F0}"/>
              </a:ext>
            </a:extLst>
          </p:cNvPr>
          <p:cNvGrpSpPr/>
          <p:nvPr/>
        </p:nvGrpSpPr>
        <p:grpSpPr>
          <a:xfrm>
            <a:off x="755576" y="4869160"/>
            <a:ext cx="3816424" cy="461665"/>
            <a:chOff x="755576" y="3130983"/>
            <a:chExt cx="3816424" cy="4616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13090B-69CD-8DD7-4348-4BA6F3943B2A}"/>
                </a:ext>
              </a:extLst>
            </p:cNvPr>
            <p:cNvSpPr/>
            <p:nvPr/>
          </p:nvSpPr>
          <p:spPr>
            <a:xfrm>
              <a:off x="755576" y="3212976"/>
              <a:ext cx="3816424" cy="284878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3563049-3D78-DA17-D162-DC0A7D454F8F}"/>
                </a:ext>
              </a:extLst>
            </p:cNvPr>
            <p:cNvSpPr txBox="1"/>
            <p:nvPr/>
          </p:nvSpPr>
          <p:spPr>
            <a:xfrm>
              <a:off x="1979712" y="3130983"/>
              <a:ext cx="11338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4 BBM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BBBC3D3-41EA-EC5A-2061-22EF56247EFF}"/>
              </a:ext>
            </a:extLst>
          </p:cNvPr>
          <p:cNvSpPr/>
          <p:nvPr/>
        </p:nvSpPr>
        <p:spPr>
          <a:xfrm>
            <a:off x="755576" y="5236031"/>
            <a:ext cx="1133872" cy="4122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44024-A13D-43FC-E421-FF7FE9A02F28}"/>
              </a:ext>
            </a:extLst>
          </p:cNvPr>
          <p:cNvSpPr/>
          <p:nvPr/>
        </p:nvSpPr>
        <p:spPr>
          <a:xfrm>
            <a:off x="2516486" y="5245556"/>
            <a:ext cx="2055514" cy="4122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40DFD-F42F-265B-3A1B-CDB93A5320F1}"/>
              </a:ext>
            </a:extLst>
          </p:cNvPr>
          <p:cNvSpPr/>
          <p:nvPr/>
        </p:nvSpPr>
        <p:spPr>
          <a:xfrm>
            <a:off x="1889448" y="5261049"/>
            <a:ext cx="627038" cy="9225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52530D-8412-687E-5E89-75A78E49DDEF}"/>
              </a:ext>
            </a:extLst>
          </p:cNvPr>
          <p:cNvSpPr txBox="1"/>
          <p:nvPr/>
        </p:nvSpPr>
        <p:spPr>
          <a:xfrm>
            <a:off x="3205608" y="5231566"/>
            <a:ext cx="1542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retr_CIIb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AE3D60-D4D6-BB06-249F-CCF4D7026D90}"/>
              </a:ext>
            </a:extLst>
          </p:cNvPr>
          <p:cNvSpPr txBox="1"/>
          <p:nvPr/>
        </p:nvSpPr>
        <p:spPr>
          <a:xfrm>
            <a:off x="1157759" y="5236031"/>
            <a:ext cx="37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AA29984-E9B0-A951-294F-D78DE6359B1E}"/>
              </a:ext>
            </a:extLst>
          </p:cNvPr>
          <p:cNvSpPr txBox="1"/>
          <p:nvPr/>
        </p:nvSpPr>
        <p:spPr>
          <a:xfrm>
            <a:off x="1913024" y="5517232"/>
            <a:ext cx="54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3994E56-9D20-0BC5-100F-875365C25053}"/>
              </a:ext>
            </a:extLst>
          </p:cNvPr>
          <p:cNvSpPr txBox="1"/>
          <p:nvPr/>
        </p:nvSpPr>
        <p:spPr>
          <a:xfrm>
            <a:off x="2916869" y="5259342"/>
            <a:ext cx="54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738E6A-2D02-E9C8-12FC-AF666C78155A}"/>
              </a:ext>
            </a:extLst>
          </p:cNvPr>
          <p:cNvSpPr/>
          <p:nvPr/>
        </p:nvSpPr>
        <p:spPr>
          <a:xfrm>
            <a:off x="4572000" y="4946688"/>
            <a:ext cx="3312368" cy="1637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29554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juin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48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3059832" y="366963"/>
            <a:ext cx="3060340" cy="7813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fr-FR" sz="4400" b="1" i="1" dirty="0"/>
              <a:t>Conclusion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2219365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+mn-lt"/>
              </a:rPr>
              <a:t>ERASMUS permet d’élaborer des conceptions à  partir des différentes classes de  retraitement en place à l’émulsion pour les différents types de structure</a:t>
            </a:r>
          </a:p>
        </p:txBody>
      </p:sp>
    </p:spTree>
    <p:extLst>
      <p:ext uri="{BB962C8B-B14F-4D97-AF65-F5344CB8AC3E}">
        <p14:creationId xmlns:p14="http://schemas.microsoft.com/office/powerpoint/2010/main" val="2596827885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juin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49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3059832" y="366963"/>
            <a:ext cx="3060340" cy="7813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fr-FR" sz="4400" b="1" i="1" dirty="0"/>
              <a:t>Conclusion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576" y="2151727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+mn-lt"/>
              </a:rPr>
              <a:t>Ces techniques de retraitement nécessitent des études préalables sur les matériaux en place et doivent faire l’objet d’un projet</a:t>
            </a:r>
          </a:p>
        </p:txBody>
      </p:sp>
    </p:spTree>
    <p:extLst>
      <p:ext uri="{BB962C8B-B14F-4D97-AF65-F5344CB8AC3E}">
        <p14:creationId xmlns:p14="http://schemas.microsoft.com/office/powerpoint/2010/main" val="11044604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FFCE52-A3B3-7860-D3E0-17FC9E34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187"/>
            <a:ext cx="9144000" cy="65096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85625E-1981-D0DD-9172-CFFDE199F3DC}"/>
              </a:ext>
            </a:extLst>
          </p:cNvPr>
          <p:cNvSpPr txBox="1"/>
          <p:nvPr/>
        </p:nvSpPr>
        <p:spPr>
          <a:xfrm>
            <a:off x="2697663" y="584676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Marc-Stéphane </a:t>
            </a:r>
            <a:r>
              <a:rPr lang="fr-FR" i="1" dirty="0" err="1">
                <a:solidFill>
                  <a:srgbClr val="C00000"/>
                </a:solidFill>
              </a:rPr>
              <a:t>Ginoux</a:t>
            </a:r>
            <a:r>
              <a:rPr lang="fr-FR" i="1" dirty="0">
                <a:solidFill>
                  <a:srgbClr val="C0000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922117577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juin  2023 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3059832" y="366963"/>
            <a:ext cx="3060340" cy="7813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  <a:ea typeface="ＭＳ Ｐゴシック" pitchFamily="-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fr-FR" sz="4400" b="1" i="1" dirty="0"/>
              <a:t>Conclusion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576" y="206084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+mn-lt"/>
              </a:rPr>
              <a:t>Rappelons que ces techniques de retraitement permettent des gains: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fr-FR" sz="4000" dirty="0">
                <a:latin typeface="+mn-lt"/>
              </a:rPr>
              <a:t>de consommation d'énergie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fr-FR" sz="4000" dirty="0">
                <a:latin typeface="+mn-lt"/>
              </a:rPr>
              <a:t>d’émission de GES</a:t>
            </a:r>
          </a:p>
        </p:txBody>
      </p:sp>
    </p:spTree>
    <p:extLst>
      <p:ext uri="{BB962C8B-B14F-4D97-AF65-F5344CB8AC3E}">
        <p14:creationId xmlns:p14="http://schemas.microsoft.com/office/powerpoint/2010/main" val="209835079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8CC4C0-0553-601E-F09F-7306FFF5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592" y="0"/>
            <a:ext cx="10834279" cy="7245424"/>
          </a:xfrm>
          <a:prstGeom prst="rect">
            <a:avLst/>
          </a:prstGeom>
        </p:spPr>
      </p:pic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chemeClr val="tx1"/>
                </a:solidFill>
                <a:ea typeface="ＭＳ Ｐゴシック" pitchFamily="-84" charset="-128"/>
              </a:rPr>
              <a:t>Forum TWS décembre 2023    R. </a:t>
            </a:r>
            <a:r>
              <a:rPr lang="fr-FR" sz="1800" b="1" dirty="0" err="1">
                <a:solidFill>
                  <a:schemeClr val="tx1"/>
                </a:solidFill>
                <a:ea typeface="ＭＳ Ｐゴシック" pitchFamily="-84" charset="-128"/>
              </a:rPr>
              <a:t>Kobisch</a:t>
            </a:r>
            <a:endParaRPr lang="fr-FR" sz="1800" b="1" dirty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51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2699792" y="513804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charset="0"/>
              <a:buNone/>
            </a:pPr>
            <a:r>
              <a:rPr lang="fr-FR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1970853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553A5F-8EEA-DF69-64FF-57842994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" y="0"/>
            <a:ext cx="9113643" cy="6857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F9A4D4-A5EC-AEE1-E3E9-1A3DB0AAC835}"/>
              </a:ext>
            </a:extLst>
          </p:cNvPr>
          <p:cNvSpPr txBox="1"/>
          <p:nvPr/>
        </p:nvSpPr>
        <p:spPr>
          <a:xfrm>
            <a:off x="5840140" y="561592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J. F. </a:t>
            </a:r>
            <a:r>
              <a:rPr lang="fr-FR" i="1" dirty="0" err="1">
                <a:solidFill>
                  <a:srgbClr val="C00000"/>
                </a:solidFill>
              </a:rPr>
              <a:t>Lafon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27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CA7981-2967-53F2-B2AD-D9D710CE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" y="38968"/>
            <a:ext cx="9068825" cy="68190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6421F5-E490-9B01-14D7-0B6ECE80CB59}"/>
              </a:ext>
            </a:extLst>
          </p:cNvPr>
          <p:cNvSpPr txBox="1"/>
          <p:nvPr/>
        </p:nvSpPr>
        <p:spPr>
          <a:xfrm>
            <a:off x="7452320" y="6047729"/>
            <a:ext cx="178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J. F. </a:t>
            </a:r>
            <a:r>
              <a:rPr lang="fr-FR" i="1" dirty="0" err="1">
                <a:solidFill>
                  <a:srgbClr val="C00000"/>
                </a:solidFill>
              </a:rPr>
              <a:t>Lafon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62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AA9DD8F-D7EE-C4C6-60C2-B822951E0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7108"/>
            <a:ext cx="9144000" cy="50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3759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 rot="16200000">
            <a:off x="6301793" y="2763255"/>
            <a:ext cx="493829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ea typeface="ＭＳ Ｐゴシック" pitchFamily="-84" charset="-128"/>
              </a:rPr>
              <a:t>Forum TWS  décembre  2023   R. </a:t>
            </a:r>
            <a:r>
              <a:rPr lang="fr-FR" sz="1800" b="1" dirty="0" err="1">
                <a:ea typeface="ＭＳ Ｐゴシック" pitchFamily="-84" charset="-128"/>
              </a:rPr>
              <a:t>Kobisch</a:t>
            </a:r>
            <a:endParaRPr lang="fr-FR" sz="1800" b="1" dirty="0">
              <a:ea typeface="ＭＳ Ｐゴシック" pitchFamily="-84" charset="-128"/>
            </a:endParaRPr>
          </a:p>
        </p:txBody>
      </p:sp>
      <p:sp>
        <p:nvSpPr>
          <p:cNvPr id="205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474F6775-BA0F-4AA1-8186-44D97F34418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9713"/>
            <a:ext cx="14430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636420-2BC6-9E66-787D-40951E402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106"/>
            <a:ext cx="9144000" cy="63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769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3D3D3D"/>
      </a:dk1>
      <a:lt1>
        <a:sysClr val="window" lastClr="FFFA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1896</Words>
  <Application>Microsoft Office PowerPoint</Application>
  <PresentationFormat>Affichage à l'écran (4:3)</PresentationFormat>
  <Paragraphs>436</Paragraphs>
  <Slides>51</Slides>
  <Notes>51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</vt:lpstr>
      <vt:lpstr>Courier New</vt:lpstr>
      <vt:lpstr>Symbol</vt:lpstr>
      <vt:lpstr>Verdana</vt:lpstr>
      <vt:lpstr>Wingdings</vt:lpstr>
      <vt:lpstr>Contiguïté</vt:lpstr>
      <vt:lpstr>Quelques rappels sur les techniques de retraitement à l’émulsion de bitume et leurs prises en compte dans ERASMUS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retraitement en place des enrobés à l’émulsion de bitume dans ERASMUS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 P 98-086 Dimensionnement des structures des chaussées Application aux chaussées neuves</dc:title>
  <dc:creator>Rolf</dc:creator>
  <cp:lastModifiedBy>Rolf Kobisch</cp:lastModifiedBy>
  <cp:revision>970</cp:revision>
  <cp:lastPrinted>2015-11-13T11:29:30Z</cp:lastPrinted>
  <dcterms:created xsi:type="dcterms:W3CDTF">2012-05-14T17:39:39Z</dcterms:created>
  <dcterms:modified xsi:type="dcterms:W3CDTF">2023-12-07T10:41:38Z</dcterms:modified>
</cp:coreProperties>
</file>