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1"/>
  </p:notesMasterIdLst>
  <p:handoutMasterIdLst>
    <p:handoutMasterId r:id="rId22"/>
  </p:handoutMasterIdLst>
  <p:sldIdLst>
    <p:sldId id="256" r:id="rId5"/>
    <p:sldId id="509" r:id="rId6"/>
    <p:sldId id="510" r:id="rId7"/>
    <p:sldId id="511" r:id="rId8"/>
    <p:sldId id="512" r:id="rId9"/>
    <p:sldId id="269" r:id="rId10"/>
    <p:sldId id="284" r:id="rId11"/>
    <p:sldId id="270" r:id="rId12"/>
    <p:sldId id="282" r:id="rId13"/>
    <p:sldId id="278" r:id="rId14"/>
    <p:sldId id="281" r:id="rId15"/>
    <p:sldId id="283" r:id="rId16"/>
    <p:sldId id="506" r:id="rId17"/>
    <p:sldId id="505" r:id="rId18"/>
    <p:sldId id="507" r:id="rId19"/>
    <p:sldId id="508" r:id="rId2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445" y="371698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976F51-2C30-7370-5C25-10C79B6CB923}"/>
              </a:ext>
            </a:extLst>
          </p:cNvPr>
          <p:cNvSpPr/>
          <p:nvPr userDrawn="1"/>
        </p:nvSpPr>
        <p:spPr bwMode="auto">
          <a:xfrm>
            <a:off x="35496" y="476672"/>
            <a:ext cx="8911654" cy="259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CBE48-6277-61B5-6F9C-EB7AEA39971A}"/>
              </a:ext>
            </a:extLst>
          </p:cNvPr>
          <p:cNvSpPr/>
          <p:nvPr userDrawn="1"/>
        </p:nvSpPr>
        <p:spPr bwMode="auto">
          <a:xfrm>
            <a:off x="35496" y="476672"/>
            <a:ext cx="8911654" cy="259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228883-BC43-21FF-9F1F-6C7138523B1F}"/>
              </a:ext>
            </a:extLst>
          </p:cNvPr>
          <p:cNvSpPr/>
          <p:nvPr userDrawn="1"/>
        </p:nvSpPr>
        <p:spPr bwMode="auto">
          <a:xfrm>
            <a:off x="35496" y="476672"/>
            <a:ext cx="8911654" cy="259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2 : </a:t>
            </a:r>
            <a:r>
              <a:rPr lang="da-DK" dirty="0"/>
              <a:t>Administration &amp; paramétrage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Jeudi 11 avril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 Seine-Maritime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3E8D3-5715-4A70-AC6D-15B4BCB5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1814"/>
          </a:xfrm>
        </p:spPr>
        <p:txBody>
          <a:bodyPr/>
          <a:lstStyle/>
          <a:p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prescriptions de l’inspecteur sont partie intégrante des résultats de la visite.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9384D8-6735-B59F-36FD-1D9F5CC818AB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prescriptions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D738A2-3B82-D78B-1431-396F16191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04896"/>
            <a:ext cx="3419952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5019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04304-2C22-E5EF-FA9E-6FE7DC0D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75830"/>
          </a:xfrm>
        </p:spPr>
        <p:txBody>
          <a:bodyPr/>
          <a:lstStyle/>
          <a:p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validation de la visite déclenche la création de l’action Post-Visite.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9384D8-6735-B59F-36FD-1D9F5CC818AB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prescriptions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DE35F2-DC23-CC33-F7F1-33F968F73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76672"/>
            <a:ext cx="4595515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318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324F1-B655-CF43-9DB8-559CAFE9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prescriptions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fr-FR" dirty="0"/>
              <a:t>La qualité du paramétrage des prescriptions est essentielle à la qualité des visites.</a:t>
            </a:r>
          </a:p>
          <a:p>
            <a:r>
              <a:rPr lang="fr-FR" dirty="0"/>
              <a:t>Le paramétrage des prestations doit être constamment vérifié et affiné.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861659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324F1-B655-CF43-9DB8-559CAFE9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prescriptions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008A28-247E-CA47-28E8-19DF9994F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3" y="2492896"/>
            <a:ext cx="8503794" cy="33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578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96D77BC-B503-CBDC-7411-82388103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prestations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3A2E9-B7DA-1A59-BE47-0B577338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/>
              <a:t>Sous réserve du paramétrage, les prestations d’entretien spécialisé peuvent être spécifiées sur chaque élément.</a:t>
            </a:r>
          </a:p>
          <a:p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8D22E2-BA3C-47E7-B73D-AAF8AA3DD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8" y="3466864"/>
            <a:ext cx="8445142" cy="27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0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324F1-B655-CF43-9DB8-559CAFE9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listes de référence</a:t>
            </a:r>
          </a:p>
        </p:txBody>
      </p:sp>
      <p:pic>
        <p:nvPicPr>
          <p:cNvPr id="3" name="Image 2" descr="Une image contenant texte, menu, capture d’écran&#10;&#10;Description générée automatiquement">
            <a:extLst>
              <a:ext uri="{FF2B5EF4-FFF2-40B4-BE49-F238E27FC236}">
                <a16:creationId xmlns:a16="http://schemas.microsoft.com/office/drawing/2014/main" id="{728896E6-AB54-BF80-0488-73FDDEC78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56" y="2060848"/>
            <a:ext cx="1944216" cy="43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6309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324F1-B655-CF43-9DB8-559CAFE9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listes de référence</a:t>
            </a:r>
          </a:p>
        </p:txBody>
      </p:sp>
      <p:pic>
        <p:nvPicPr>
          <p:cNvPr id="4" name="Image 3" descr="Une image contenant texte, capture d’écran, logiciel, ordinateur&#10;&#10;Description générée automatiquement">
            <a:extLst>
              <a:ext uri="{FF2B5EF4-FFF2-40B4-BE49-F238E27FC236}">
                <a16:creationId xmlns:a16="http://schemas.microsoft.com/office/drawing/2014/main" id="{A485024B-66E7-35B2-0376-5A36068A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6" y="2348880"/>
            <a:ext cx="7903691" cy="39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1161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40567-39C5-2BD7-C606-19F5B10A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Administration &amp; paramétrage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11E58-56A7-60FF-73DA-15509C94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modèles de visites d’ouvrages</a:t>
            </a:r>
          </a:p>
          <a:p>
            <a:r>
              <a:rPr lang="fr-FR" dirty="0"/>
              <a:t>Les prescriptions</a:t>
            </a:r>
          </a:p>
          <a:p>
            <a:r>
              <a:rPr lang="fr-FR" dirty="0"/>
              <a:t>Les prestations</a:t>
            </a:r>
          </a:p>
          <a:p>
            <a:r>
              <a:rPr lang="fr-FR" dirty="0"/>
              <a:t>Les listes de référence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84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59118-C34A-AE5D-8C12-2E55555A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Les modèles de visites d’ouvrage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222113-B17E-EC0D-8CCF-50496134F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8" y="2564904"/>
            <a:ext cx="8388424" cy="33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5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BAA53-3442-4E13-DCBD-51AC0E2E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Visites pour le suivi des éléments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5E83D0-7A45-9B9C-FB6C-92457724F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plan de visite utilisé doit permettre le suivi des éléments dont la durée de vie est courte.</a:t>
            </a:r>
          </a:p>
          <a:p>
            <a:r>
              <a:rPr lang="fr-FR" dirty="0"/>
              <a:t>Pour les ponts, les joints de chaussée, les appareils d’appui, les corniches 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CB5CFD-DD14-185F-93BB-256430F127B7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modèles de visites d’ouvrage</a:t>
            </a:r>
          </a:p>
        </p:txBody>
      </p:sp>
    </p:spTree>
    <p:extLst>
      <p:ext uri="{BB962C8B-B14F-4D97-AF65-F5344CB8AC3E}">
        <p14:creationId xmlns:p14="http://schemas.microsoft.com/office/powerpoint/2010/main" val="404120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BAA53-3442-4E13-DCBD-51AC0E2E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Visites pour le suivi des éléments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5E83D0-7A45-9B9C-FB6C-92457724F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267271"/>
          </a:xfrm>
        </p:spPr>
        <p:txBody>
          <a:bodyPr/>
          <a:lstStyle/>
          <a:p>
            <a:r>
              <a:rPr lang="fr-FR" sz="1800" dirty="0"/>
              <a:t>Le modèle VAQOA2 permet ce suivi.</a:t>
            </a:r>
          </a:p>
          <a:p>
            <a:r>
              <a:rPr lang="fr-FR" sz="1800" dirty="0"/>
              <a:t>Visite 24/11/2020 Pont PS 4 NOEUD ROUTIER D'HARFLEUR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6669F7-A047-FF86-167B-4A1881F5B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615" y="2924944"/>
            <a:ext cx="6447697" cy="33569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DD60FA7-CCFE-96CB-DA9F-204DD95DF91F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modèles de visites d’ouvrage</a:t>
            </a:r>
          </a:p>
        </p:txBody>
      </p:sp>
    </p:spTree>
    <p:extLst>
      <p:ext uri="{BB962C8B-B14F-4D97-AF65-F5344CB8AC3E}">
        <p14:creationId xmlns:p14="http://schemas.microsoft.com/office/powerpoint/2010/main" val="289691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48FA05F-24E9-70EF-39D0-81A4EB68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6" y="980728"/>
            <a:ext cx="8851568" cy="46085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C13318-3176-9D96-F759-598C1F0FB8A9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modèles de visites d’ouvrage</a:t>
            </a:r>
          </a:p>
        </p:txBody>
      </p:sp>
    </p:spTree>
    <p:extLst>
      <p:ext uri="{BB962C8B-B14F-4D97-AF65-F5344CB8AC3E}">
        <p14:creationId xmlns:p14="http://schemas.microsoft.com/office/powerpoint/2010/main" val="87325301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fr-FR" dirty="0"/>
              <a:t>Visites pour le suivi des éléments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CB5CFD-DD14-185F-93BB-256430F127B7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modèles de visites d’ouvrage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3FB9A3-2018-95D7-A40D-79445BABB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83346"/>
            <a:ext cx="4541825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248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E64AF0C-FA4E-C5D4-866A-A9257D8F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kern="0" dirty="0"/>
              <a:t>Visite N-1 </a:t>
            </a:r>
            <a:r>
              <a:rPr lang="fr-FR" sz="4400" kern="0" dirty="0">
                <a:sym typeface="Wingdings" panose="05000000000000000000" pitchFamily="2" charset="2"/>
              </a:rPr>
              <a:t></a:t>
            </a:r>
            <a:r>
              <a:rPr lang="fr-FR" sz="4400" kern="0" dirty="0"/>
              <a:t> Visite N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912" y="2392701"/>
            <a:ext cx="8055496" cy="2322803"/>
          </a:xfrm>
        </p:spPr>
        <p:txBody>
          <a:bodyPr/>
          <a:lstStyle/>
          <a:p>
            <a:r>
              <a:rPr lang="fr-FR" sz="2400" dirty="0"/>
              <a:t>Lorsque des types de visite partagent un même modèle de PV, elles appartiennent à une même famille. </a:t>
            </a:r>
          </a:p>
          <a:p>
            <a:r>
              <a:rPr lang="fr-FR" sz="2400" dirty="0"/>
              <a:t>La visite N peut être créée comme une copie de la visite N-1.</a:t>
            </a:r>
          </a:p>
          <a:p>
            <a:r>
              <a:rPr lang="fr-FR" sz="2400" dirty="0"/>
              <a:t>Eviter la copie des photos de la visite précédente.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9384D8-6735-B59F-36FD-1D9F5CC818AB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modèles de visites d’ouvrage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C1B9F47-566B-83B3-7F48-7CA7548D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83" y="4765032"/>
            <a:ext cx="2693592" cy="1119967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8490DC5F-D483-6F03-176B-B45D424CAB5E}"/>
              </a:ext>
            </a:extLst>
          </p:cNvPr>
          <p:cNvSpPr/>
          <p:nvPr/>
        </p:nvSpPr>
        <p:spPr bwMode="auto">
          <a:xfrm>
            <a:off x="5292080" y="5157192"/>
            <a:ext cx="576064" cy="3693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B51F3E11-A3E6-893C-5903-6D6487465E2C}"/>
              </a:ext>
            </a:extLst>
          </p:cNvPr>
          <p:cNvSpPr txBox="1">
            <a:spLocks/>
          </p:cNvSpPr>
          <p:nvPr/>
        </p:nvSpPr>
        <p:spPr bwMode="auto">
          <a:xfrm>
            <a:off x="188912" y="4581128"/>
            <a:ext cx="5679232" cy="247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400" kern="0" dirty="0"/>
              <a:t>Dans le login/profil utilisé pour générer les paquets, les options suivantes sont conseillées </a:t>
            </a:r>
          </a:p>
          <a:p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315268521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kern="0" dirty="0"/>
              <a:t>Les prescriptions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fr-FR" sz="2800" dirty="0"/>
              <a:t>Avec les prescriptions, on inscrit les ouvrages dans le cycle Visites-Défauts-Actions.</a:t>
            </a:r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6DA775-15AD-75B7-1C67-B6108940E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48" y="3164881"/>
            <a:ext cx="5994412" cy="34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3510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59</TotalTime>
  <Words>296</Words>
  <Application>Microsoft Office PowerPoint</Application>
  <PresentationFormat>Affichage à l'écran (4:3)</PresentationFormat>
  <Paragraphs>45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Tahoma</vt:lpstr>
      <vt:lpstr>Wingdings</vt:lpstr>
      <vt:lpstr>Blends</vt:lpstr>
      <vt:lpstr>Formation OASIS-OKAPI</vt:lpstr>
      <vt:lpstr>Administration &amp; paramétrage</vt:lpstr>
      <vt:lpstr>Les modèles de visites d’ouvrage</vt:lpstr>
      <vt:lpstr>Visites pour le suivi des éléments</vt:lpstr>
      <vt:lpstr>Visites pour le suivi des éléments</vt:lpstr>
      <vt:lpstr>Présentation PowerPoint</vt:lpstr>
      <vt:lpstr>Visites pour le suivi des éléments</vt:lpstr>
      <vt:lpstr>Visite N-1  Visite N</vt:lpstr>
      <vt:lpstr>Les prescriptions</vt:lpstr>
      <vt:lpstr>Les prescriptions de l’inspecteur sont partie intégrante des résultats de la visite.</vt:lpstr>
      <vt:lpstr>La validation de la visite déclenche la création de l’action Post-Visite.</vt:lpstr>
      <vt:lpstr>Les prescriptions</vt:lpstr>
      <vt:lpstr>Les prescriptions</vt:lpstr>
      <vt:lpstr>Les prestations</vt:lpstr>
      <vt:lpstr>Les listes de référence</vt:lpstr>
      <vt:lpstr>Les listes de référence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13</cp:revision>
  <dcterms:created xsi:type="dcterms:W3CDTF">2024-04-05T09:51:38Z</dcterms:created>
  <dcterms:modified xsi:type="dcterms:W3CDTF">2024-04-09T12:29:42Z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