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4" r:id="rId1"/>
  </p:sldMasterIdLst>
  <p:notesMasterIdLst>
    <p:notesMasterId r:id="rId35"/>
  </p:notesMasterIdLst>
  <p:handoutMasterIdLst>
    <p:handoutMasterId r:id="rId36"/>
  </p:handoutMasterIdLst>
  <p:sldIdLst>
    <p:sldId id="256" r:id="rId2"/>
    <p:sldId id="296" r:id="rId3"/>
    <p:sldId id="287" r:id="rId4"/>
    <p:sldId id="290" r:id="rId5"/>
    <p:sldId id="291" r:id="rId6"/>
    <p:sldId id="318" r:id="rId7"/>
    <p:sldId id="319" r:id="rId8"/>
    <p:sldId id="288" r:id="rId9"/>
    <p:sldId id="289" r:id="rId10"/>
    <p:sldId id="257" r:id="rId11"/>
    <p:sldId id="307" r:id="rId12"/>
    <p:sldId id="293" r:id="rId13"/>
    <p:sldId id="305" r:id="rId14"/>
    <p:sldId id="306" r:id="rId15"/>
    <p:sldId id="294" r:id="rId16"/>
    <p:sldId id="258" r:id="rId17"/>
    <p:sldId id="295" r:id="rId18"/>
    <p:sldId id="292" r:id="rId19"/>
    <p:sldId id="269" r:id="rId20"/>
    <p:sldId id="264" r:id="rId21"/>
    <p:sldId id="263" r:id="rId22"/>
    <p:sldId id="267" r:id="rId23"/>
    <p:sldId id="270" r:id="rId24"/>
    <p:sldId id="274" r:id="rId25"/>
    <p:sldId id="273" r:id="rId26"/>
    <p:sldId id="275" r:id="rId27"/>
    <p:sldId id="271" r:id="rId28"/>
    <p:sldId id="316" r:id="rId29"/>
    <p:sldId id="278" r:id="rId30"/>
    <p:sldId id="280" r:id="rId31"/>
    <p:sldId id="320" r:id="rId32"/>
    <p:sldId id="322" r:id="rId33"/>
    <p:sldId id="321" r:id="rId34"/>
  </p:sldIdLst>
  <p:sldSz cx="9144000" cy="6858000" type="screen4x3"/>
  <p:notesSz cx="6797675" cy="9928225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99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95" autoAdjust="0"/>
    <p:restoredTop sz="94643" autoAdjust="0"/>
  </p:normalViewPr>
  <p:slideViewPr>
    <p:cSldViewPr snapToObjects="1">
      <p:cViewPr>
        <p:scale>
          <a:sx n="77" d="100"/>
          <a:sy n="77" d="100"/>
        </p:scale>
        <p:origin x="-1474" y="-331"/>
      </p:cViewPr>
      <p:guideLst>
        <p:guide orient="horz" pos="301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0"/>
    </p:cViewPr>
  </p:sorterViewPr>
  <p:notesViewPr>
    <p:cSldViewPr snapToObjects="1">
      <p:cViewPr varScale="1">
        <p:scale>
          <a:sx n="86" d="100"/>
          <a:sy n="86" d="100"/>
        </p:scale>
        <p:origin x="-1890" y="-84"/>
      </p:cViewPr>
      <p:guideLst>
        <p:guide orient="horz" pos="3127"/>
        <p:guide pos="2142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8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8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8" y="0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8" y="4715908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8" y="9431815"/>
            <a:ext cx="2945659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05" indent="-28573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2931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102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275" indent="-228586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447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619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8792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5964" indent="-22858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89B1E7-B8A5-48B2-9D37-49098E6DF041}" type="slidenum">
              <a:rPr lang="fr-FR" altLang="fr-FR" smtClean="0"/>
              <a:pPr algn="r" eaLnBrk="1" hangingPunct="1">
                <a:spcBef>
                  <a:spcPct val="0"/>
                </a:spcBef>
              </a:pPr>
              <a:t>1</a:t>
            </a:fld>
            <a:endParaRPr lang="fr-FR" altLang="fr-FR" dirty="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401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4509120"/>
            <a:ext cx="6400800" cy="109158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dirty="0" smtClean="0"/>
              <a:t>Modifiez le style des sous-titres du masque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61230" y="236769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230" y="2315110"/>
            <a:ext cx="9021537" cy="120580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230" y="3895039"/>
            <a:ext cx="9021537" cy="1105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5499" y="242432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pic>
        <p:nvPicPr>
          <p:cNvPr id="17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7272300" y="429936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>
            <a:lvl1pPr marL="274320" indent="-274320">
              <a:buFont typeface="Wingdings" panose="05000000000000000000" pitchFamily="2" charset="2"/>
              <a:buChar char="Ø"/>
              <a:defRPr/>
            </a:lvl1pPr>
          </a:lstStyle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7441"/>
            <a:ext cx="9013515" cy="45720"/>
          </a:xfrm>
          <a:prstGeom prst="rect">
            <a:avLst/>
          </a:prstGeom>
          <a:solidFill>
            <a:schemeClr val="accent6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423161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60320" cy="2736626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3200">
                <a:solidFill>
                  <a:schemeClr val="accent4">
                    <a:lumMod val="75000"/>
                  </a:schemeClr>
                </a:solidFill>
              </a:defRPr>
            </a:lvl1pPr>
            <a:lvl2pPr indent="-288000">
              <a:buSzPct val="80000"/>
              <a:defRPr sz="28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2"/>
          </p:nvPr>
        </p:nvSpPr>
        <p:spPr>
          <a:xfrm>
            <a:off x="1979712" y="3356992"/>
            <a:ext cx="6408638" cy="576263"/>
          </a:xfrm>
        </p:spPr>
        <p:txBody>
          <a:bodyPr>
            <a:normAutofit/>
          </a:bodyPr>
          <a:lstStyle>
            <a:lvl1pPr marL="0" indent="0">
              <a:buSzPct val="120000"/>
              <a:buFont typeface="Wingdings 3" panose="05040102010807070707" pitchFamily="18" charset="2"/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3"/>
          </p:nvPr>
        </p:nvSpPr>
        <p:spPr>
          <a:xfrm>
            <a:off x="1979613" y="4221163"/>
            <a:ext cx="6408737" cy="64799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12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3712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/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273050"/>
            <a:ext cx="6781800" cy="1143000"/>
          </a:xfrm>
        </p:spPr>
        <p:txBody>
          <a:bodyPr anchor="b" anchorCtr="0"/>
          <a:lstStyle>
            <a:lvl1pPr algn="l">
              <a:buNone/>
              <a:defRPr sz="4000" b="0" baseline="0">
                <a:solidFill>
                  <a:schemeClr val="accent6"/>
                </a:solidFill>
              </a:defRPr>
            </a:lvl1pPr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dirty="0" smtClean="0"/>
              <a:t>Modifiez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space réservé de la date 13"/>
          <p:cNvSpPr>
            <a:spLocks noGrp="1"/>
          </p:cNvSpPr>
          <p:nvPr>
            <p:ph type="dt" sz="half" idx="10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age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8138"/>
            <a:ext cx="914400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Sans titre 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33645"/>
            <a:ext cx="20891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2"/>
          <p:cNvSpPr>
            <a:spLocks noChangeArrowheads="1"/>
          </p:cNvSpPr>
          <p:nvPr userDrawn="1"/>
        </p:nvSpPr>
        <p:spPr bwMode="auto">
          <a:xfrm>
            <a:off x="3276600" y="4876800"/>
            <a:ext cx="2743200" cy="8382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sp>
        <p:nvSpPr>
          <p:cNvPr id="5" name="Rectangle 16"/>
          <p:cNvSpPr>
            <a:spLocks noChangeArrowheads="1"/>
          </p:cNvSpPr>
          <p:nvPr userDrawn="1"/>
        </p:nvSpPr>
        <p:spPr bwMode="auto">
          <a:xfrm>
            <a:off x="0" y="1371600"/>
            <a:ext cx="6629400" cy="3733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1pPr>
            <a:lvl2pPr marL="742950" indent="-28575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2pPr>
            <a:lvl3pPr marL="11430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3pPr>
            <a:lvl4pPr marL="16002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4pPr>
            <a:lvl5pPr marL="2057400" indent="-228600" eaLnBrk="0" hangingPunct="0">
              <a:defRPr kumimoji="1" sz="2400">
                <a:solidFill>
                  <a:schemeClr val="bg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kumimoji="1" sz="2400">
                <a:solidFill>
                  <a:schemeClr val="bg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fr-FR" altLang="fr-F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215" y="422275"/>
            <a:ext cx="2398660" cy="15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3626481"/>
            <a:ext cx="6563014" cy="14789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656565" y="5184195"/>
            <a:ext cx="2115235" cy="13051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206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noFill/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dirty="0" smtClean="0"/>
              <a:t>Modifiez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9898" r="3878" b="9565"/>
          <a:stretch/>
        </p:blipFill>
        <p:spPr bwMode="auto">
          <a:xfrm>
            <a:off x="169936" y="172164"/>
            <a:ext cx="1681467" cy="9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Sans titre 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96" y="6317613"/>
            <a:ext cx="629466" cy="36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Une solution simple, intuitive, partagée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77" r:id="rId4"/>
    <p:sldLayoutId id="2147484168" r:id="rId5"/>
    <p:sldLayoutId id="2147484171" r:id="rId6"/>
    <p:sldLayoutId id="2147484172" r:id="rId7"/>
    <p:sldLayoutId id="2147484176" r:id="rId8"/>
  </p:sldLayoutIdLst>
  <p:transition spd="slow">
    <p:wipe/>
  </p:transition>
  <p:timing>
    <p:tnLst>
      <p:par>
        <p:cTn id="1" dur="indefinite" restart="never" nodeType="tmRoot"/>
      </p:par>
    </p:tnLst>
  </p:timing>
  <p:hf sldNum="0" hdr="0"/>
  <p:txStyles>
    <p:titleStyle>
      <a:lvl1pPr algn="l" rtl="0" eaLnBrk="1" latinLnBrk="0" hangingPunct="1">
        <a:spcBef>
          <a:spcPct val="0"/>
        </a:spcBef>
        <a:buNone/>
        <a:defRPr kumimoji="0" sz="4000" kern="1200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0000"/>
        <a:buFont typeface="Wingdings" panose="05000000000000000000" pitchFamily="2" charset="2"/>
        <a:buChar char="Ø"/>
        <a:defRPr kumimoji="0" sz="26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6"/>
        </a:buClr>
        <a:buSzPct val="85000"/>
        <a:buFont typeface="Wingdings" panose="05000000000000000000" pitchFamily="2" charset="2"/>
        <a:buChar char="Ø"/>
        <a:defRPr kumimoji="0"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5"/>
        </a:buClr>
        <a:buSzPct val="70000"/>
        <a:buFontTx/>
        <a:buChar char="o"/>
        <a:defRPr kumimoji="0"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6635" y="1223755"/>
            <a:ext cx="6905734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fr-FR" sz="3600" b="1" dirty="0" smtClean="0">
                <a:solidFill>
                  <a:schemeClr val="accent6"/>
                </a:solidFill>
              </a:rPr>
              <a:t>OASIS-OKAPI</a:t>
            </a:r>
          </a:p>
          <a:p>
            <a:pPr>
              <a:spcBef>
                <a:spcPts val="600"/>
              </a:spcBef>
            </a:pPr>
            <a:r>
              <a:rPr kumimoji="0" lang="fr-FR" sz="3200" i="1" dirty="0" smtClean="0">
                <a:solidFill>
                  <a:schemeClr val="tx2"/>
                </a:solidFill>
              </a:rPr>
              <a:t>Constituer le SGOA à partir           des visites réalisées</a:t>
            </a:r>
            <a:endParaRPr kumimoji="0" lang="fr-FR" sz="3200" i="1" dirty="0">
              <a:solidFill>
                <a:schemeClr val="tx2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097156" y="5949280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tx2"/>
                </a:solidFill>
              </a:rPr>
              <a:t>Juin 2020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7204" y="413665"/>
            <a:ext cx="2655295" cy="1485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6867763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Les paquets de visites</a:t>
            </a:r>
            <a:endParaRPr lang="fr-FR" dirty="0"/>
          </a:p>
        </p:txBody>
      </p:sp>
      <p:sp>
        <p:nvSpPr>
          <p:cNvPr id="8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076945" y="6202889"/>
            <a:ext cx="4951775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800" b="1" baseline="0">
                <a:solidFill>
                  <a:schemeClr val="accent5"/>
                </a:solidFill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Les visites OKAPI sur la tablette OKAPI</a:t>
            </a:r>
            <a:endParaRPr lang="fr-FR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8752"/>
            <a:ext cx="7548363" cy="471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81183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OKAPI Cartographique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399" y="2438890"/>
            <a:ext cx="2982526" cy="3657109"/>
          </a:xfrm>
        </p:spPr>
        <p:txBody>
          <a:bodyPr>
            <a:noAutofit/>
          </a:bodyPr>
          <a:lstStyle/>
          <a:p>
            <a:r>
              <a:rPr lang="fr-FR" sz="2800" dirty="0" smtClean="0"/>
              <a:t>La nouvelle version OKAPI inclut une page cartographique permettant au visiteur de localiser les visites à réaliser</a:t>
            </a:r>
            <a:endParaRPr lang="fr-FR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985" y="1763815"/>
            <a:ext cx="2880000" cy="46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10811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 sur le terrain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paquets sont préparés et contrôlés par le COP du domaine.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visites sont réalisées et téléchargées dans OASIS-WEB au fur et à mesure de leur réalisation.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384659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8" y="836712"/>
            <a:ext cx="8116671" cy="1362075"/>
          </a:xfrm>
        </p:spPr>
        <p:txBody>
          <a:bodyPr/>
          <a:lstStyle/>
          <a:p>
            <a:r>
              <a:rPr lang="fr-FR" dirty="0" smtClean="0"/>
              <a:t>Dématérialisation en mode Synchrone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 mode Synchrone est privilégié pour éviter toute opération manuelle sur les fichiers.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 passage en mode Synchrone permet la résolution des retards liés aux opérations manuelles.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521785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8" y="836712"/>
            <a:ext cx="8116671" cy="1362075"/>
          </a:xfrm>
        </p:spPr>
        <p:txBody>
          <a:bodyPr/>
          <a:lstStyle/>
          <a:p>
            <a:r>
              <a:rPr lang="fr-FR" dirty="0" smtClean="0"/>
              <a:t>Suivi des tablettes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758862" cy="2736626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La connexion au serveur depuis la tablette permet :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Le téléchargement des visites terminées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L’annulation des visites à faire déjà terminées sur les autres tablettes</a:t>
            </a:r>
          </a:p>
        </p:txBody>
      </p:sp>
    </p:spTree>
    <p:extLst>
      <p:ext uri="{BB962C8B-B14F-4D97-AF65-F5344CB8AC3E}">
        <p14:creationId xmlns:p14="http://schemas.microsoft.com/office/powerpoint/2010/main" val="99110382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 sur le terrain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visites téléchargées sont vérifiées puis validées par le COP du domaine.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OKAPI garantit une totale autonomie au prestataire.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444968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9711" y="274638"/>
            <a:ext cx="6867763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Les visites sur le terrain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26895" y="6202889"/>
            <a:ext cx="5401825" cy="476250"/>
          </a:xfrm>
        </p:spPr>
        <p:txBody>
          <a:bodyPr/>
          <a:lstStyle/>
          <a:p>
            <a:r>
              <a:rPr lang="fr-FR" dirty="0" smtClean="0"/>
              <a:t>Les visites téléchargées dans l’interface OASIS-WEB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487940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70706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196625" y="2424320"/>
            <a:ext cx="6300700" cy="1470025"/>
          </a:xfrm>
        </p:spPr>
        <p:txBody>
          <a:bodyPr>
            <a:normAutofit/>
          </a:bodyPr>
          <a:lstStyle/>
          <a:p>
            <a:r>
              <a:rPr lang="fr-FR" dirty="0"/>
              <a:t>Constituer le SGOA à partir des visites </a:t>
            </a:r>
            <a:r>
              <a:rPr lang="fr-FR" dirty="0" smtClean="0"/>
              <a:t>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15086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Démarche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visites réalisées et leurs ouvrages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</a:t>
            </a:r>
            <a:r>
              <a:rPr lang="fr-FR" dirty="0"/>
              <a:t>tableaux des visites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Les défauts </a:t>
            </a:r>
            <a:r>
              <a:rPr lang="fr-FR" dirty="0"/>
              <a:t>répertoriés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L’identification </a:t>
            </a:r>
            <a:r>
              <a:rPr lang="fr-FR" dirty="0"/>
              <a:t>et la programmation des </a:t>
            </a:r>
            <a:r>
              <a:rPr lang="fr-FR" dirty="0" smtClean="0"/>
              <a:t>actions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Constituer le SGOA à partir des visites réalisées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3799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 smtClean="0"/>
              <a:t>Les visites réalisées par les prestataires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212390487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Flux de données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8617141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vues en fonction de l’IG calculé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535319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499415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Le PV de visite</a:t>
            </a:r>
            <a:endParaRPr lang="fr-FR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49" y="1545389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7060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visites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Déroulement du PV de visite</a:t>
            </a:r>
            <a:endParaRPr lang="fr-F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9" y="1545389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37102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smtClean="0"/>
              <a:t>défauts </a:t>
            </a:r>
            <a:r>
              <a:rPr lang="fr-FR" dirty="0"/>
              <a:t>répertoriés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212390487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défauts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746575" y="6202889"/>
            <a:ext cx="8282147" cy="476250"/>
          </a:xfrm>
        </p:spPr>
        <p:txBody>
          <a:bodyPr/>
          <a:lstStyle/>
          <a:p>
            <a:r>
              <a:rPr lang="fr-FR" dirty="0" smtClean="0"/>
              <a:t>Les défauts des 37 visites dont l’IG est supérieur à « 3 » ou avec problème de sécurité</a:t>
            </a:r>
            <a:endParaRPr lang="fr-F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8" y="1545389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293597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défauts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Vue des défauts</a:t>
            </a:r>
            <a:endParaRPr lang="fr-F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422136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123073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défauts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>
          <a:xfrm>
            <a:off x="3671901" y="6202889"/>
            <a:ext cx="5356820" cy="476250"/>
          </a:xfrm>
        </p:spPr>
        <p:txBody>
          <a:bodyPr/>
          <a:lstStyle/>
          <a:p>
            <a:r>
              <a:rPr lang="fr-FR" dirty="0" smtClean="0"/>
              <a:t>Tableau des défauts</a:t>
            </a:r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545389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48868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démarche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>
          <a:xfrm>
            <a:off x="683568" y="3068638"/>
            <a:ext cx="7578842" cy="273662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Identification des actions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Résolution des défauts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r>
              <a:rPr lang="fr-FR" dirty="0" smtClean="0"/>
              <a:t>Résolution par parties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Tableau </a:t>
            </a:r>
            <a:r>
              <a:rPr lang="fr-FR" dirty="0"/>
              <a:t>des </a:t>
            </a:r>
            <a:r>
              <a:rPr lang="fr-FR" dirty="0" smtClean="0"/>
              <a:t>actions par année</a:t>
            </a:r>
          </a:p>
          <a:p>
            <a:pPr marL="1005840" lvl="1" indent="-45720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Constituer le SGOA à partir des visites réalisées</a:t>
            </a:r>
          </a:p>
        </p:txBody>
      </p:sp>
    </p:spTree>
    <p:extLst>
      <p:ext uri="{BB962C8B-B14F-4D97-AF65-F5344CB8AC3E}">
        <p14:creationId xmlns:p14="http://schemas.microsoft.com/office/powerpoint/2010/main" val="41065214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Choix des défauts à résoudre</a:t>
            </a:r>
            <a:endParaRPr lang="fr-FR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1" y="1535587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400972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Création des actions</a:t>
            </a:r>
            <a:endParaRPr lang="fr-FR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8" y="1545389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45560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initial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Tableau de données initiales pour OASIS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Données SIG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59348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Identification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Une action de résolution de défaut</a:t>
            </a:r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545389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29158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Réalisation des actions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Une action de </a:t>
            </a:r>
            <a:r>
              <a:rPr lang="fr-FR" dirty="0" smtClean="0"/>
              <a:t>résolution par parties</a:t>
            </a:r>
            <a:endParaRPr lang="fr-FR" dirty="0"/>
          </a:p>
        </p:txBody>
      </p:sp>
      <p:pic>
        <p:nvPicPr>
          <p:cNvPr id="1026" name="Picture 2" descr="D:\Documents\DOCUMENTATIONS LOGICIELS\DOCS OASIS-OKAPI\Avant vente\Photos\1. Action resolution par part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16" y="1417638"/>
            <a:ext cx="8280000" cy="46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451955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Tableau des actions par année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Un ouvrage avec une action en attente</a:t>
            </a:r>
            <a:endParaRPr lang="fr-FR" dirty="0"/>
          </a:p>
        </p:txBody>
      </p:sp>
      <p:pic>
        <p:nvPicPr>
          <p:cNvPr id="1026" name="Picture 2" descr="D:\Documents\DOCUMENTATIONS LOGICIELS\DOCS OASIS-OKAPI\Avant vente\Photos\Tableau des actions par année - un ouvrage avec une action atte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50" y="1545389"/>
            <a:ext cx="8280000" cy="46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23623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Tableau des actions par année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Un ouvrage avec une action terminée</a:t>
            </a:r>
            <a:endParaRPr lang="fr-FR" dirty="0"/>
          </a:p>
        </p:txBody>
      </p:sp>
      <p:pic>
        <p:nvPicPr>
          <p:cNvPr id="4" name="Picture 2" descr="D:\Documents\DOCUMENTATIONS LOGICIELS\DOCS OASIS-OKAPI\Avant vente\Photos\Tableau des actions par année - un ouvrage avec une action terminé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6" y="1533675"/>
            <a:ext cx="8280000" cy="46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9273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Flux de données initial 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Représentation dans l’interface OASIS-WEB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800" y="1853825"/>
            <a:ext cx="7560000" cy="42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69335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OASIS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Modèles d’objets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Modèles de visites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129458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vus en fonction de leur IG</a:t>
            </a:r>
            <a:endParaRPr lang="fr-F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0" y="1532194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47564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ouvrages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Détail d’un ouvrage</a:t>
            </a:r>
            <a:endParaRPr lang="fr-F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5" y="1545389"/>
            <a:ext cx="8280000" cy="46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70884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Flux de données Visites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Visites réalisées par les prestataires</a:t>
            </a:r>
            <a:endParaRPr lang="fr-F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Visites réalisées en interne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91152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799" y="836712"/>
            <a:ext cx="8251686" cy="1362075"/>
          </a:xfrm>
        </p:spPr>
        <p:txBody>
          <a:bodyPr/>
          <a:lstStyle/>
          <a:p>
            <a:r>
              <a:rPr lang="fr-FR" dirty="0"/>
              <a:t>Les visites </a:t>
            </a:r>
            <a:r>
              <a:rPr lang="fr-FR" dirty="0" smtClean="0"/>
              <a:t>réalisées sur le terrain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Ces visites constituent le centre du système.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dirty="0" smtClean="0"/>
              <a:t>La qualité du système est directement liée à celle des visites.</a:t>
            </a:r>
          </a:p>
        </p:txBody>
      </p:sp>
    </p:spTree>
    <p:extLst>
      <p:ext uri="{BB962C8B-B14F-4D97-AF65-F5344CB8AC3E}">
        <p14:creationId xmlns:p14="http://schemas.microsoft.com/office/powerpoint/2010/main" val="3233179505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8737</TotalTime>
  <Words>446</Words>
  <Application>Microsoft Office PowerPoint</Application>
  <PresentationFormat>Affichage à l'écran (4:3)</PresentationFormat>
  <Paragraphs>85</Paragraphs>
  <Slides>33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Capitaux</vt:lpstr>
      <vt:lpstr>Présentation PowerPoint</vt:lpstr>
      <vt:lpstr>Flux de données</vt:lpstr>
      <vt:lpstr>Flux de données initial</vt:lpstr>
      <vt:lpstr>Flux de données initial </vt:lpstr>
      <vt:lpstr>Flux de données OASIS</vt:lpstr>
      <vt:lpstr>Les ouvrages</vt:lpstr>
      <vt:lpstr>Les ouvrages</vt:lpstr>
      <vt:lpstr>Flux de données Visites</vt:lpstr>
      <vt:lpstr>Les visites réalisées sur le terrain</vt:lpstr>
      <vt:lpstr>Les paquets de visites</vt:lpstr>
      <vt:lpstr>OKAPI Cartographique</vt:lpstr>
      <vt:lpstr>Les visites sur le terrain</vt:lpstr>
      <vt:lpstr>Dématérialisation en mode Synchrone</vt:lpstr>
      <vt:lpstr>Suivi des tablettes</vt:lpstr>
      <vt:lpstr>Les visites sur le terrain</vt:lpstr>
      <vt:lpstr>Les visites sur le terrain</vt:lpstr>
      <vt:lpstr>Constituer le SGOA à partir des visites réalisées</vt:lpstr>
      <vt:lpstr>Démarche</vt:lpstr>
      <vt:lpstr>La démarche</vt:lpstr>
      <vt:lpstr>Les visites</vt:lpstr>
      <vt:lpstr>Les visites</vt:lpstr>
      <vt:lpstr>Les visites</vt:lpstr>
      <vt:lpstr>La démarche</vt:lpstr>
      <vt:lpstr>Les défauts</vt:lpstr>
      <vt:lpstr>Les défauts</vt:lpstr>
      <vt:lpstr>Les défauts</vt:lpstr>
      <vt:lpstr>La démarche</vt:lpstr>
      <vt:lpstr>Identification des actions</vt:lpstr>
      <vt:lpstr>Identification des actions</vt:lpstr>
      <vt:lpstr>Identification des actions</vt:lpstr>
      <vt:lpstr>Réalisation des actions</vt:lpstr>
      <vt:lpstr>Tableau des actions par année</vt:lpstr>
      <vt:lpstr>Tableau des actions par année</vt:lpstr>
    </vt:vector>
  </TitlesOfParts>
  <Company>Conseil Général du Finistère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Valerie Cambert</cp:lastModifiedBy>
  <cp:revision>581</cp:revision>
  <cp:lastPrinted>2019-11-04T10:39:38Z</cp:lastPrinted>
  <dcterms:created xsi:type="dcterms:W3CDTF">2004-03-22T09:00:28Z</dcterms:created>
  <dcterms:modified xsi:type="dcterms:W3CDTF">2020-06-10T12:46:54Z</dcterms:modified>
</cp:coreProperties>
</file>