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4" r:id="rId1"/>
  </p:sldMasterIdLst>
  <p:notesMasterIdLst>
    <p:notesMasterId r:id="rId59"/>
  </p:notesMasterIdLst>
  <p:handoutMasterIdLst>
    <p:handoutMasterId r:id="rId60"/>
  </p:handoutMasterIdLst>
  <p:sldIdLst>
    <p:sldId id="256" r:id="rId2"/>
    <p:sldId id="296" r:id="rId3"/>
    <p:sldId id="285" r:id="rId4"/>
    <p:sldId id="303" r:id="rId5"/>
    <p:sldId id="304" r:id="rId6"/>
    <p:sldId id="287" r:id="rId7"/>
    <p:sldId id="290" r:id="rId8"/>
    <p:sldId id="291" r:id="rId9"/>
    <p:sldId id="288" r:id="rId10"/>
    <p:sldId id="289" r:id="rId11"/>
    <p:sldId id="257" r:id="rId12"/>
    <p:sldId id="302" r:id="rId13"/>
    <p:sldId id="307" r:id="rId14"/>
    <p:sldId id="293" r:id="rId15"/>
    <p:sldId id="305" r:id="rId16"/>
    <p:sldId id="306" r:id="rId17"/>
    <p:sldId id="294" r:id="rId18"/>
    <p:sldId id="258" r:id="rId19"/>
    <p:sldId id="295" r:id="rId20"/>
    <p:sldId id="292" r:id="rId21"/>
    <p:sldId id="268" r:id="rId22"/>
    <p:sldId id="260" r:id="rId23"/>
    <p:sldId id="261" r:id="rId24"/>
    <p:sldId id="262" r:id="rId25"/>
    <p:sldId id="269" r:id="rId26"/>
    <p:sldId id="264" r:id="rId27"/>
    <p:sldId id="265" r:id="rId28"/>
    <p:sldId id="266" r:id="rId29"/>
    <p:sldId id="263" r:id="rId30"/>
    <p:sldId id="267" r:id="rId31"/>
    <p:sldId id="270" r:id="rId32"/>
    <p:sldId id="272" r:id="rId33"/>
    <p:sldId id="274" r:id="rId34"/>
    <p:sldId id="273" r:id="rId35"/>
    <p:sldId id="275" r:id="rId36"/>
    <p:sldId id="308" r:id="rId37"/>
    <p:sldId id="309" r:id="rId38"/>
    <p:sldId id="311" r:id="rId39"/>
    <p:sldId id="310" r:id="rId40"/>
    <p:sldId id="312" r:id="rId41"/>
    <p:sldId id="313" r:id="rId42"/>
    <p:sldId id="314" r:id="rId43"/>
    <p:sldId id="271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97" r:id="rId54"/>
    <p:sldId id="298" r:id="rId55"/>
    <p:sldId id="299" r:id="rId56"/>
    <p:sldId id="300" r:id="rId57"/>
    <p:sldId id="301" r:id="rId58"/>
  </p:sldIdLst>
  <p:sldSz cx="9144000" cy="6858000" type="screen4x3"/>
  <p:notesSz cx="6797675" cy="9928225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99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5" autoAdjust="0"/>
    <p:restoredTop sz="94643" autoAdjust="0"/>
  </p:normalViewPr>
  <p:slideViewPr>
    <p:cSldViewPr snapToObjects="1">
      <p:cViewPr varScale="1">
        <p:scale>
          <a:sx n="89" d="100"/>
          <a:sy n="89" d="100"/>
        </p:scale>
        <p:origin x="-1114" y="-62"/>
      </p:cViewPr>
      <p:guideLst>
        <p:guide orient="horz" pos="301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0"/>
    </p:cViewPr>
  </p:sorterViewPr>
  <p:notesViewPr>
    <p:cSldViewPr snapToObjects="1">
      <p:cViewPr varScale="1">
        <p:scale>
          <a:sx n="86" d="100"/>
          <a:sy n="86" d="100"/>
        </p:scale>
        <p:origin x="-1890" y="-84"/>
      </p:cViewPr>
      <p:guideLst>
        <p:guide orient="horz" pos="3127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8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8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8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715908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8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5" indent="-28573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1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02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75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47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19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792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64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89B1E7-B8A5-48B2-9D37-49098E6DF041}" type="slidenum">
              <a:rPr lang="fr-FR" altLang="fr-FR" smtClean="0"/>
              <a:pPr algn="r" eaLnBrk="1" hangingPunct="1">
                <a:spcBef>
                  <a:spcPct val="0"/>
                </a:spcBef>
              </a:pPr>
              <a:t>1</a:t>
            </a:fld>
            <a:endParaRPr lang="fr-FR" altLang="fr-FR" dirty="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401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4509120"/>
            <a:ext cx="6400800" cy="109158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dirty="0" smtClean="0"/>
              <a:t>Modifiez le style des sous-titres du masque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61230" y="236769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230" y="2315110"/>
            <a:ext cx="9021537" cy="120580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230" y="3895039"/>
            <a:ext cx="9021537" cy="1105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5499" y="242432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pic>
        <p:nvPicPr>
          <p:cNvPr id="17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7272300" y="429936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Ø"/>
              <a:defRPr/>
            </a:lvl1pPr>
          </a:lstStyle>
          <a:p>
            <a:pPr lvl="0" eaLnBrk="1" latinLnBrk="0" hangingPunct="1"/>
            <a:r>
              <a:rPr lang="fr-FR" dirty="0" smtClean="0"/>
              <a:t>Modifiez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7441"/>
            <a:ext cx="9013515" cy="45720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423161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 indent="-288000">
              <a:buSzPct val="80000"/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1979712" y="3356992"/>
            <a:ext cx="6408638" cy="576263"/>
          </a:xfrm>
        </p:spPr>
        <p:txBody>
          <a:bodyPr>
            <a:normAutofit/>
          </a:bodyPr>
          <a:lstStyle>
            <a:lvl1pPr marL="0" indent="0">
              <a:buSzPct val="120000"/>
              <a:buFont typeface="Wingdings 3" panose="05040102010807070707" pitchFamily="18" charset="2"/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3"/>
          </p:nvPr>
        </p:nvSpPr>
        <p:spPr>
          <a:xfrm>
            <a:off x="1979613" y="4221163"/>
            <a:ext cx="6408737" cy="64799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2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371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273050"/>
            <a:ext cx="6781800" cy="1143000"/>
          </a:xfrm>
        </p:spPr>
        <p:txBody>
          <a:bodyPr anchor="b" anchorCtr="0"/>
          <a:lstStyle>
            <a:lvl1pPr algn="l">
              <a:buNone/>
              <a:defRPr sz="4000" b="0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dirty="0" smtClean="0"/>
              <a:t>Modifiez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ag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8"/>
            <a:ext cx="91440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Sans tit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29225"/>
            <a:ext cx="20891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 userDrawn="1"/>
        </p:nvSpPr>
        <p:spPr bwMode="auto">
          <a:xfrm>
            <a:off x="3276600" y="4876800"/>
            <a:ext cx="27432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 smtClean="0"/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1371600"/>
            <a:ext cx="6629400" cy="3733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15" y="422275"/>
            <a:ext cx="2398660" cy="15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626481"/>
            <a:ext cx="6563014" cy="14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6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77" r:id="rId4"/>
    <p:sldLayoutId id="2147484168" r:id="rId5"/>
    <p:sldLayoutId id="2147484171" r:id="rId6"/>
    <p:sldLayoutId id="2147484172" r:id="rId7"/>
    <p:sldLayoutId id="2147484176" r:id="rId8"/>
  </p:sldLayoutIdLst>
  <p:transition spd="slow">
    <p:wipe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0000"/>
        <a:buFont typeface="Wingdings" panose="05000000000000000000" pitchFamily="2" charset="2"/>
        <a:buChar char="Ø"/>
        <a:defRPr kumimoji="0" sz="2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6"/>
        </a:buClr>
        <a:buSzPct val="85000"/>
        <a:buFont typeface="Wingdings" panose="05000000000000000000" pitchFamily="2" charset="2"/>
        <a:buChar char="Ø"/>
        <a:defRPr kumimoji="0"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5"/>
        </a:buClr>
        <a:buSzPct val="70000"/>
        <a:buFontTx/>
        <a:buChar char="o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6635" y="1223755"/>
            <a:ext cx="6905734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fr-FR" sz="3600" b="1" dirty="0" smtClean="0">
                <a:solidFill>
                  <a:schemeClr val="accent6"/>
                </a:solidFill>
              </a:rPr>
              <a:t>OASIS-OKAPI</a:t>
            </a:r>
          </a:p>
          <a:p>
            <a:pPr>
              <a:spcBef>
                <a:spcPts val="600"/>
              </a:spcBef>
            </a:pPr>
            <a:r>
              <a:rPr kumimoji="0" lang="fr-FR" sz="3200" i="1" dirty="0" smtClean="0">
                <a:solidFill>
                  <a:schemeClr val="tx2"/>
                </a:solidFill>
              </a:rPr>
              <a:t>Constituer le SGOA à partir des visites réalisées par les prestataires</a:t>
            </a:r>
            <a:endParaRPr kumimoji="0" lang="fr-FR" sz="3200" i="1" dirty="0">
              <a:solidFill>
                <a:schemeClr val="tx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899185" y="5949280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Février 2020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7204" y="413665"/>
            <a:ext cx="2655295" cy="148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8251686" cy="1362075"/>
          </a:xfrm>
        </p:spPr>
        <p:txBody>
          <a:bodyPr/>
          <a:lstStyle/>
          <a:p>
            <a:r>
              <a:rPr lang="fr-FR" dirty="0"/>
              <a:t>Les visites </a:t>
            </a:r>
            <a:r>
              <a:rPr lang="fr-FR" dirty="0" smtClean="0"/>
              <a:t>réalisées sur le terrain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Ces visites constituent le centre du système.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La qualité du système est directement liée à celle des visites.</a:t>
            </a:r>
          </a:p>
        </p:txBody>
      </p:sp>
    </p:spTree>
    <p:extLst>
      <p:ext uri="{BB962C8B-B14F-4D97-AF65-F5344CB8AC3E}">
        <p14:creationId xmlns:p14="http://schemas.microsoft.com/office/powerpoint/2010/main" val="323317950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1" y="274638"/>
            <a:ext cx="6867763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Les </a:t>
            </a:r>
            <a:r>
              <a:rPr lang="fr-FR" dirty="0" smtClean="0"/>
              <a:t>paquets de visites</a:t>
            </a:r>
            <a:endParaRPr lang="fr-FR" dirty="0"/>
          </a:p>
        </p:txBody>
      </p:sp>
      <p:sp>
        <p:nvSpPr>
          <p:cNvPr id="8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Les visites OKAPI sur la tablette OKAPI</a:t>
            </a:r>
            <a:endParaRPr lang="fr-FR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8752"/>
            <a:ext cx="7548363" cy="471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81183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Localisation avec </a:t>
            </a:r>
            <a:r>
              <a:rPr lang="fr-FR" dirty="0" err="1" smtClean="0"/>
              <a:t>IrisPosition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71725"/>
            <a:ext cx="50006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4237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OKAPI Cartographique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399" y="2438890"/>
            <a:ext cx="2982526" cy="3657109"/>
          </a:xfrm>
        </p:spPr>
        <p:txBody>
          <a:bodyPr>
            <a:noAutofit/>
          </a:bodyPr>
          <a:lstStyle/>
          <a:p>
            <a:r>
              <a:rPr lang="fr-FR" sz="2800" dirty="0" smtClean="0"/>
              <a:t>La nouvelle version OKAPI inclut une page cartographique permettant au visiteur de localiser les visites à réaliser</a:t>
            </a:r>
            <a:endParaRPr lang="fr-FR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85" y="1763815"/>
            <a:ext cx="2880000" cy="46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1081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 smtClean="0"/>
              <a:t>visites sur le terrain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paquets sont préparés et contrôlés par le COP du domaine.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visites sont réalisées </a:t>
            </a:r>
            <a:r>
              <a:rPr lang="fr-FR" dirty="0" smtClean="0"/>
              <a:t>et </a:t>
            </a:r>
            <a:r>
              <a:rPr lang="fr-FR" dirty="0" smtClean="0"/>
              <a:t>téléchargées dans OASIS-WEB au fur et à mesure de leur réalisation.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384659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8" y="836712"/>
            <a:ext cx="8116671" cy="1362075"/>
          </a:xfrm>
        </p:spPr>
        <p:txBody>
          <a:bodyPr/>
          <a:lstStyle/>
          <a:p>
            <a:r>
              <a:rPr lang="fr-FR" dirty="0" smtClean="0"/>
              <a:t>Dématérialisation en mode Synchrone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 mode Synchrone est privilégié pour éviter toute opération manuelle sur les fichiers.</a:t>
            </a:r>
            <a:endParaRPr lang="fr-FR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 passage en mode Synchrone permet la résolution des retards liés aux opérations manuelles.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521785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8" y="836712"/>
            <a:ext cx="8116671" cy="1362075"/>
          </a:xfrm>
        </p:spPr>
        <p:txBody>
          <a:bodyPr/>
          <a:lstStyle/>
          <a:p>
            <a:r>
              <a:rPr lang="fr-FR" dirty="0" smtClean="0"/>
              <a:t>Suivi des tablettes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758862" cy="273662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La connexion au serveur depuis la tablette permet :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Le téléchargement des visites terminées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L’annulation des visites à faire déjà terminées sur les autres tablettes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9110382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 </a:t>
            </a:r>
            <a:r>
              <a:rPr lang="fr-FR" dirty="0" smtClean="0"/>
              <a:t>sur le terrain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visites téléchargées sont vérifiées puis validées par le COP du domaine.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OKAPI garantit une totale autonomie au prestataire.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44968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1" y="274638"/>
            <a:ext cx="6867763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Les visites </a:t>
            </a:r>
            <a:r>
              <a:rPr lang="fr-FR" dirty="0" smtClean="0"/>
              <a:t>sur le terrain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26895" y="6202889"/>
            <a:ext cx="5401825" cy="476250"/>
          </a:xfrm>
        </p:spPr>
        <p:txBody>
          <a:bodyPr/>
          <a:lstStyle/>
          <a:p>
            <a:r>
              <a:rPr lang="fr-FR" dirty="0" smtClean="0"/>
              <a:t>Les visites téléchargées dans l’interface OASIS-WEB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1673805"/>
            <a:ext cx="7560000" cy="42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0706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196625" y="2424320"/>
            <a:ext cx="6300700" cy="1470025"/>
          </a:xfrm>
        </p:spPr>
        <p:txBody>
          <a:bodyPr>
            <a:normAutofit/>
          </a:bodyPr>
          <a:lstStyle/>
          <a:p>
            <a:r>
              <a:rPr lang="fr-FR" dirty="0"/>
              <a:t>Constituer le SGOA à partir des visites </a:t>
            </a:r>
            <a:r>
              <a:rPr lang="fr-FR" dirty="0" smtClean="0"/>
              <a:t>réalisées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215086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Flux de données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861714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Démarche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visites réalisées et leurs ouvrages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tableaux des visites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désordres répertoriés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L’identification </a:t>
            </a:r>
            <a:r>
              <a:rPr lang="fr-FR" dirty="0"/>
              <a:t>et la programmation des </a:t>
            </a:r>
            <a:r>
              <a:rPr lang="fr-FR" dirty="0" smtClean="0"/>
              <a:t>actions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Constituer le SGOA à partir des visites réalisées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3799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36081635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vus en fonction de leur IG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808820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940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64 ouvrages avec un IG supérieur à « 2E »</a:t>
            </a:r>
            <a:endParaRPr lang="fr-FR" dirty="0"/>
          </a:p>
        </p:txBody>
      </p:sp>
      <p:pic>
        <p:nvPicPr>
          <p:cNvPr id="6" name="Image 5" descr="\\G3-VALERIE\Documents\DOCUMENTATIONS LOGICIELS\DOCS OASIS-V7\DOC-ESCOTA\Docts Utilisation de module\Ecrans Visites IQOA des Ponts\Ponts-0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8810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96371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Détail d’un ouvrage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81" y="1690757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516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Les visites réalisées par les prestataires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212390487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vues en fonction de l’IG calculé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0" y="1710039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9415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8 visites dont l’IG est supérieur à « 3 »</a:t>
            </a:r>
            <a:endParaRPr lang="fr-FR" dirty="0"/>
          </a:p>
        </p:txBody>
      </p:sp>
      <p:pic>
        <p:nvPicPr>
          <p:cNvPr id="5" name="Image 4" descr="D:\Documents\DOCUMENTATIONS LOGICIELS\DOCS OASIS-V7\DOC-ESCOTA\Docts Utilisation de module\Ecrans Visites IQOA des Ponts\Visites-0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1718810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926705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Détail d’une visite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29" y="1807510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4598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 PV de visite</a:t>
            </a:r>
            <a:endParaRPr lang="fr-FR" dirty="0"/>
          </a:p>
        </p:txBody>
      </p:sp>
      <p:pic>
        <p:nvPicPr>
          <p:cNvPr id="6" name="Image 5" descr="D:\Documents\DOCUMENTATIONS LOGICIELS\DOCS OASIS-V7\DOC-ESCOTA\Docts Utilisation de module\Ecrans Visites IQOA des Ponts\Visites-00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4014"/>
          <a:stretch/>
        </p:blipFill>
        <p:spPr bwMode="auto">
          <a:xfrm>
            <a:off x="802145" y="1533453"/>
            <a:ext cx="7560000" cy="4669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7060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45" y="1416296"/>
            <a:ext cx="6089378" cy="454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</p:spPr>
        <p:txBody>
          <a:bodyPr/>
          <a:lstStyle/>
          <a:p>
            <a:r>
              <a:rPr lang="fr-FR" dirty="0" smtClean="0"/>
              <a:t>Schéma ESCOTA : flux de données Tunnels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5052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Déroulement du PV de visite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5" y="1556630"/>
            <a:ext cx="7560000" cy="46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71025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Les désordres répertoriés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212390487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Les désordres d’un ouvrage</a:t>
            </a:r>
            <a:endParaRPr lang="fr-FR" dirty="0"/>
          </a:p>
        </p:txBody>
      </p:sp>
      <p:pic>
        <p:nvPicPr>
          <p:cNvPr id="6" name="Image 5" descr="D:\Documents\DOCUMENTATIONS LOGICIELS\DOCS OASIS-V7\DOC-ESCOTA\Docts Utilisation de module\Ecrans Visites IQOA des Ponts\Désordres-0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718810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344536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356865" y="6202889"/>
            <a:ext cx="5671856" cy="476250"/>
          </a:xfrm>
        </p:spPr>
        <p:txBody>
          <a:bodyPr/>
          <a:lstStyle/>
          <a:p>
            <a:r>
              <a:rPr lang="fr-FR" dirty="0" smtClean="0"/>
              <a:t>Les désordres des 8 visites dont l’IG est supérieur à « 3 »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795678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93597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Vue des désordres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0" y="1809431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23073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désordres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1791127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88681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Clôtures d’emprise : Les éléments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</a:t>
            </a:r>
            <a:r>
              <a:rPr lang="fr-FR" dirty="0" smtClean="0"/>
              <a:t>éléments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3"/>
          <a:stretch/>
        </p:blipFill>
        <p:spPr bwMode="auto">
          <a:xfrm>
            <a:off x="278832" y="1718810"/>
            <a:ext cx="7083478" cy="195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2"/>
          <a:stretch/>
        </p:blipFill>
        <p:spPr bwMode="auto">
          <a:xfrm>
            <a:off x="3147828" y="3924055"/>
            <a:ext cx="5749891" cy="20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524438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Bassins : Les éléments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</a:t>
            </a:r>
            <a:r>
              <a:rPr lang="fr-FR" dirty="0" smtClean="0"/>
              <a:t>éléments</a:t>
            </a:r>
            <a:endParaRPr lang="fr-F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049"/>
          <a:stretch/>
        </p:blipFill>
        <p:spPr bwMode="auto">
          <a:xfrm>
            <a:off x="251520" y="1898829"/>
            <a:ext cx="7920880" cy="18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1"/>
          <a:stretch/>
        </p:blipFill>
        <p:spPr bwMode="auto">
          <a:xfrm>
            <a:off x="1691680" y="4167663"/>
            <a:ext cx="7200800" cy="18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84302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Bâtiments : Les éléments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</a:t>
            </a:r>
            <a:r>
              <a:rPr lang="fr-FR" dirty="0" smtClean="0"/>
              <a:t>éléments</a:t>
            </a:r>
            <a:endParaRPr lang="fr-FR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4"/>
          <a:stretch/>
        </p:blipFill>
        <p:spPr bwMode="auto">
          <a:xfrm>
            <a:off x="292876" y="1853825"/>
            <a:ext cx="8393924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9"/>
          <a:stretch/>
        </p:blipFill>
        <p:spPr bwMode="auto">
          <a:xfrm>
            <a:off x="791580" y="4104075"/>
            <a:ext cx="8080324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38771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PPHM : 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</a:t>
            </a:r>
            <a:r>
              <a:rPr lang="fr-FR" dirty="0" smtClean="0"/>
              <a:t>désordres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7"/>
          <a:stretch/>
        </p:blipFill>
        <p:spPr bwMode="auto">
          <a:xfrm>
            <a:off x="267925" y="1583795"/>
            <a:ext cx="714913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6"/>
          <a:stretch/>
        </p:blipFill>
        <p:spPr bwMode="auto">
          <a:xfrm>
            <a:off x="1397724" y="3969059"/>
            <a:ext cx="728907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4057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81410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Synthèse de l’état du patrimoine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Une solution simple, intuitive, partagée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1538790"/>
            <a:ext cx="8822205" cy="420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625126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Auvents : 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</a:t>
            </a:r>
            <a:r>
              <a:rPr lang="fr-FR" dirty="0" smtClean="0"/>
              <a:t>désordres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38"/>
          <a:stretch/>
        </p:blipFill>
        <p:spPr bwMode="auto">
          <a:xfrm>
            <a:off x="296525" y="1943835"/>
            <a:ext cx="847137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3"/>
          <a:stretch/>
        </p:blipFill>
        <p:spPr bwMode="auto">
          <a:xfrm>
            <a:off x="1646675" y="4095304"/>
            <a:ext cx="729677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433691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Talus : 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</a:t>
            </a:r>
            <a:r>
              <a:rPr lang="fr-FR" dirty="0" smtClean="0"/>
              <a:t>désordres</a:t>
            </a:r>
            <a:endParaRPr lang="fr-FR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1"/>
          <a:stretch/>
        </p:blipFill>
        <p:spPr bwMode="auto">
          <a:xfrm>
            <a:off x="1241630" y="1808820"/>
            <a:ext cx="631014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9"/>
          <a:stretch/>
        </p:blipFill>
        <p:spPr bwMode="auto">
          <a:xfrm>
            <a:off x="251520" y="3969060"/>
            <a:ext cx="849068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961180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Protections acoustiques : 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</a:t>
            </a:r>
            <a:r>
              <a:rPr lang="fr-FR" dirty="0" smtClean="0"/>
              <a:t>désordres</a:t>
            </a: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71"/>
          <a:stretch/>
        </p:blipFill>
        <p:spPr bwMode="auto">
          <a:xfrm>
            <a:off x="341530" y="1853825"/>
            <a:ext cx="638718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9"/>
          <a:stretch/>
        </p:blipFill>
        <p:spPr bwMode="auto">
          <a:xfrm>
            <a:off x="1781690" y="4014065"/>
            <a:ext cx="713671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875449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78842" cy="273662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Identification 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Créer </a:t>
            </a:r>
            <a:r>
              <a:rPr lang="fr-FR" dirty="0"/>
              <a:t>des actions à partir des désordres</a:t>
            </a:r>
            <a:endParaRPr lang="fr-FR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Programmation </a:t>
            </a:r>
            <a:r>
              <a:rPr lang="fr-FR" dirty="0"/>
              <a:t>des </a:t>
            </a:r>
            <a:r>
              <a:rPr lang="fr-FR" dirty="0" smtClean="0"/>
              <a:t>actions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410652147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Les désordres répertoriés lors des visites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809431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57398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 tableau des désordres</a:t>
            </a:r>
            <a:endParaRPr lang="fr-FR" dirty="0"/>
          </a:p>
        </p:txBody>
      </p:sp>
      <p:pic>
        <p:nvPicPr>
          <p:cNvPr id="6" name="Image 5" descr="D:\Documents\DOCUMENTATIONS LOGICIELS\DOCS OASIS-V7\DOC-ESCOTA\Docts Utilisation de module\Ecrans Visites IQOA des Ponts\Actions-0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7" y="1808733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667789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Création des actions</a:t>
            </a:r>
            <a:endParaRPr lang="fr-FR" dirty="0"/>
          </a:p>
        </p:txBody>
      </p:sp>
      <p:pic>
        <p:nvPicPr>
          <p:cNvPr id="2050" name="Picture 2" descr="D:\Documents\DOCUMENTATIONS LOGICIELS\DOCS OASIS-V7\DOC-ESCOTA\Docts Utilisation de module\Ecrans Visites IQOA des Ponts\Actions-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1718810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455600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Les 54 actions créées</a:t>
            </a:r>
            <a:endParaRPr lang="fr-FR" dirty="0"/>
          </a:p>
        </p:txBody>
      </p:sp>
      <p:pic>
        <p:nvPicPr>
          <p:cNvPr id="5" name="Image 4" descr="D:\Documents\DOCUMENTATIONS LOGICIELS\DOCS OASIS-V7\DOC-ESCOTA\Docts Utilisation de module\Ecrans Visites IQOA des Ponts\Actions-0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763815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484699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Détail d’une action</a:t>
            </a:r>
            <a:endParaRPr lang="fr-FR" dirty="0"/>
          </a:p>
        </p:txBody>
      </p:sp>
      <p:pic>
        <p:nvPicPr>
          <p:cNvPr id="6" name="Image 5" descr="D:\Documents\DOCUMENTATIONS LOGICIELS\DOCS OASIS-V7\DOC-ESCOTA\Docts Utilisation de module\Ecrans Visites IQOA des Ponts\Actions-0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1763815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229158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Définir une action</a:t>
            </a:r>
            <a:endParaRPr lang="fr-FR" dirty="0"/>
          </a:p>
        </p:txBody>
      </p:sp>
      <p:pic>
        <p:nvPicPr>
          <p:cNvPr id="3074" name="Picture 2" descr="D:\Documents\DOCUMENTATIONS LOGICIELS\DOCS OASIS-V7\DOC-ESCOTA\Docts Utilisation de module\Ecrans Visites IQOA des Ponts\Actions-0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5" y="1603023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7634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81410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Synthèse de l’état du patrimoine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Une solution simple, intuitive, partagée</a:t>
            </a:r>
            <a:endParaRPr lang="fr-F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6" y="1493785"/>
            <a:ext cx="8774628" cy="418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975192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Programmer une action</a:t>
            </a:r>
            <a:endParaRPr lang="fr-FR" dirty="0"/>
          </a:p>
        </p:txBody>
      </p:sp>
      <p:pic>
        <p:nvPicPr>
          <p:cNvPr id="4098" name="Picture 2" descr="D:\Documents\DOCUMENTATIONS LOGICIELS\DOCS OASIS-V7\DOC-ESCOTA\Docts Utilisation de module\Ecrans Visites IQOA des Ponts\Actions-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673805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07695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Tableau des actions</a:t>
            </a:r>
            <a:endParaRPr lang="fr-FR" dirty="0"/>
          </a:p>
        </p:txBody>
      </p:sp>
      <p:pic>
        <p:nvPicPr>
          <p:cNvPr id="5123" name="Picture 3" descr="D:\Documents\DOCUMENTATIONS LOGICIELS\DOCS OASIS-V7\DOC-ESCOTA\Docts Utilisation de module\Ecrans Visites IQOA des Ponts\Actions-0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718810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459571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Programmer des actions</a:t>
            </a:r>
            <a:endParaRPr lang="fr-FR" dirty="0"/>
          </a:p>
        </p:txBody>
      </p:sp>
      <p:pic>
        <p:nvPicPr>
          <p:cNvPr id="5122" name="Picture 2" descr="D:\Documents\DOCUMENTATIONS LOGICIELS\DOCS OASIS-V7\DOC-ESCOTA\Docts Utilisation de module\Ecrans Visites IQOA des Ponts\Actions-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18810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961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Extension à d’autres domaines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647476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Extension à d’autres domaines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132837"/>
              </p:ext>
            </p:extLst>
          </p:nvPr>
        </p:nvGraphicFramePr>
        <p:xfrm>
          <a:off x="476545" y="1981201"/>
          <a:ext cx="8325925" cy="3833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3323"/>
                <a:gridCol w="1072110"/>
                <a:gridCol w="892739"/>
                <a:gridCol w="1028501"/>
                <a:gridCol w="1165909"/>
                <a:gridCol w="803054"/>
                <a:gridCol w="1063059"/>
                <a:gridCol w="737230"/>
              </a:tblGrid>
              <a:tr h="80696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Unité =  nombre de jours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Schéma conceptuel des données 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Edition des plans de visite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Reprise des données et intégration SIG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Réalisation d’un prototype opérationnel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Mise au point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Intégration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Nb-j / classe d’objet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Filets pare-blocs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Ecrans acoustiques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3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48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Dispositifs de retenue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Clôtures d’emprise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Auvents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48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Bâtiments patrimoniaux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18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522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Ouvrages hydrauliques &lt; 2.00m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3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Bassins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15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Lits d’arrêt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3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48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Nb-j / type de prestation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17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8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18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23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18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108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654693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 phases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308812" cy="2736626"/>
          </a:xfrm>
        </p:spPr>
        <p:txBody>
          <a:bodyPr>
            <a:normAutofit/>
          </a:bodyPr>
          <a:lstStyle/>
          <a:p>
            <a:r>
              <a:rPr lang="fr-FR" dirty="0" smtClean="0"/>
              <a:t>Pour </a:t>
            </a:r>
            <a:r>
              <a:rPr lang="fr-FR" dirty="0"/>
              <a:t>chacune des classes d’infrastructure concernées, le développement </a:t>
            </a:r>
            <a:r>
              <a:rPr lang="fr-FR" dirty="0" smtClean="0"/>
              <a:t>comprend 2 phases :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Une phase de développement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Une phase de mise au 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0397643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phase de développement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Développement : 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Schéma </a:t>
            </a:r>
            <a:r>
              <a:rPr lang="fr-FR" dirty="0"/>
              <a:t>conceptuel des </a:t>
            </a:r>
            <a:r>
              <a:rPr lang="fr-FR" dirty="0" smtClean="0"/>
              <a:t>données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Editions </a:t>
            </a:r>
            <a:r>
              <a:rPr lang="fr-FR" dirty="0"/>
              <a:t>des plans de </a:t>
            </a:r>
            <a:r>
              <a:rPr lang="fr-FR" dirty="0" smtClean="0"/>
              <a:t>visite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Reprise </a:t>
            </a:r>
            <a:r>
              <a:rPr lang="fr-FR" dirty="0"/>
              <a:t>des données et intégration </a:t>
            </a:r>
            <a:r>
              <a:rPr lang="fr-FR" dirty="0" smtClean="0"/>
              <a:t>SIG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1055178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phase de mise au point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Mise au point : 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Réalisation </a:t>
            </a:r>
            <a:r>
              <a:rPr lang="fr-FR" dirty="0"/>
              <a:t>d’un prototype </a:t>
            </a:r>
            <a:r>
              <a:rPr lang="fr-FR" dirty="0" smtClean="0"/>
              <a:t>opérationnel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Mise </a:t>
            </a:r>
            <a:r>
              <a:rPr lang="fr-FR" dirty="0"/>
              <a:t>au </a:t>
            </a:r>
            <a:r>
              <a:rPr lang="fr-FR" dirty="0" smtClean="0"/>
              <a:t>point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Intégration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346819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initial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Tableau de données initiales pour OASIS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Données SIG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59348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Flux de données initial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Représentation dans l’interface OASIS-WEB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0" y="1853825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69335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OASIS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Modèles d’objets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Modèles de visites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129458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Visites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Visites réalisées par les prestataires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Visites réalisées en interne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4911528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8597</TotalTime>
  <Words>784</Words>
  <Application>Microsoft Office PowerPoint</Application>
  <PresentationFormat>Affichage à l'écran (4:3)</PresentationFormat>
  <Paragraphs>226</Paragraphs>
  <Slides>57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58" baseType="lpstr">
      <vt:lpstr>Capitaux</vt:lpstr>
      <vt:lpstr>Présentation PowerPoint</vt:lpstr>
      <vt:lpstr>Flux de données</vt:lpstr>
      <vt:lpstr>Flux de données </vt:lpstr>
      <vt:lpstr>Synthèse de l’état du patrimoine</vt:lpstr>
      <vt:lpstr>Synthèse de l’état du patrimoine</vt:lpstr>
      <vt:lpstr>Flux de données initial</vt:lpstr>
      <vt:lpstr>Flux de données initial </vt:lpstr>
      <vt:lpstr>Flux de données OASIS</vt:lpstr>
      <vt:lpstr>Flux de données Visites</vt:lpstr>
      <vt:lpstr>Les visites réalisées sur le terrain</vt:lpstr>
      <vt:lpstr>Les paquets de visites</vt:lpstr>
      <vt:lpstr>Localisation avec IrisPosition</vt:lpstr>
      <vt:lpstr>OKAPI Cartographique</vt:lpstr>
      <vt:lpstr>Les visites sur le terrain</vt:lpstr>
      <vt:lpstr>Dématérialisation en mode Synchrone</vt:lpstr>
      <vt:lpstr>Suivi des tablettes</vt:lpstr>
      <vt:lpstr>Les visites sur le terrain</vt:lpstr>
      <vt:lpstr>Les visites sur le terrain</vt:lpstr>
      <vt:lpstr>Constituer le SGOA à partir des visites réalisées</vt:lpstr>
      <vt:lpstr>Démarche</vt:lpstr>
      <vt:lpstr>La démarche</vt:lpstr>
      <vt:lpstr>Les ouvrages visités</vt:lpstr>
      <vt:lpstr>Les ouvrages visités</vt:lpstr>
      <vt:lpstr>Les ouvrages visités</vt:lpstr>
      <vt:lpstr>La démarche</vt:lpstr>
      <vt:lpstr>Les visites</vt:lpstr>
      <vt:lpstr>Les visites</vt:lpstr>
      <vt:lpstr>Les visites</vt:lpstr>
      <vt:lpstr>Les visites</vt:lpstr>
      <vt:lpstr>Les visites</vt:lpstr>
      <vt:lpstr>La démarche</vt:lpstr>
      <vt:lpstr>Les désordres</vt:lpstr>
      <vt:lpstr>Les désordres</vt:lpstr>
      <vt:lpstr>Les désordres</vt:lpstr>
      <vt:lpstr>Les désordres</vt:lpstr>
      <vt:lpstr>Clôtures d’emprise : Les éléments</vt:lpstr>
      <vt:lpstr>Bassins : Les éléments</vt:lpstr>
      <vt:lpstr>Bâtiments : Les éléments</vt:lpstr>
      <vt:lpstr>PPHM : Les désordres</vt:lpstr>
      <vt:lpstr>Auvents : Les désordres</vt:lpstr>
      <vt:lpstr>Talus : Les désordres</vt:lpstr>
      <vt:lpstr>Protections acoustiques : Les désordres</vt:lpstr>
      <vt:lpstr>La démarche</vt:lpstr>
      <vt:lpstr>Identification des actions</vt:lpstr>
      <vt:lpstr>Identification des actions</vt:lpstr>
      <vt:lpstr>Identification des actions</vt:lpstr>
      <vt:lpstr>Identification des actions</vt:lpstr>
      <vt:lpstr>Programmation des actions</vt:lpstr>
      <vt:lpstr>Programmation des actions</vt:lpstr>
      <vt:lpstr>Programmation des actions</vt:lpstr>
      <vt:lpstr>Programmation des actions</vt:lpstr>
      <vt:lpstr>Programmation des actions</vt:lpstr>
      <vt:lpstr>Extension à d’autres domaines</vt:lpstr>
      <vt:lpstr>Extension à d’autres domaines</vt:lpstr>
      <vt:lpstr>2 phases</vt:lpstr>
      <vt:lpstr>La phase de développement</vt:lpstr>
      <vt:lpstr>La phase de mise au point</vt:lpstr>
    </vt:vector>
  </TitlesOfParts>
  <Company>Conseil Général du Finistère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Valerie Cambert</cp:lastModifiedBy>
  <cp:revision>562</cp:revision>
  <cp:lastPrinted>2019-11-04T10:39:38Z</cp:lastPrinted>
  <dcterms:created xsi:type="dcterms:W3CDTF">2004-03-22T09:00:28Z</dcterms:created>
  <dcterms:modified xsi:type="dcterms:W3CDTF">2020-02-19T10:26:20Z</dcterms:modified>
</cp:coreProperties>
</file>