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35"/>
  </p:notesMasterIdLst>
  <p:handoutMasterIdLst>
    <p:handoutMasterId r:id="rId36"/>
  </p:handoutMasterIdLst>
  <p:sldIdLst>
    <p:sldId id="256" r:id="rId2"/>
    <p:sldId id="596" r:id="rId3"/>
    <p:sldId id="551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455" r:id="rId14"/>
    <p:sldId id="502" r:id="rId15"/>
    <p:sldId id="503" r:id="rId16"/>
    <p:sldId id="454" r:id="rId17"/>
    <p:sldId id="504" r:id="rId18"/>
    <p:sldId id="505" r:id="rId19"/>
    <p:sldId id="590" r:id="rId20"/>
    <p:sldId id="591" r:id="rId21"/>
    <p:sldId id="592" r:id="rId22"/>
    <p:sldId id="593" r:id="rId23"/>
    <p:sldId id="594" r:id="rId24"/>
    <p:sldId id="598" r:id="rId25"/>
    <p:sldId id="597" r:id="rId26"/>
    <p:sldId id="599" r:id="rId27"/>
    <p:sldId id="600" r:id="rId28"/>
    <p:sldId id="603" r:id="rId29"/>
    <p:sldId id="604" r:id="rId30"/>
    <p:sldId id="601" r:id="rId31"/>
    <p:sldId id="605" r:id="rId32"/>
    <p:sldId id="602" r:id="rId33"/>
    <p:sldId id="606" r:id="rId34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5" autoAdjust="0"/>
  </p:normalViewPr>
  <p:slideViewPr>
    <p:cSldViewPr snapToObjects="1">
      <p:cViewPr>
        <p:scale>
          <a:sx n="100" d="100"/>
          <a:sy n="100" d="100"/>
        </p:scale>
        <p:origin x="-1046" y="-58"/>
      </p:cViewPr>
      <p:guideLst>
        <p:guide orient="horz" pos="3464"/>
        <p:guide pos="1264"/>
      </p:guideLst>
    </p:cSldViewPr>
  </p:slideViewPr>
  <p:outlineViewPr>
    <p:cViewPr>
      <p:scale>
        <a:sx n="33" d="100"/>
        <a:sy n="33" d="100"/>
      </p:scale>
      <p:origin x="0" y="176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ha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583795"/>
            <a:ext cx="7772400" cy="4436005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75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771566" cy="12905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3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31292"/>
            <a:ext cx="1771566" cy="12905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2979665"/>
            <a:ext cx="7882128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357642" cy="9889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898830"/>
            <a:ext cx="7772400" cy="4120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8" r:id="rId2"/>
    <p:sldLayoutId id="2147484167" r:id="rId3"/>
    <p:sldLayoutId id="2147484177" r:id="rId4"/>
    <p:sldLayoutId id="2147484168" r:id="rId5"/>
    <p:sldLayoutId id="2147484170" r:id="rId6"/>
    <p:sldLayoutId id="2147484176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106615" y="1628800"/>
            <a:ext cx="5355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3200" b="1" dirty="0" smtClean="0">
                <a:solidFill>
                  <a:schemeClr val="accent3"/>
                </a:solidFill>
              </a:rPr>
              <a:t>Formation à l’utilisation du système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essais – 3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72200" y="1988840"/>
            <a:ext cx="2520280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carottage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268760"/>
            <a:ext cx="6120680" cy="229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5"/>
          <p:cNvSpPr/>
          <p:nvPr/>
        </p:nvSpPr>
        <p:spPr>
          <a:xfrm>
            <a:off x="1960729" y="1706231"/>
            <a:ext cx="766065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94" y="3744035"/>
            <a:ext cx="6008034" cy="23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2359007" y="1997976"/>
            <a:ext cx="4508248" cy="3231224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climat 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3805"/>
            <a:ext cx="28003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4115"/>
            <a:ext cx="7077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endCxn id="7171" idx="0"/>
          </p:cNvCxnSpPr>
          <p:nvPr/>
        </p:nvCxnSpPr>
        <p:spPr>
          <a:xfrm>
            <a:off x="1376645" y="2821567"/>
            <a:ext cx="3853573" cy="164254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 profil en travers / Drainage 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7" y="1763815"/>
            <a:ext cx="3889517" cy="322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0" y="5167805"/>
            <a:ext cx="485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>
            <a:endCxn id="8195" idx="0"/>
          </p:cNvCxnSpPr>
          <p:nvPr/>
        </p:nvCxnSpPr>
        <p:spPr>
          <a:xfrm>
            <a:off x="1013575" y="3789040"/>
            <a:ext cx="5534220" cy="137876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75" y="1939223"/>
            <a:ext cx="1936885" cy="287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1673515" y="2258870"/>
            <a:ext cx="4473660" cy="135015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376645" y="2078850"/>
            <a:ext cx="2076500" cy="360039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stCxn id="14" idx="7"/>
          </p:cNvCxnSpPr>
          <p:nvPr/>
        </p:nvCxnSpPr>
        <p:spPr>
          <a:xfrm flipV="1">
            <a:off x="3149049" y="1312125"/>
            <a:ext cx="1422951" cy="81945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4572000" y="1032859"/>
            <a:ext cx="4230469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Ajout / Suppression d’éléments</a:t>
            </a:r>
          </a:p>
        </p:txBody>
      </p:sp>
    </p:spTree>
    <p:extLst>
      <p:ext uri="{BB962C8B-B14F-4D97-AF65-F5344CB8AC3E}">
        <p14:creationId xmlns:p14="http://schemas.microsoft.com/office/powerpoint/2010/main" val="714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cahier des charges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7" y="3519010"/>
            <a:ext cx="1381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courantes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cahier des charges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1943835"/>
            <a:ext cx="6374942" cy="38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1804192" y="2348880"/>
            <a:ext cx="5535615" cy="40504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5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Le gel et les paramètres avancés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</a:t>
            </a:r>
            <a:r>
              <a:rPr lang="fr-FR" sz="2000" dirty="0">
                <a:solidFill>
                  <a:schemeClr val="bg1"/>
                </a:solidFill>
              </a:rPr>
              <a:t>cahier des charges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628800"/>
            <a:ext cx="7656590" cy="42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documents associés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3293985"/>
            <a:ext cx="4250362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photos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documents associés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4" y="1718810"/>
            <a:ext cx="4250362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54" y="2776427"/>
            <a:ext cx="4423982" cy="334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521550" y="2123855"/>
            <a:ext cx="4050450" cy="256528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documents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Les documents associés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9" y="1673805"/>
            <a:ext cx="4535881" cy="22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34" y="2148273"/>
            <a:ext cx="3518352" cy="44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1466655" y="3293985"/>
            <a:ext cx="3631179" cy="144016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gestion des cas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     Données, documents et gestion des cas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différentes fonctions 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gestion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123855"/>
            <a:ext cx="37394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 chargement et l’organisation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gestion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16" y="2101352"/>
            <a:ext cx="6105230" cy="39278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726795" y="2296951"/>
            <a:ext cx="630070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 flipV="1">
            <a:off x="3797526" y="3647101"/>
            <a:ext cx="1710190" cy="18002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590116" y="1342092"/>
            <a:ext cx="6105230" cy="50480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Regroupements             Colonnes                 Edition/Export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527496" y="1711886"/>
            <a:ext cx="0" cy="67507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3691140" y="1711886"/>
            <a:ext cx="1816576" cy="675074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436597" y="1711888"/>
            <a:ext cx="3366374" cy="72007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3977546" y="2296951"/>
            <a:ext cx="459051" cy="2700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41530" y="1962594"/>
            <a:ext cx="2205245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Les recherches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2051721" y="2168860"/>
            <a:ext cx="675074" cy="26310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recherche rapide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gestion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30" y="1943835"/>
            <a:ext cx="59626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La configuration des recherches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gestion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" y="2538676"/>
            <a:ext cx="4105439" cy="26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491880" y="4644135"/>
            <a:ext cx="630070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>
            <a:stCxn id="7" idx="7"/>
          </p:cNvCxnSpPr>
          <p:nvPr/>
        </p:nvCxnSpPr>
        <p:spPr>
          <a:xfrm flipV="1">
            <a:off x="4029678" y="2547723"/>
            <a:ext cx="542322" cy="213504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954138"/>
            <a:ext cx="4147513" cy="26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5"/>
          <p:cNvSpPr/>
          <p:nvPr/>
        </p:nvSpPr>
        <p:spPr>
          <a:xfrm>
            <a:off x="4701540" y="4171940"/>
            <a:ext cx="540060" cy="18002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66" y="1092716"/>
            <a:ext cx="4156732" cy="270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>
            <a:off x="2176431" y="5004176"/>
            <a:ext cx="2800614" cy="765084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partage des cas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Partage de cas en mode collaboratif</a:t>
            </a: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1590" y="2123855"/>
            <a:ext cx="76058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Le système est installé sur un serveur de TWS et utilisé en mode SAAS par les utilisateurs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Chaque </a:t>
            </a:r>
            <a:r>
              <a:rPr lang="fr-FR" dirty="0">
                <a:solidFill>
                  <a:schemeClr val="accent2"/>
                </a:solidFill>
              </a:rPr>
              <a:t>utilisateur est intégré dans un groupe au sein duquel tous les utilisateurs collaborent et partagent des </a:t>
            </a:r>
            <a:r>
              <a:rPr lang="fr-FR" dirty="0" smtClean="0">
                <a:solidFill>
                  <a:schemeClr val="accent2"/>
                </a:solidFill>
              </a:rPr>
              <a:t>cas</a:t>
            </a:r>
            <a:endParaRPr lang="fr-FR" dirty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257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fonctions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1590" y="2123855"/>
            <a:ext cx="76058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Principes </a:t>
            </a:r>
            <a:r>
              <a:rPr lang="fr-FR" dirty="0">
                <a:solidFill>
                  <a:schemeClr val="accent2"/>
                </a:solidFill>
              </a:rPr>
              <a:t>de gestion des cas partagés et non </a:t>
            </a:r>
            <a:r>
              <a:rPr lang="fr-FR" dirty="0" smtClean="0">
                <a:solidFill>
                  <a:schemeClr val="accent2"/>
                </a:solidFill>
              </a:rPr>
              <a:t>partagés</a:t>
            </a:r>
            <a:endParaRPr lang="fr-FR" dirty="0">
              <a:solidFill>
                <a:schemeClr val="accent2"/>
              </a:solidFill>
            </a:endParaRP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Partager des </a:t>
            </a:r>
            <a:r>
              <a:rPr lang="fr-FR" dirty="0" smtClean="0">
                <a:solidFill>
                  <a:schemeClr val="accent2"/>
                </a:solidFill>
              </a:rPr>
              <a:t>cas</a:t>
            </a:r>
            <a:endParaRPr lang="fr-FR" dirty="0">
              <a:solidFill>
                <a:schemeClr val="accent2"/>
              </a:solidFill>
            </a:endParaRP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Supprimer le partage de 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885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Principes de gestion des cas partagés et non partagés</a:t>
            </a: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10991" y="1583795"/>
            <a:ext cx="8322017" cy="435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0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Principes de gestion des cas partagés et non partagés</a:t>
            </a: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1589" y="1943835"/>
            <a:ext cx="76058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En noir</a:t>
            </a:r>
            <a:r>
              <a:rPr lang="fr-FR" dirty="0">
                <a:solidFill>
                  <a:schemeClr val="accent2"/>
                </a:solidFill>
              </a:rPr>
              <a:t>, vos cas « propres » c’est-à-dire non partagés : vous pouvez les éditer, les modifier, les supprimer.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En bleu</a:t>
            </a:r>
            <a:r>
              <a:rPr lang="fr-FR" dirty="0">
                <a:solidFill>
                  <a:schemeClr val="accent2"/>
                </a:solidFill>
              </a:rPr>
              <a:t>, vos cas partagés avec les membres du groupe : vous pouvez les éditer, les modifier, les supprimer.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En rouge</a:t>
            </a:r>
            <a:r>
              <a:rPr lang="fr-FR" dirty="0">
                <a:solidFill>
                  <a:schemeClr val="accent2"/>
                </a:solidFill>
              </a:rPr>
              <a:t>, les cas partagés par un membre du groupe : vous pouvez les éditer et les modifier, mais vous ne pouvez pas les supprimer.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319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Principes de gestion des cas partagés et non partagés</a:t>
            </a: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1589" y="1943835"/>
            <a:ext cx="76058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Si vous modifiez ou supprimez un cas que vous partagez, il sera modifié ou supprimé pour tous les membres du groupe.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Si vous modifiez un cas partagé par un membre du groupe, il sera modifié pour tous les membres du groupe.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Pour modifier </a:t>
            </a:r>
            <a:r>
              <a:rPr lang="fr-FR" dirty="0">
                <a:solidFill>
                  <a:schemeClr val="accent2"/>
                </a:solidFill>
              </a:rPr>
              <a:t>un cas partagé par un membre du groupe</a:t>
            </a:r>
            <a:r>
              <a:rPr lang="fr-FR" dirty="0" smtClean="0">
                <a:solidFill>
                  <a:schemeClr val="accent2"/>
                </a:solidFill>
              </a:rPr>
              <a:t>, clonez-le </a:t>
            </a:r>
            <a:r>
              <a:rPr lang="fr-FR" dirty="0">
                <a:solidFill>
                  <a:schemeClr val="accent2"/>
                </a:solidFill>
              </a:rPr>
              <a:t>pour en faire un cas « propre » et modifiez-le à votre convenance avant de le partager avec les autres membres</a:t>
            </a:r>
            <a:r>
              <a:rPr lang="fr-FR" dirty="0" smtClean="0">
                <a:solidFill>
                  <a:schemeClr val="accent2"/>
                </a:solidFill>
              </a:rPr>
              <a:t>.</a:t>
            </a:r>
            <a:endParaRPr lang="fr-FR" dirty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73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données</a:t>
            </a:r>
            <a:endParaRPr lang="fr-FR" dirty="0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3203975"/>
            <a:ext cx="7161112" cy="24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1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Partager des cas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1590" y="2123855"/>
            <a:ext cx="7605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Sélectionnez le ou les cas à </a:t>
            </a:r>
            <a:r>
              <a:rPr lang="fr-FR" dirty="0" smtClean="0">
                <a:solidFill>
                  <a:schemeClr val="accent2"/>
                </a:solidFill>
              </a:rPr>
              <a:t>partager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Et lancez </a:t>
            </a:r>
            <a:r>
              <a:rPr lang="fr-FR" dirty="0">
                <a:solidFill>
                  <a:schemeClr val="accent2"/>
                </a:solidFill>
              </a:rPr>
              <a:t>la commande [Partager les cas sélectionnés] du menu [Cas] </a:t>
            </a:r>
            <a:endParaRPr lang="fr-FR" dirty="0" smtClean="0">
              <a:solidFill>
                <a:schemeClr val="accent2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92795" y="3323627"/>
            <a:ext cx="2790310" cy="30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4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Partager des cas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1590" y="2123855"/>
            <a:ext cx="7605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Les cas partagés passent </a:t>
            </a:r>
            <a:r>
              <a:rPr lang="fr-FR" b="1" dirty="0">
                <a:solidFill>
                  <a:srgbClr val="0070C0"/>
                </a:solidFill>
              </a:rPr>
              <a:t>en </a:t>
            </a:r>
            <a:r>
              <a:rPr lang="fr-FR" b="1" dirty="0" smtClean="0">
                <a:solidFill>
                  <a:srgbClr val="0070C0"/>
                </a:solidFill>
              </a:rPr>
              <a:t>bleu </a:t>
            </a:r>
            <a:r>
              <a:rPr lang="fr-FR" dirty="0" smtClean="0">
                <a:solidFill>
                  <a:schemeClr val="accent2"/>
                </a:solidFill>
              </a:rPr>
              <a:t>dans votre interface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Et </a:t>
            </a:r>
            <a:r>
              <a:rPr lang="fr-FR" dirty="0" smtClean="0">
                <a:solidFill>
                  <a:schemeClr val="accent2"/>
                </a:solidFill>
              </a:rPr>
              <a:t>apparaissent </a:t>
            </a:r>
            <a:r>
              <a:rPr lang="fr-FR" b="1" dirty="0">
                <a:solidFill>
                  <a:srgbClr val="FF0000"/>
                </a:solidFill>
              </a:rPr>
              <a:t>en rouge </a:t>
            </a:r>
            <a:r>
              <a:rPr lang="fr-FR" dirty="0" smtClean="0">
                <a:solidFill>
                  <a:schemeClr val="accent2"/>
                </a:solidFill>
              </a:rPr>
              <a:t>dans l’interface des </a:t>
            </a:r>
            <a:r>
              <a:rPr lang="fr-FR" dirty="0">
                <a:solidFill>
                  <a:schemeClr val="accent2"/>
                </a:solidFill>
              </a:rPr>
              <a:t>membres du groupe</a:t>
            </a:r>
            <a:endParaRPr lang="fr-F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4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Supprimer le partage de cas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1590" y="2123855"/>
            <a:ext cx="7605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Sélectionnez le ou les cas </a:t>
            </a:r>
            <a:r>
              <a:rPr lang="fr-FR" dirty="0" smtClean="0">
                <a:solidFill>
                  <a:schemeClr val="accent2"/>
                </a:solidFill>
              </a:rPr>
              <a:t>concernés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Et lancez </a:t>
            </a:r>
            <a:r>
              <a:rPr lang="fr-FR" dirty="0">
                <a:solidFill>
                  <a:schemeClr val="accent2"/>
                </a:solidFill>
              </a:rPr>
              <a:t>la commande [Supprimer le partage des cas sélectionnés] du menu [Cas] 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3789040"/>
            <a:ext cx="3015335" cy="27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7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Supprimer le partage de cas</a:t>
            </a: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partage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1590" y="2123855"/>
            <a:ext cx="7605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Les cas </a:t>
            </a:r>
            <a:r>
              <a:rPr lang="fr-FR" dirty="0" smtClean="0">
                <a:solidFill>
                  <a:schemeClr val="accent2"/>
                </a:solidFill>
              </a:rPr>
              <a:t>partagés précédemment </a:t>
            </a:r>
            <a:r>
              <a:rPr lang="fr-FR" b="1" dirty="0" smtClean="0">
                <a:solidFill>
                  <a:srgbClr val="0070C0"/>
                </a:solidFill>
              </a:rPr>
              <a:t>en bleu </a:t>
            </a:r>
            <a:r>
              <a:rPr lang="fr-FR" dirty="0" smtClean="0">
                <a:solidFill>
                  <a:schemeClr val="accent2"/>
                </a:solidFill>
              </a:rPr>
              <a:t>dans votre interface passent </a:t>
            </a:r>
            <a:r>
              <a:rPr lang="fr-FR" b="1" dirty="0" smtClean="0">
                <a:solidFill>
                  <a:schemeClr val="tx1"/>
                </a:solidFill>
              </a:rPr>
              <a:t>en noir</a:t>
            </a:r>
          </a:p>
          <a:p>
            <a:pPr marL="342900" indent="-34290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Et </a:t>
            </a:r>
            <a:r>
              <a:rPr lang="fr-FR" dirty="0" smtClean="0">
                <a:solidFill>
                  <a:schemeClr val="accent2"/>
                </a:solidFill>
              </a:rPr>
              <a:t>n’apparaissent plus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accent2"/>
                </a:solidFill>
              </a:rPr>
              <a:t>dans l’interface des </a:t>
            </a:r>
            <a:r>
              <a:rPr lang="fr-FR" dirty="0">
                <a:solidFill>
                  <a:schemeClr val="accent2"/>
                </a:solidFill>
              </a:rPr>
              <a:t>membres du groupe</a:t>
            </a:r>
            <a:endParaRPr lang="fr-F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7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panneau général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75" y="2393885"/>
            <a:ext cx="571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5" y="274638"/>
            <a:ext cx="7308305" cy="1143000"/>
          </a:xfrm>
        </p:spPr>
        <p:txBody>
          <a:bodyPr anchor="t">
            <a:normAutofit fontScale="90000"/>
          </a:bodyPr>
          <a:lstStyle/>
          <a:p>
            <a:r>
              <a:rPr lang="fr-FR" dirty="0" smtClean="0"/>
              <a:t>La structure : Histoire de la chaussée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88" y="1200430"/>
            <a:ext cx="6018437" cy="48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trafic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1313765"/>
            <a:ext cx="2838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5" y="4014065"/>
            <a:ext cx="7086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4391980" y="2307844"/>
            <a:ext cx="720080" cy="138983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 txBox="1">
            <a:spLocks/>
          </p:cNvSpPr>
          <p:nvPr/>
        </p:nvSpPr>
        <p:spPr>
          <a:xfrm>
            <a:off x="609600" y="1915017"/>
            <a:ext cx="3926687" cy="1121595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Ajout de plusieurs mesures : Tenir compte des variations non linéaire du trafic</a:t>
            </a:r>
          </a:p>
        </p:txBody>
      </p:sp>
      <p:cxnSp>
        <p:nvCxnSpPr>
          <p:cNvPr id="12" name="Connecteur droit avec flèche 11"/>
          <p:cNvCxnSpPr>
            <a:endCxn id="2051" idx="0"/>
          </p:cNvCxnSpPr>
          <p:nvPr/>
        </p:nvCxnSpPr>
        <p:spPr>
          <a:xfrm flipH="1">
            <a:off x="4641075" y="3036613"/>
            <a:ext cx="1461095" cy="97745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dégradations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45" y="2326581"/>
            <a:ext cx="5667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1" y="5049180"/>
            <a:ext cx="7086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765"/>
            <a:ext cx="2662005" cy="3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469376" y="1387105"/>
            <a:ext cx="4432993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Liste fonction du type de structure</a:t>
            </a:r>
          </a:p>
        </p:txBody>
      </p:sp>
      <p:cxnSp>
        <p:nvCxnSpPr>
          <p:cNvPr id="11" name="Connecteur droit avec flèche 10"/>
          <p:cNvCxnSpPr>
            <a:stCxn id="10" idx="1"/>
          </p:cNvCxnSpPr>
          <p:nvPr/>
        </p:nvCxnSpPr>
        <p:spPr>
          <a:xfrm flipH="1">
            <a:off x="1826695" y="1686199"/>
            <a:ext cx="1642681" cy="97771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3075" idx="0"/>
          </p:cNvCxnSpPr>
          <p:nvPr/>
        </p:nvCxnSpPr>
        <p:spPr>
          <a:xfrm flipH="1">
            <a:off x="4634541" y="3789041"/>
            <a:ext cx="1051331" cy="126013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essais – 1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95452" y="4670379"/>
            <a:ext cx="2520280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Déflexion obligatoire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48" y="1221820"/>
            <a:ext cx="5657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43" y="3654025"/>
            <a:ext cx="5895655" cy="210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1297823"/>
            <a:ext cx="2298610" cy="27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1691680" y="1570127"/>
            <a:ext cx="1720461" cy="598733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4099" idx="0"/>
          </p:cNvCxnSpPr>
          <p:nvPr/>
        </p:nvCxnSpPr>
        <p:spPr>
          <a:xfrm>
            <a:off x="4301971" y="2168860"/>
            <a:ext cx="1703800" cy="148516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essais – 2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72200" y="1988840"/>
            <a:ext cx="2520280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carottage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3" y="1268760"/>
            <a:ext cx="5715635" cy="21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3654025"/>
            <a:ext cx="6120680" cy="229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4520725" y="4979504"/>
            <a:ext cx="2076500" cy="78975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590801" y="2840447"/>
            <a:ext cx="2431249" cy="2208733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2275766" y="2591460"/>
            <a:ext cx="630070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4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8056</TotalTime>
  <Words>551</Words>
  <Application>Microsoft Office PowerPoint</Application>
  <PresentationFormat>Affichage à l'écran (4:3)</PresentationFormat>
  <Paragraphs>87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Capitaux</vt:lpstr>
      <vt:lpstr>Présentation PowerPoint</vt:lpstr>
      <vt:lpstr>        Données, documents et gestion des cas</vt:lpstr>
      <vt:lpstr>Les données</vt:lpstr>
      <vt:lpstr>La panneau général</vt:lpstr>
      <vt:lpstr>La structure : Histoire de la chaussée</vt:lpstr>
      <vt:lpstr>Le trafic</vt:lpstr>
      <vt:lpstr>Les dégradations</vt:lpstr>
      <vt:lpstr>Les essais – 1</vt:lpstr>
      <vt:lpstr>Les essais – 2</vt:lpstr>
      <vt:lpstr>Les essais – 3</vt:lpstr>
      <vt:lpstr>Le climat </vt:lpstr>
      <vt:lpstr>Le profil en travers / Drainage </vt:lpstr>
      <vt:lpstr>Le cahier des charges</vt:lpstr>
      <vt:lpstr>Les données courantes</vt:lpstr>
      <vt:lpstr>Le gel et les paramètres avancés</vt:lpstr>
      <vt:lpstr>Les documents associés</vt:lpstr>
      <vt:lpstr>Les photos</vt:lpstr>
      <vt:lpstr>Les documents</vt:lpstr>
      <vt:lpstr>La gestion des cas</vt:lpstr>
      <vt:lpstr>Les différentes fonctions </vt:lpstr>
      <vt:lpstr>Le chargement et l’organisation</vt:lpstr>
      <vt:lpstr>La recherche rapide</vt:lpstr>
      <vt:lpstr>La configuration des recherches</vt:lpstr>
      <vt:lpstr>Le partage des cas</vt:lpstr>
      <vt:lpstr>Partage de cas en mode collaboratif</vt:lpstr>
      <vt:lpstr>Les fonctions</vt:lpstr>
      <vt:lpstr>Principes de gestion des cas partagés et non partagés</vt:lpstr>
      <vt:lpstr>Principes de gestion des cas partagés et non partagés</vt:lpstr>
      <vt:lpstr>Principes de gestion des cas partagés et non partagés</vt:lpstr>
      <vt:lpstr>Partager des cas</vt:lpstr>
      <vt:lpstr>Partager des cas</vt:lpstr>
      <vt:lpstr>Supprimer le partage de cas</vt:lpstr>
      <vt:lpstr>Supprimer le partage de cas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439</cp:revision>
  <dcterms:created xsi:type="dcterms:W3CDTF">2004-03-22T09:00:28Z</dcterms:created>
  <dcterms:modified xsi:type="dcterms:W3CDTF">2021-08-30T16:12:04Z</dcterms:modified>
</cp:coreProperties>
</file>