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64" r:id="rId1"/>
  </p:sldMasterIdLst>
  <p:notesMasterIdLst>
    <p:notesMasterId r:id="rId34"/>
  </p:notesMasterIdLst>
  <p:handoutMasterIdLst>
    <p:handoutMasterId r:id="rId35"/>
  </p:handoutMasterIdLst>
  <p:sldIdLst>
    <p:sldId id="256" r:id="rId2"/>
    <p:sldId id="400" r:id="rId3"/>
    <p:sldId id="405" r:id="rId4"/>
    <p:sldId id="467" r:id="rId5"/>
    <p:sldId id="470" r:id="rId6"/>
    <p:sldId id="409" r:id="rId7"/>
    <p:sldId id="469" r:id="rId8"/>
    <p:sldId id="406" r:id="rId9"/>
    <p:sldId id="442" r:id="rId10"/>
    <p:sldId id="443" r:id="rId11"/>
    <p:sldId id="444" r:id="rId12"/>
    <p:sldId id="446" r:id="rId13"/>
    <p:sldId id="445" r:id="rId14"/>
    <p:sldId id="447" r:id="rId15"/>
    <p:sldId id="448" r:id="rId16"/>
    <p:sldId id="449" r:id="rId17"/>
    <p:sldId id="450" r:id="rId18"/>
    <p:sldId id="451" r:id="rId19"/>
    <p:sldId id="452" r:id="rId20"/>
    <p:sldId id="453" r:id="rId21"/>
    <p:sldId id="454" r:id="rId22"/>
    <p:sldId id="455" r:id="rId23"/>
    <p:sldId id="456" r:id="rId24"/>
    <p:sldId id="458" r:id="rId25"/>
    <p:sldId id="459" r:id="rId26"/>
    <p:sldId id="460" r:id="rId27"/>
    <p:sldId id="457" r:id="rId28"/>
    <p:sldId id="461" r:id="rId29"/>
    <p:sldId id="462" r:id="rId30"/>
    <p:sldId id="463" r:id="rId31"/>
    <p:sldId id="439" r:id="rId32"/>
    <p:sldId id="464" r:id="rId33"/>
  </p:sldIdLst>
  <p:sldSz cx="9144000" cy="6858000" type="screen4x3"/>
  <p:notesSz cx="6797675" cy="9929813"/>
  <p:defaultTextStyle>
    <a:defPPr>
      <a:defRPr lang="fr-FR"/>
    </a:defPPr>
    <a:lvl1pPr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993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95" autoAdjust="0"/>
    <p:restoredTop sz="94643" autoAdjust="0"/>
  </p:normalViewPr>
  <p:slideViewPr>
    <p:cSldViewPr snapToObjects="1">
      <p:cViewPr>
        <p:scale>
          <a:sx n="63" d="100"/>
          <a:sy n="63" d="100"/>
        </p:scale>
        <p:origin x="-1858" y="-619"/>
      </p:cViewPr>
      <p:guideLst>
        <p:guide orient="horz" pos="301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10"/>
    </p:cViewPr>
  </p:sorterViewPr>
  <p:notesViewPr>
    <p:cSldViewPr snapToObjects="1">
      <p:cViewPr varScale="1">
        <p:scale>
          <a:sx n="41" d="100"/>
          <a:sy n="41" d="100"/>
        </p:scale>
        <p:origin x="-2539" y="-91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A465200-1046-43E6-8EEF-D0AF437BAAB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264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5E729A60-027E-40F2-BE3B-97986D52E81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976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5" indent="-28573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1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02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75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47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19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792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64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89B1E7-B8A5-48B2-9D37-49098E6DF041}" type="slidenum">
              <a:rPr lang="fr-FR" altLang="fr-FR" smtClean="0"/>
              <a:pPr algn="r" eaLnBrk="1" hangingPunct="1">
                <a:spcBef>
                  <a:spcPct val="0"/>
                </a:spcBef>
              </a:pPr>
              <a:t>1</a:t>
            </a:fld>
            <a:endParaRPr lang="fr-FR" altLang="fr-FR" dirty="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8" y="4716662"/>
            <a:ext cx="4984962" cy="44684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401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pic>
        <p:nvPicPr>
          <p:cNvPr id="17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1" cap="none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7560320" cy="273662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32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  <a:lvl2pPr marL="548640" indent="-288000">
              <a:buSzPct val="80000"/>
              <a:buFont typeface="Wingdings" panose="05000000000000000000" pitchFamily="2" charset="2"/>
              <a:buChar char="ü"/>
              <a:defRPr sz="28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2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Présentation de notre offre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0" cap="none" baseline="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2"/>
          </p:nvPr>
        </p:nvSpPr>
        <p:spPr>
          <a:xfrm>
            <a:off x="1979712" y="3356992"/>
            <a:ext cx="6408638" cy="576263"/>
          </a:xfrm>
        </p:spPr>
        <p:txBody>
          <a:bodyPr>
            <a:normAutofit/>
          </a:bodyPr>
          <a:lstStyle>
            <a:lvl1pPr marL="0" indent="0">
              <a:buSzPct val="120000"/>
              <a:buFont typeface="Wingdings 3" panose="05040102010807070707" pitchFamily="18" charset="2"/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3"/>
          </p:nvPr>
        </p:nvSpPr>
        <p:spPr>
          <a:xfrm>
            <a:off x="1979613" y="4221163"/>
            <a:ext cx="6408737" cy="64799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2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Présentation de la société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3712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306" y="42721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5000" y="273050"/>
            <a:ext cx="6781800" cy="1143000"/>
          </a:xfrm>
        </p:spPr>
        <p:txBody>
          <a:bodyPr anchor="b" anchorCtr="0">
            <a:normAutofit/>
          </a:bodyPr>
          <a:lstStyle>
            <a:lvl1pPr algn="l">
              <a:buNone/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dirty="0" smtClean="0"/>
              <a:t>Modifiez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pic>
        <p:nvPicPr>
          <p:cNvPr id="10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Présentation de la société</a:t>
            </a:r>
            <a:endParaRPr lang="fr-FR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ag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914400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Sans titre 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229225"/>
            <a:ext cx="20891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3276600" y="4876800"/>
            <a:ext cx="27432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 smtClean="0"/>
          </a:p>
        </p:txBody>
      </p:sp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1371600"/>
            <a:ext cx="6629400" cy="3733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 smtClean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081" y="3238500"/>
            <a:ext cx="6563014" cy="1478919"/>
          </a:xfrm>
          <a:prstGeom prst="rect">
            <a:avLst/>
          </a:prstGeom>
        </p:spPr>
      </p:pic>
      <p:sp>
        <p:nvSpPr>
          <p:cNvPr id="11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1428081" y="1935056"/>
            <a:ext cx="6563014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2000" b="1">
                <a:solidFill>
                  <a:srgbClr val="0070C0"/>
                </a:solidFill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fr-FR" dirty="0" smtClean="0"/>
              <a:t>Présentation OASIS-OKAPI</a:t>
            </a:r>
            <a:endParaRPr lang="fr-FR" dirty="0"/>
          </a:p>
        </p:txBody>
      </p:sp>
      <p:pic>
        <p:nvPicPr>
          <p:cNvPr id="9" name="Image 8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04664"/>
            <a:ext cx="2279015" cy="59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06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943834"/>
            <a:ext cx="7772400" cy="407596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dirty="0" smtClean="0"/>
              <a:t>Modifiez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" t="9898" r="3878" b="9565"/>
          <a:stretch/>
        </p:blipFill>
        <p:spPr bwMode="auto">
          <a:xfrm>
            <a:off x="169936" y="172164"/>
            <a:ext cx="1681467" cy="9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ans titre 1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Présentation de notre offre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7" r:id="rId2"/>
    <p:sldLayoutId id="2147484177" r:id="rId3"/>
    <p:sldLayoutId id="2147484171" r:id="rId4"/>
    <p:sldLayoutId id="2147484172" r:id="rId5"/>
    <p:sldLayoutId id="2147484176" r:id="rId6"/>
  </p:sldLayoutIdLst>
  <p:transition spd="slow">
    <p:wipe/>
  </p:transition>
  <p:timing>
    <p:tnLst>
      <p:par>
        <p:cTn id="1" dur="indefinite" restart="never" nodeType="tmRoot"/>
      </p:par>
    </p:tnLst>
  </p:timing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accent2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0000"/>
        <a:buFont typeface="Wingdings" panose="05000000000000000000" pitchFamily="2" charset="2"/>
        <a:buChar char="Ø"/>
        <a:defRPr kumimoji="0" sz="26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" panose="05000000000000000000" pitchFamily="2" charset="2"/>
        <a:buChar char="Ø"/>
        <a:defRPr kumimoji="0" sz="24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570" y="1808820"/>
            <a:ext cx="774654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fr-FR" sz="32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Présentation Offre OASIS-OKAPI Gestion des Ouvrages d’Art</a:t>
            </a:r>
            <a:endParaRPr kumimoji="0" lang="fr-FR" sz="3200" b="1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754556" y="6021288"/>
            <a:ext cx="2271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28 Juillet 2021</a:t>
            </a:r>
            <a:endParaRPr lang="fr-F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8.1 Les licences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374"/>
            <a:ext cx="8843582" cy="266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/>
          <p:cNvSpPr txBox="1">
            <a:spLocks/>
          </p:cNvSpPr>
          <p:nvPr/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fr-FR" sz="1800" dirty="0" smtClean="0">
                <a:solidFill>
                  <a:srgbClr val="0070C0"/>
                </a:solidFill>
              </a:rPr>
              <a:t>Configuration </a:t>
            </a:r>
            <a:r>
              <a:rPr lang="fr-FR" sz="1800" dirty="0" err="1" smtClean="0">
                <a:solidFill>
                  <a:srgbClr val="0070C0"/>
                </a:solidFill>
              </a:rPr>
              <a:t>Haute-Savoie+ESCOTA-VINCI</a:t>
            </a:r>
            <a:endParaRPr lang="fr-FR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146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8.2 </a:t>
            </a:r>
            <a:r>
              <a:rPr lang="fr-FR" dirty="0"/>
              <a:t>L’installation et les performances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5550"/>
            <a:ext cx="8597607" cy="251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/>
          <p:cNvSpPr txBox="1">
            <a:spLocks/>
          </p:cNvSpPr>
          <p:nvPr/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fr-FR" sz="1800" dirty="0" err="1" smtClean="0">
                <a:solidFill>
                  <a:srgbClr val="0070C0"/>
                </a:solidFill>
              </a:rPr>
              <a:t>SaaS</a:t>
            </a:r>
            <a:r>
              <a:rPr lang="fr-FR" sz="1800" dirty="0" smtClean="0">
                <a:solidFill>
                  <a:srgbClr val="0070C0"/>
                </a:solidFill>
              </a:rPr>
              <a:t> puis On </a:t>
            </a:r>
            <a:r>
              <a:rPr lang="fr-FR" sz="1800" dirty="0" err="1" smtClean="0">
                <a:solidFill>
                  <a:srgbClr val="0070C0"/>
                </a:solidFill>
              </a:rPr>
              <a:t>Premise</a:t>
            </a:r>
            <a:endParaRPr lang="fr-FR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678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912768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8.2 </a:t>
            </a:r>
            <a:r>
              <a:rPr lang="fr-FR" dirty="0"/>
              <a:t>L’installation et les performances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71" y="1625600"/>
            <a:ext cx="7834199" cy="446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e la date 3"/>
          <p:cNvSpPr txBox="1">
            <a:spLocks/>
          </p:cNvSpPr>
          <p:nvPr/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fr-FR" sz="1800" dirty="0" smtClean="0">
                <a:solidFill>
                  <a:srgbClr val="0070C0"/>
                </a:solidFill>
              </a:rPr>
              <a:t>Architecture cible</a:t>
            </a:r>
            <a:endParaRPr lang="fr-FR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972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8.3 Les préconisations et l’ergonomie</a:t>
            </a:r>
          </a:p>
        </p:txBody>
      </p:sp>
      <p:sp>
        <p:nvSpPr>
          <p:cNvPr id="4" name="Espace réservé de la date 3"/>
          <p:cNvSpPr txBox="1">
            <a:spLocks/>
          </p:cNvSpPr>
          <p:nvPr/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fr-FR" sz="1800" dirty="0" smtClean="0">
                <a:solidFill>
                  <a:srgbClr val="0070C0"/>
                </a:solidFill>
              </a:rPr>
              <a:t>OASIS-WEB</a:t>
            </a:r>
            <a:endParaRPr lang="fr-FR" sz="1800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39" y="1402703"/>
            <a:ext cx="6898589" cy="484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137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8.3 Les préconisations et l’ergonomie</a:t>
            </a:r>
          </a:p>
        </p:txBody>
      </p:sp>
      <p:sp>
        <p:nvSpPr>
          <p:cNvPr id="4" name="Espace réservé de la date 3"/>
          <p:cNvSpPr txBox="1">
            <a:spLocks/>
          </p:cNvSpPr>
          <p:nvPr/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fr-FR" sz="1800" dirty="0" smtClean="0">
                <a:solidFill>
                  <a:srgbClr val="0070C0"/>
                </a:solidFill>
              </a:rPr>
              <a:t>OKAPI</a:t>
            </a:r>
            <a:endParaRPr lang="fr-FR" sz="1800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060848"/>
            <a:ext cx="796376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7536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8.3 Les préconisations et l’ergonomie</a:t>
            </a:r>
          </a:p>
        </p:txBody>
      </p:sp>
      <p:sp>
        <p:nvSpPr>
          <p:cNvPr id="4" name="Espace réservé de la date 3"/>
          <p:cNvSpPr txBox="1">
            <a:spLocks/>
          </p:cNvSpPr>
          <p:nvPr/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fr-FR" sz="1800" dirty="0" smtClean="0">
                <a:solidFill>
                  <a:srgbClr val="0070C0"/>
                </a:solidFill>
              </a:rPr>
              <a:t>OKAPI</a:t>
            </a:r>
            <a:endParaRPr lang="fr-FR" sz="1800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7638"/>
            <a:ext cx="6336704" cy="504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519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8.4 </a:t>
            </a:r>
            <a:r>
              <a:rPr lang="fr-FR" dirty="0" smtClean="0"/>
              <a:t>La </a:t>
            </a:r>
            <a:r>
              <a:rPr lang="fr-FR" dirty="0"/>
              <a:t>reprise des données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83" y="1838324"/>
            <a:ext cx="7539020" cy="382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024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8.5 Le paramétrage</a:t>
            </a:r>
            <a:endParaRPr lang="fr-FR" dirty="0"/>
          </a:p>
        </p:txBody>
      </p:sp>
      <p:sp>
        <p:nvSpPr>
          <p:cNvPr id="4" name="Espace réservé de la date 3"/>
          <p:cNvSpPr txBox="1">
            <a:spLocks/>
          </p:cNvSpPr>
          <p:nvPr/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fr-FR" sz="1800" dirty="0" smtClean="0">
                <a:solidFill>
                  <a:srgbClr val="0070C0"/>
                </a:solidFill>
              </a:rPr>
              <a:t>Description et surveillance</a:t>
            </a:r>
            <a:endParaRPr lang="fr-FR" sz="1800" dirty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44" y="1451334"/>
            <a:ext cx="8134456" cy="475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249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8.5 Le paramétrage</a:t>
            </a:r>
            <a:endParaRPr lang="fr-FR" dirty="0"/>
          </a:p>
        </p:txBody>
      </p:sp>
      <p:sp>
        <p:nvSpPr>
          <p:cNvPr id="4" name="Espace réservé de la date 3"/>
          <p:cNvSpPr txBox="1">
            <a:spLocks/>
          </p:cNvSpPr>
          <p:nvPr/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fr-FR" sz="1800" dirty="0" smtClean="0">
                <a:solidFill>
                  <a:srgbClr val="0070C0"/>
                </a:solidFill>
              </a:rPr>
              <a:t>Défauts – Estimation – Programmation des travaux</a:t>
            </a:r>
            <a:endParaRPr lang="fr-FR" sz="1800" dirty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98" y="2132856"/>
            <a:ext cx="8678921" cy="314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9577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8.5 Le paramétrage</a:t>
            </a:r>
            <a:endParaRPr lang="fr-FR" dirty="0"/>
          </a:p>
        </p:txBody>
      </p:sp>
      <p:sp>
        <p:nvSpPr>
          <p:cNvPr id="4" name="Espace réservé de la date 3"/>
          <p:cNvSpPr txBox="1">
            <a:spLocks/>
          </p:cNvSpPr>
          <p:nvPr/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fr-FR" sz="1800" dirty="0" smtClean="0">
                <a:solidFill>
                  <a:srgbClr val="0070C0"/>
                </a:solidFill>
              </a:rPr>
              <a:t>Interopérabilités avec le SIG</a:t>
            </a:r>
            <a:endParaRPr lang="fr-FR" sz="1800" dirty="0">
              <a:solidFill>
                <a:srgbClr val="0070C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8777201" cy="296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869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OASIS-OKAPI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1-Présentation de TWS</a:t>
            </a:r>
          </a:p>
          <a:p>
            <a:r>
              <a:rPr lang="fr-FR" dirty="0" smtClean="0"/>
              <a:t>2-Présentation de l’offre</a:t>
            </a:r>
          </a:p>
          <a:p>
            <a:r>
              <a:rPr lang="fr-FR" dirty="0" smtClean="0"/>
              <a:t>3-Questions / Réponses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3240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8.5 Le paramétrage</a:t>
            </a:r>
            <a:endParaRPr lang="fr-FR" dirty="0"/>
          </a:p>
        </p:txBody>
      </p:sp>
      <p:sp>
        <p:nvSpPr>
          <p:cNvPr id="4" name="Espace réservé de la date 3"/>
          <p:cNvSpPr txBox="1">
            <a:spLocks/>
          </p:cNvSpPr>
          <p:nvPr/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fr-FR" sz="1800" dirty="0" smtClean="0">
                <a:solidFill>
                  <a:srgbClr val="0070C0"/>
                </a:solidFill>
              </a:rPr>
              <a:t>Exportations BI</a:t>
            </a:r>
            <a:endParaRPr lang="fr-FR" sz="1800" dirty="0">
              <a:solidFill>
                <a:srgbClr val="0070C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824163"/>
            <a:ext cx="85915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733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8.6 </a:t>
            </a:r>
            <a:r>
              <a:rPr lang="fr-FR" dirty="0" smtClean="0"/>
              <a:t>Environnement </a:t>
            </a:r>
            <a:r>
              <a:rPr lang="fr-FR" dirty="0"/>
              <a:t>de test et production</a:t>
            </a:r>
          </a:p>
        </p:txBody>
      </p:sp>
      <p:sp>
        <p:nvSpPr>
          <p:cNvPr id="4" name="Espace réservé de la date 3"/>
          <p:cNvSpPr txBox="1">
            <a:spLocks/>
          </p:cNvSpPr>
          <p:nvPr/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endParaRPr lang="fr-FR" sz="1800" dirty="0">
              <a:solidFill>
                <a:srgbClr val="0070C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19" y="2276474"/>
            <a:ext cx="8374264" cy="3024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602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8.7 La formation Administrateurs/Gestionnaires</a:t>
            </a:r>
            <a:endParaRPr lang="fr-F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33271"/>
            <a:ext cx="4968552" cy="485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/>
          <p:cNvSpPr txBox="1">
            <a:spLocks/>
          </p:cNvSpPr>
          <p:nvPr/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fr-FR" sz="1800" dirty="0" smtClean="0">
                <a:solidFill>
                  <a:srgbClr val="0070C0"/>
                </a:solidFill>
              </a:rPr>
              <a:t>Description – Surveillance - Dématérialisation</a:t>
            </a:r>
            <a:endParaRPr lang="fr-FR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39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8.7 La </a:t>
            </a:r>
            <a:r>
              <a:rPr lang="fr-FR" dirty="0"/>
              <a:t>formation Administrateurs/Gestionnaires</a:t>
            </a:r>
          </a:p>
        </p:txBody>
      </p:sp>
      <p:sp>
        <p:nvSpPr>
          <p:cNvPr id="4" name="Espace réservé de la date 3"/>
          <p:cNvSpPr txBox="1">
            <a:spLocks/>
          </p:cNvSpPr>
          <p:nvPr/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fr-FR" sz="1800" dirty="0" smtClean="0">
                <a:solidFill>
                  <a:srgbClr val="0070C0"/>
                </a:solidFill>
              </a:rPr>
              <a:t>Modules</a:t>
            </a:r>
            <a:endParaRPr lang="fr-FR" sz="1800" dirty="0">
              <a:solidFill>
                <a:srgbClr val="0070C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47448"/>
            <a:ext cx="6551835" cy="424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903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8.7 La </a:t>
            </a:r>
            <a:r>
              <a:rPr lang="fr-FR" dirty="0"/>
              <a:t>formation Administrateurs/Gestionnaires</a:t>
            </a:r>
          </a:p>
        </p:txBody>
      </p:sp>
      <p:sp>
        <p:nvSpPr>
          <p:cNvPr id="4" name="Espace réservé de la date 3"/>
          <p:cNvSpPr txBox="1">
            <a:spLocks/>
          </p:cNvSpPr>
          <p:nvPr/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fr-FR" sz="1800" dirty="0" smtClean="0">
                <a:solidFill>
                  <a:srgbClr val="0070C0"/>
                </a:solidFill>
              </a:rPr>
              <a:t>Défauts - Travaux</a:t>
            </a:r>
            <a:endParaRPr lang="fr-FR" sz="1800" dirty="0">
              <a:solidFill>
                <a:srgbClr val="0070C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11" y="1790700"/>
            <a:ext cx="7386778" cy="34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634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8.7 La formation Utilisateurs en Consultation</a:t>
            </a:r>
            <a:endParaRPr lang="fr-F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26" y="1628800"/>
            <a:ext cx="73152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562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8.7 La formation Inspecteurs en mobilité</a:t>
            </a:r>
            <a:endParaRPr lang="fr-F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54" y="1416005"/>
            <a:ext cx="782955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2447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8.8 La documentation</a:t>
            </a:r>
            <a:endParaRPr lang="fr-FR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49" y="2309813"/>
            <a:ext cx="8181291" cy="24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030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8.9 Les éditions</a:t>
            </a:r>
            <a:endParaRPr lang="fr-F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682" y="1556792"/>
            <a:ext cx="501967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473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8.10 Le </a:t>
            </a:r>
            <a:r>
              <a:rPr lang="fr-FR" dirty="0" err="1" smtClean="0"/>
              <a:t>recettage</a:t>
            </a:r>
            <a:endParaRPr lang="fr-FR" dirty="0"/>
          </a:p>
        </p:txBody>
      </p:sp>
      <p:pic>
        <p:nvPicPr>
          <p:cNvPr id="6" name="Image 5" descr="8.10 Le recett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70" y="2560320"/>
            <a:ext cx="7490460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3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1-Présentation de TWS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5215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8.11 L’accompagnement</a:t>
            </a:r>
            <a:endParaRPr lang="fr-FR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2776538"/>
            <a:ext cx="77057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109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702" y="1818919"/>
            <a:ext cx="8640960" cy="41764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Gantt Allier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39734" y="2099121"/>
            <a:ext cx="8075240" cy="360823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8.12 Le planning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4049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3-Questions / Réponses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92763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TWS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683568" y="2852936"/>
            <a:ext cx="8136904" cy="3134251"/>
          </a:xfrm>
        </p:spPr>
        <p:txBody>
          <a:bodyPr>
            <a:normAutofit lnSpcReduction="10000"/>
          </a:bodyPr>
          <a:lstStyle/>
          <a:p>
            <a:r>
              <a:rPr lang="fr-FR" sz="2800" dirty="0" smtClean="0"/>
              <a:t>Création </a:t>
            </a:r>
            <a:r>
              <a:rPr lang="fr-FR" sz="2800" dirty="0"/>
              <a:t>en </a:t>
            </a:r>
            <a:r>
              <a:rPr lang="fr-FR" sz="2800" dirty="0" smtClean="0"/>
              <a:t>1991</a:t>
            </a:r>
            <a:endParaRPr lang="fr-FR" sz="2800" dirty="0"/>
          </a:p>
          <a:p>
            <a:r>
              <a:rPr lang="fr-FR" sz="2800" dirty="0" smtClean="0"/>
              <a:t>But poursuivi : </a:t>
            </a:r>
            <a:r>
              <a:rPr lang="fr-FR" sz="2800" dirty="0" smtClean="0"/>
              <a:t>Développer </a:t>
            </a:r>
            <a:r>
              <a:rPr lang="fr-FR" sz="2800" dirty="0" smtClean="0"/>
              <a:t>des solutions logicielles pour la maintenance des infrastructures de génie civil (chaussées, ponts, murs, </a:t>
            </a:r>
            <a:r>
              <a:rPr lang="fr-FR" sz="2800" dirty="0" err="1" smtClean="0"/>
              <a:t>pphm</a:t>
            </a:r>
            <a:r>
              <a:rPr lang="fr-FR" sz="2800" dirty="0" smtClean="0"/>
              <a:t>, </a:t>
            </a:r>
            <a:r>
              <a:rPr lang="fr-FR" sz="2800" dirty="0" smtClean="0"/>
              <a:t>protections acoustiques, talus, ouvrages de protection de falaise, …)</a:t>
            </a:r>
          </a:p>
          <a:p>
            <a:endParaRPr lang="fr-FR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Présentation de la société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5958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Démarche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683568" y="3068637"/>
            <a:ext cx="8136904" cy="3134251"/>
          </a:xfrm>
        </p:spPr>
        <p:txBody>
          <a:bodyPr>
            <a:normAutofit lnSpcReduction="10000"/>
          </a:bodyPr>
          <a:lstStyle/>
          <a:p>
            <a:r>
              <a:rPr lang="fr-FR" sz="2800" dirty="0" smtClean="0"/>
              <a:t>Intégrer des nouvelles connaissances dans les logiciels, notamment les modèles issus du CEREMA</a:t>
            </a:r>
          </a:p>
          <a:p>
            <a:r>
              <a:rPr lang="fr-FR" sz="2800" dirty="0" smtClean="0"/>
              <a:t>Développer en partenariat les solutions logicielles avec les utilisateurs, leurs partenaires et les consultants associés à la société</a:t>
            </a:r>
          </a:p>
          <a:p>
            <a:endParaRPr lang="fr-FR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Présentation de la société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5958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Offre logicielle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683567" y="3068638"/>
            <a:ext cx="7774631" cy="2952650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/>
              <a:t>ERASMUS :</a:t>
            </a:r>
            <a:r>
              <a:rPr lang="fr-FR" dirty="0"/>
              <a:t> Système expert pour les chaussées</a:t>
            </a:r>
            <a:endParaRPr lang="fr-FR" dirty="0" smtClean="0"/>
          </a:p>
          <a:p>
            <a:r>
              <a:rPr lang="fr-FR" b="1" dirty="0" smtClean="0"/>
              <a:t>OASIS-OKAPI : </a:t>
            </a:r>
            <a:r>
              <a:rPr lang="fr-FR" dirty="0" smtClean="0"/>
              <a:t>Solution logicielle pour la </a:t>
            </a:r>
            <a:r>
              <a:rPr lang="fr-FR" dirty="0" smtClean="0"/>
              <a:t>gestion </a:t>
            </a:r>
            <a:r>
              <a:rPr lang="fr-FR" dirty="0" smtClean="0"/>
              <a:t>et la surveillance des ouvrages d’art</a:t>
            </a:r>
          </a:p>
          <a:p>
            <a:r>
              <a:rPr lang="fr-FR" b="1" dirty="0" smtClean="0"/>
              <a:t>TWS-ROUTES </a:t>
            </a:r>
            <a:r>
              <a:rPr lang="fr-FR" b="1" dirty="0"/>
              <a:t>:</a:t>
            </a:r>
            <a:r>
              <a:rPr lang="fr-FR" dirty="0"/>
              <a:t> Système </a:t>
            </a:r>
            <a:r>
              <a:rPr lang="fr-FR" dirty="0" smtClean="0"/>
              <a:t>de </a:t>
            </a:r>
            <a:r>
              <a:rPr lang="fr-FR" dirty="0"/>
              <a:t>calcul des réseaux routiers</a:t>
            </a:r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Présentation de la société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5517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Clients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323529" y="2500307"/>
            <a:ext cx="8705192" cy="3702582"/>
          </a:xfrm>
        </p:spPr>
        <p:txBody>
          <a:bodyPr>
            <a:normAutofit fontScale="92500"/>
          </a:bodyPr>
          <a:lstStyle/>
          <a:p>
            <a:r>
              <a:rPr lang="fr-FR" sz="2400" dirty="0" smtClean="0"/>
              <a:t>Compagnie Nationale du Rhône, ESCOTA-VINCI, Voie Navigables de France, Autoroutes et Tunnel du Mont Blanc, Tunnel Routier du Fréjus, </a:t>
            </a:r>
            <a:r>
              <a:rPr lang="fr-FR" sz="2400" dirty="0" smtClean="0"/>
              <a:t>Haïti </a:t>
            </a:r>
            <a:r>
              <a:rPr lang="fr-FR" sz="2400" dirty="0" smtClean="0"/>
              <a:t>avec AII</a:t>
            </a:r>
          </a:p>
          <a:p>
            <a:r>
              <a:rPr lang="fr-FR" sz="2400" dirty="0" smtClean="0"/>
              <a:t>Départements : </a:t>
            </a:r>
            <a:r>
              <a:rPr lang="fr-FR" sz="2400" dirty="0" smtClean="0"/>
              <a:t>Aube, Bouches du Rhône, Calvados, Corrèze, Drôme, Doubs, Eure, Hautes-Alpes, Haute-Savoie, Hérault, Manche, Meuse, Nord, Pyrénées-Orientales, Réunion, Seine-Maritime, Somme, </a:t>
            </a:r>
            <a:r>
              <a:rPr lang="fr-FR" sz="2400" dirty="0" smtClean="0"/>
              <a:t>Vaucluse, </a:t>
            </a:r>
            <a:r>
              <a:rPr lang="fr-FR" sz="2400" dirty="0" smtClean="0"/>
              <a:t>…</a:t>
            </a:r>
          </a:p>
          <a:p>
            <a:r>
              <a:rPr lang="fr-FR" sz="2400" dirty="0" smtClean="0"/>
              <a:t>Métropoles: Marseille, Nîmes, Montauban, Montpellier</a:t>
            </a:r>
          </a:p>
          <a:p>
            <a:r>
              <a:rPr lang="fr-FR" sz="2400" dirty="0" smtClean="0"/>
              <a:t>AII, BII, CEREMA, </a:t>
            </a:r>
            <a:r>
              <a:rPr lang="fr-FR" sz="2400" dirty="0" err="1" smtClean="0"/>
              <a:t>Geolithe</a:t>
            </a:r>
            <a:r>
              <a:rPr lang="fr-FR" sz="2400" dirty="0" smtClean="0"/>
              <a:t>, </a:t>
            </a:r>
            <a:r>
              <a:rPr lang="fr-FR" sz="2400" dirty="0" err="1" smtClean="0"/>
              <a:t>Getec</a:t>
            </a:r>
            <a:r>
              <a:rPr lang="fr-FR" sz="2400" dirty="0" smtClean="0"/>
              <a:t>, Ginger, </a:t>
            </a:r>
            <a:r>
              <a:rPr lang="fr-FR" sz="2400" dirty="0" err="1" smtClean="0"/>
              <a:t>NextRoads</a:t>
            </a:r>
            <a:r>
              <a:rPr lang="fr-FR" sz="2400" dirty="0" smtClean="0"/>
              <a:t>, </a:t>
            </a:r>
            <a:r>
              <a:rPr lang="fr-FR" sz="2400" dirty="0" err="1" smtClean="0"/>
              <a:t>Quadric</a:t>
            </a:r>
            <a:r>
              <a:rPr lang="fr-FR" sz="2400" dirty="0" smtClean="0"/>
              <a:t>, Technologies Nouvelles, …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Présentation de la société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774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2-Présentation </a:t>
            </a:r>
            <a:r>
              <a:rPr lang="fr-FR" smtClean="0"/>
              <a:t>de l’offre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9456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8.1 Les licences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95" y="2708920"/>
            <a:ext cx="8361905" cy="230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e la date 3"/>
          <p:cNvSpPr txBox="1">
            <a:spLocks/>
          </p:cNvSpPr>
          <p:nvPr/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fr-FR" sz="1800" dirty="0" smtClean="0">
                <a:solidFill>
                  <a:srgbClr val="0070C0"/>
                </a:solidFill>
              </a:rPr>
              <a:t>Licence Domaines</a:t>
            </a:r>
            <a:endParaRPr lang="fr-FR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7718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8557</TotalTime>
  <Words>379</Words>
  <Application>Microsoft Office PowerPoint</Application>
  <PresentationFormat>Affichage à l'écran (4:3)</PresentationFormat>
  <Paragraphs>66</Paragraphs>
  <Slides>32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Capitaux</vt:lpstr>
      <vt:lpstr>Présentation PowerPoint</vt:lpstr>
      <vt:lpstr>Présentation OASIS-OKAPI</vt:lpstr>
      <vt:lpstr>1-Présentation de TWS</vt:lpstr>
      <vt:lpstr>TWS</vt:lpstr>
      <vt:lpstr>Démarche</vt:lpstr>
      <vt:lpstr>Offre logicielle</vt:lpstr>
      <vt:lpstr>Clients</vt:lpstr>
      <vt:lpstr>2-Présentation de l’offre</vt:lpstr>
      <vt:lpstr>8.1 Les licences</vt:lpstr>
      <vt:lpstr>8.1 Les licences</vt:lpstr>
      <vt:lpstr>8.2 L’installation et les performances</vt:lpstr>
      <vt:lpstr>8.2 L’installation et les performances</vt:lpstr>
      <vt:lpstr>8.3 Les préconisations et l’ergonomie</vt:lpstr>
      <vt:lpstr>8.3 Les préconisations et l’ergonomie</vt:lpstr>
      <vt:lpstr>8.3 Les préconisations et l’ergonomie</vt:lpstr>
      <vt:lpstr>8.4 La reprise des données</vt:lpstr>
      <vt:lpstr>8.5 Le paramétrage</vt:lpstr>
      <vt:lpstr>8.5 Le paramétrage</vt:lpstr>
      <vt:lpstr>8.5 Le paramétrage</vt:lpstr>
      <vt:lpstr>8.5 Le paramétrage</vt:lpstr>
      <vt:lpstr>8.6 Environnement de test et production</vt:lpstr>
      <vt:lpstr>8.7 La formation Administrateurs/Gestionnaires</vt:lpstr>
      <vt:lpstr>8.7 La formation Administrateurs/Gestionnaires</vt:lpstr>
      <vt:lpstr>8.7 La formation Administrateurs/Gestionnaires</vt:lpstr>
      <vt:lpstr>8.7 La formation Utilisateurs en Consultation</vt:lpstr>
      <vt:lpstr>8.7 La formation Inspecteurs en mobilité</vt:lpstr>
      <vt:lpstr>8.8 La documentation</vt:lpstr>
      <vt:lpstr>8.9 Les éditions</vt:lpstr>
      <vt:lpstr>8.10 Le recettage</vt:lpstr>
      <vt:lpstr>8.11 L’accompagnement</vt:lpstr>
      <vt:lpstr>8.12 Le planning</vt:lpstr>
      <vt:lpstr>3-Questions / Réponses</vt:lpstr>
    </vt:vector>
  </TitlesOfParts>
  <Company>Conseil Général du Finistère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Valerie</dc:creator>
  <cp:lastModifiedBy>Valerie Cambert</cp:lastModifiedBy>
  <cp:revision>611</cp:revision>
  <cp:lastPrinted>2017-01-16T08:56:59Z</cp:lastPrinted>
  <dcterms:created xsi:type="dcterms:W3CDTF">2004-03-22T09:00:28Z</dcterms:created>
  <dcterms:modified xsi:type="dcterms:W3CDTF">2021-07-30T08:53:23Z</dcterms:modified>
</cp:coreProperties>
</file>