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64" r:id="rId1"/>
  </p:sldMasterIdLst>
  <p:notesMasterIdLst>
    <p:notesMasterId r:id="rId16"/>
  </p:notesMasterIdLst>
  <p:handoutMasterIdLst>
    <p:handoutMasterId r:id="rId17"/>
  </p:handoutMasterIdLst>
  <p:sldIdLst>
    <p:sldId id="256" r:id="rId2"/>
    <p:sldId id="400" r:id="rId3"/>
    <p:sldId id="405" r:id="rId4"/>
    <p:sldId id="467" r:id="rId5"/>
    <p:sldId id="470" r:id="rId6"/>
    <p:sldId id="409" r:id="rId7"/>
    <p:sldId id="469" r:id="rId8"/>
    <p:sldId id="406" r:id="rId9"/>
    <p:sldId id="471" r:id="rId10"/>
    <p:sldId id="475" r:id="rId11"/>
    <p:sldId id="472" r:id="rId12"/>
    <p:sldId id="473" r:id="rId13"/>
    <p:sldId id="474" r:id="rId14"/>
    <p:sldId id="464" r:id="rId15"/>
  </p:sldIdLst>
  <p:sldSz cx="9144000" cy="6858000" type="screen4x3"/>
  <p:notesSz cx="6797675" cy="9929813"/>
  <p:defaultTextStyle>
    <a:defPPr>
      <a:defRPr lang="fr-FR"/>
    </a:defPPr>
    <a:lvl1pPr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9933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95" autoAdjust="0"/>
    <p:restoredTop sz="94643" autoAdjust="0"/>
  </p:normalViewPr>
  <p:slideViewPr>
    <p:cSldViewPr snapToObjects="1">
      <p:cViewPr>
        <p:scale>
          <a:sx n="63" d="100"/>
          <a:sy n="63" d="100"/>
        </p:scale>
        <p:origin x="-1858" y="-619"/>
      </p:cViewPr>
      <p:guideLst>
        <p:guide orient="horz" pos="301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10"/>
    </p:cViewPr>
  </p:sorterViewPr>
  <p:notesViewPr>
    <p:cSldViewPr snapToObjects="1">
      <p:cViewPr varScale="1">
        <p:scale>
          <a:sx n="41" d="100"/>
          <a:sy n="41" d="100"/>
        </p:scale>
        <p:origin x="-2539" y="-91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7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323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7" y="9433323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FA465200-1046-43E6-8EEF-D0AF437BAAB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2645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7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323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7" y="9433323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E729A60-027E-40F2-BE3B-97986D52E81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976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5" indent="-28573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1" indent="-22858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02" indent="-22858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75" indent="-22858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47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19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792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64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89B1E7-B8A5-48B2-9D37-49098E6DF041}" type="slidenum">
              <a:rPr lang="fr-FR" altLang="fr-FR" smtClean="0"/>
              <a:pPr algn="r" eaLnBrk="1" hangingPunct="1">
                <a:spcBef>
                  <a:spcPct val="0"/>
                </a:spcBef>
              </a:pPr>
              <a:t>1</a:t>
            </a:fld>
            <a:endParaRPr lang="fr-FR" altLang="fr-FR" dirty="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8" y="4716662"/>
            <a:ext cx="4984962" cy="44684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401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pic>
        <p:nvPicPr>
          <p:cNvPr id="17" name="Picture 9" descr="Sans tit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6" y="6317613"/>
            <a:ext cx="629466" cy="3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 anchor="b" anchorCtr="0">
            <a:normAutofit/>
          </a:bodyPr>
          <a:lstStyle>
            <a:lvl1pPr algn="l">
              <a:buNone/>
              <a:defRPr sz="3600" b="1" cap="none">
                <a:solidFill>
                  <a:schemeClr val="accent2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83568" y="3068638"/>
            <a:ext cx="7560320" cy="2736626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Ø"/>
              <a:defRPr sz="320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defRPr>
            </a:lvl1pPr>
            <a:lvl2pPr marL="548640" indent="-288000"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defRPr>
            </a:lvl2pPr>
            <a:lvl3pPr>
              <a:defRPr sz="240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2" name="Espace réservé de la date 13"/>
          <p:cNvSpPr>
            <a:spLocks noGrp="1"/>
          </p:cNvSpPr>
          <p:nvPr>
            <p:ph type="dt" sz="half" idx="10"/>
          </p:nvPr>
        </p:nvSpPr>
        <p:spPr>
          <a:xfrm>
            <a:off x="3491880" y="6202889"/>
            <a:ext cx="5536841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Présentation de notre offre</a:t>
            </a:r>
            <a:endParaRPr lang="fr-F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 anchor="b" anchorCtr="0">
            <a:normAutofit/>
          </a:bodyPr>
          <a:lstStyle>
            <a:lvl1pPr algn="l">
              <a:buNone/>
              <a:defRPr sz="3600" b="0" cap="none" baseline="0">
                <a:solidFill>
                  <a:schemeClr val="accent2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1979712" y="3356992"/>
            <a:ext cx="6408638" cy="576263"/>
          </a:xfrm>
        </p:spPr>
        <p:txBody>
          <a:bodyPr>
            <a:normAutofit/>
          </a:bodyPr>
          <a:lstStyle>
            <a:lvl1pPr marL="0" indent="0">
              <a:buSzPct val="120000"/>
              <a:buFont typeface="Wingdings 3" panose="05040102010807070707" pitchFamily="18" charset="2"/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3"/>
          </p:nvPr>
        </p:nvSpPr>
        <p:spPr>
          <a:xfrm>
            <a:off x="1979613" y="4221163"/>
            <a:ext cx="6408737" cy="64799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2" name="Espace réservé de la date 13"/>
          <p:cNvSpPr>
            <a:spLocks noGrp="1"/>
          </p:cNvSpPr>
          <p:nvPr>
            <p:ph type="dt" sz="half" idx="10"/>
          </p:nvPr>
        </p:nvSpPr>
        <p:spPr>
          <a:xfrm>
            <a:off x="3491880" y="6202889"/>
            <a:ext cx="5536841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Présentation de la société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3712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306" y="42721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5000" y="273050"/>
            <a:ext cx="6781800" cy="1143000"/>
          </a:xfrm>
        </p:spPr>
        <p:txBody>
          <a:bodyPr anchor="b" anchorCtr="0">
            <a:normAutofit/>
          </a:bodyPr>
          <a:lstStyle>
            <a:lvl1pPr algn="l">
              <a:buNone/>
              <a:defRPr sz="3600" b="0">
                <a:solidFill>
                  <a:schemeClr val="accent2"/>
                </a:solidFill>
              </a:defRPr>
            </a:lvl1pPr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fr-FR" dirty="0" smtClean="0"/>
              <a:t>Modifiez les styles du texte du masque</a:t>
            </a:r>
          </a:p>
          <a:p>
            <a:pPr lvl="1" eaLnBrk="1" latinLnBrk="0" hangingPunct="1"/>
            <a:r>
              <a:rPr lang="fr-FR" dirty="0" smtClean="0"/>
              <a:t>Deuxième niveau</a:t>
            </a:r>
          </a:p>
          <a:p>
            <a:pPr lvl="2" eaLnBrk="1" latinLnBrk="0" hangingPunct="1"/>
            <a:r>
              <a:rPr lang="fr-FR" dirty="0" smtClean="0"/>
              <a:t>Troisième niveau</a:t>
            </a:r>
          </a:p>
          <a:p>
            <a:pPr lvl="3" eaLnBrk="1" latinLnBrk="0" hangingPunct="1"/>
            <a:r>
              <a:rPr lang="fr-FR" dirty="0" smtClean="0"/>
              <a:t>Quatrième niveau</a:t>
            </a:r>
          </a:p>
          <a:p>
            <a:pPr lvl="4" eaLnBrk="1" latinLnBrk="0" hangingPunct="1"/>
            <a:r>
              <a:rPr lang="fr-FR" dirty="0" smtClean="0"/>
              <a:t>Cinquième niveau</a:t>
            </a:r>
            <a:endParaRPr kumimoji="0" lang="en-US" dirty="0"/>
          </a:p>
        </p:txBody>
      </p:sp>
      <p:pic>
        <p:nvPicPr>
          <p:cNvPr id="10" name="Picture 9" descr="Sans tit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6" y="6317613"/>
            <a:ext cx="629466" cy="3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>
          <a:xfrm>
            <a:off x="3491880" y="6202889"/>
            <a:ext cx="5536841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Présentation de la société</a:t>
            </a:r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ag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138"/>
            <a:ext cx="9144000" cy="524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Sans titre 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229225"/>
            <a:ext cx="20891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2"/>
          <p:cNvSpPr>
            <a:spLocks noChangeArrowheads="1"/>
          </p:cNvSpPr>
          <p:nvPr userDrawn="1"/>
        </p:nvSpPr>
        <p:spPr bwMode="auto">
          <a:xfrm>
            <a:off x="3276600" y="4876800"/>
            <a:ext cx="2743200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dirty="0" smtClean="0"/>
          </a:p>
        </p:txBody>
      </p:sp>
      <p:sp>
        <p:nvSpPr>
          <p:cNvPr id="5" name="Rectangle 16"/>
          <p:cNvSpPr>
            <a:spLocks noChangeArrowheads="1"/>
          </p:cNvSpPr>
          <p:nvPr userDrawn="1"/>
        </p:nvSpPr>
        <p:spPr bwMode="auto">
          <a:xfrm>
            <a:off x="0" y="1371600"/>
            <a:ext cx="6629400" cy="3733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dirty="0" smtClean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081" y="3238500"/>
            <a:ext cx="6563014" cy="1478919"/>
          </a:xfrm>
          <a:prstGeom prst="rect">
            <a:avLst/>
          </a:prstGeom>
        </p:spPr>
      </p:pic>
      <p:sp>
        <p:nvSpPr>
          <p:cNvPr id="11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1428081" y="1935056"/>
            <a:ext cx="6563014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2000" b="1">
                <a:solidFill>
                  <a:srgbClr val="0070C0"/>
                </a:solidFill>
                <a:latin typeface="Arial Rounded MT Bold" panose="020F0704030504030204" pitchFamily="34" charset="0"/>
              </a:defRPr>
            </a:lvl1pPr>
          </a:lstStyle>
          <a:p>
            <a:pPr algn="ctr"/>
            <a:r>
              <a:rPr lang="fr-FR" dirty="0" smtClean="0"/>
              <a:t>Présentation OASIS-OKAPI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6672"/>
            <a:ext cx="14954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206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943834"/>
            <a:ext cx="7772400" cy="407596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 dirty="0" smtClean="0"/>
              <a:t>Modifiez les styles du texte du masque</a:t>
            </a:r>
          </a:p>
          <a:p>
            <a:pPr lvl="1" eaLnBrk="1" latinLnBrk="0" hangingPunct="1"/>
            <a:r>
              <a:rPr kumimoji="0" lang="fr-FR" dirty="0" smtClean="0"/>
              <a:t>Deuxième niveau</a:t>
            </a:r>
          </a:p>
          <a:p>
            <a:pPr lvl="2" eaLnBrk="1" latinLnBrk="0" hangingPunct="1"/>
            <a:r>
              <a:rPr kumimoji="0" lang="fr-FR" dirty="0" smtClean="0"/>
              <a:t>Troisième niveau</a:t>
            </a:r>
          </a:p>
          <a:p>
            <a:pPr lvl="3" eaLnBrk="1" latinLnBrk="0" hangingPunct="1"/>
            <a:r>
              <a:rPr kumimoji="0" lang="fr-FR" dirty="0" smtClean="0"/>
              <a:t>Quatrième niveau</a:t>
            </a:r>
          </a:p>
          <a:p>
            <a:pPr lvl="4" eaLnBrk="1" latinLnBrk="0" hangingPunct="1"/>
            <a:r>
              <a:rPr kumimoji="0" lang="fr-FR" dirty="0" smtClean="0"/>
              <a:t>Cinquième niveau</a:t>
            </a:r>
            <a:endParaRPr kumimoji="0"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9898" r="3878" b="9565"/>
          <a:stretch/>
        </p:blipFill>
        <p:spPr bwMode="auto">
          <a:xfrm>
            <a:off x="169936" y="172164"/>
            <a:ext cx="1681467" cy="9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ans titre 1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6" y="6317613"/>
            <a:ext cx="629466" cy="3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3491880" y="6202889"/>
            <a:ext cx="5536841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>
                <a:solidFill>
                  <a:schemeClr val="accent2"/>
                </a:solidFill>
              </a:defRPr>
            </a:lvl1pPr>
          </a:lstStyle>
          <a:p>
            <a:r>
              <a:rPr lang="fr-FR" dirty="0" smtClean="0"/>
              <a:t>Présentation de notre offre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7" r:id="rId2"/>
    <p:sldLayoutId id="2147484177" r:id="rId3"/>
    <p:sldLayoutId id="2147484171" r:id="rId4"/>
    <p:sldLayoutId id="2147484172" r:id="rId5"/>
    <p:sldLayoutId id="2147484176" r:id="rId6"/>
  </p:sldLayoutIdLst>
  <p:transition spd="slow">
    <p:wipe/>
  </p:transition>
  <p:timing>
    <p:tnLst>
      <p:par>
        <p:cTn id="1" dur="indefinite" restart="never" nodeType="tmRoot"/>
      </p:par>
    </p:tnLst>
  </p:timing>
  <p:hf sldNum="0" hdr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accent2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0000"/>
        <a:buFont typeface="Wingdings" panose="05000000000000000000" pitchFamily="2" charset="2"/>
        <a:buChar char="Ø"/>
        <a:defRPr kumimoji="0" sz="2600" kern="1200">
          <a:solidFill>
            <a:schemeClr val="accent4">
              <a:lumMod val="75000"/>
            </a:schemeClr>
          </a:solidFill>
          <a:latin typeface="Arial Rounded MT Bold" panose="020F0704030504030204" pitchFamily="34" charset="0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" panose="05000000000000000000" pitchFamily="2" charset="2"/>
        <a:buChar char="Ø"/>
        <a:defRPr kumimoji="0" sz="2400" kern="1200">
          <a:solidFill>
            <a:schemeClr val="accent4">
              <a:lumMod val="75000"/>
            </a:schemeClr>
          </a:solidFill>
          <a:latin typeface="Arial Rounded MT Bold" panose="020F0704030504030204" pitchFamily="34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accent4">
              <a:lumMod val="75000"/>
            </a:schemeClr>
          </a:solidFill>
          <a:latin typeface="Arial Rounded MT Bold" panose="020F0704030504030204" pitchFamily="34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accent4">
              <a:lumMod val="75000"/>
            </a:schemeClr>
          </a:solidFill>
          <a:latin typeface="Arial Rounded MT Bold" panose="020F0704030504030204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accent4">
              <a:lumMod val="75000"/>
            </a:schemeClr>
          </a:solidFill>
          <a:latin typeface="Arial Rounded MT Bold" panose="020F0704030504030204" pitchFamily="34" charset="0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1570" y="1808820"/>
            <a:ext cx="77465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kumimoji="0" lang="fr-FR" sz="3200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Présentation Offre OASIS-OKAPI </a:t>
            </a:r>
            <a:r>
              <a:rPr kumimoji="0" lang="fr-FR" sz="3200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pour la gestion </a:t>
            </a:r>
            <a:r>
              <a:rPr kumimoji="0" lang="fr-FR" sz="3200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des </a:t>
            </a:r>
            <a:r>
              <a:rPr kumimoji="0" lang="fr-FR" sz="3200" b="1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Ouvrages</a:t>
            </a:r>
            <a:endParaRPr kumimoji="0" lang="fr-FR" sz="3200" b="1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873981" y="6021288"/>
            <a:ext cx="203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</a:rPr>
              <a:t>23 août 2021</a:t>
            </a:r>
            <a:endParaRPr lang="fr-FR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L’OASIS-OKAPI d’ESCOTA-VINCI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3608388" y="6202363"/>
            <a:ext cx="5535612" cy="476250"/>
          </a:xfrm>
        </p:spPr>
        <p:txBody>
          <a:bodyPr/>
          <a:lstStyle/>
          <a:p>
            <a:r>
              <a:rPr lang="fr-FR" dirty="0" smtClean="0"/>
              <a:t>Présentation de l’offre</a:t>
            </a:r>
            <a:endParaRPr lang="fr-FR" dirty="0"/>
          </a:p>
        </p:txBody>
      </p:sp>
      <p:pic>
        <p:nvPicPr>
          <p:cNvPr id="6146" name="Picture 2" descr="D:\Documents\DOCUMENTATIONS LOGICIELS\DOCS OASIS-OKAPI\Avant vente\Photos\Capture escota pour apr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388000" cy="471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406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L’OASIS-OKAPI de la CNR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3608388" y="6202363"/>
            <a:ext cx="5535612" cy="476250"/>
          </a:xfrm>
        </p:spPr>
        <p:txBody>
          <a:bodyPr/>
          <a:lstStyle/>
          <a:p>
            <a:r>
              <a:rPr lang="fr-FR" dirty="0" smtClean="0"/>
              <a:t>Présentation de l’offre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8023"/>
            <a:ext cx="8363272" cy="470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4965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L’OASIS-OKAPI de VNF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3608388" y="6202363"/>
            <a:ext cx="5535612" cy="476250"/>
          </a:xfrm>
        </p:spPr>
        <p:txBody>
          <a:bodyPr/>
          <a:lstStyle/>
          <a:p>
            <a:r>
              <a:rPr lang="fr-FR" dirty="0" smtClean="0"/>
              <a:t>Présentation de l’offre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4" y="1449559"/>
            <a:ext cx="8388000" cy="471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0255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L’OASIS-OKAPI de VNF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3608388" y="6202363"/>
            <a:ext cx="5535612" cy="476250"/>
          </a:xfrm>
        </p:spPr>
        <p:txBody>
          <a:bodyPr/>
          <a:lstStyle/>
          <a:p>
            <a:r>
              <a:rPr lang="fr-FR" dirty="0" smtClean="0"/>
              <a:t>Présentation de l’offre</a:t>
            </a:r>
            <a:endParaRPr lang="fr-FR" dirty="0"/>
          </a:p>
        </p:txBody>
      </p:sp>
      <p:pic>
        <p:nvPicPr>
          <p:cNvPr id="5123" name="Picture 3" descr="D:\Documents\DOCUMENTATIONS LOGICIELS\DOCS OASIS-OKAPI\Avant vente\Photos\Capture vnf pour apr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450922"/>
            <a:ext cx="8388000" cy="471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0485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3-Questions / Réponses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9276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Présentation OASIS-OKAPI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1-Présentation de TWS</a:t>
            </a:r>
          </a:p>
          <a:p>
            <a:r>
              <a:rPr lang="fr-FR" dirty="0" smtClean="0"/>
              <a:t>2-Présentation de l’offre</a:t>
            </a:r>
          </a:p>
          <a:p>
            <a:r>
              <a:rPr lang="fr-FR" dirty="0" smtClean="0"/>
              <a:t>3-Questions / Réponses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3240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1-Présentation de TWS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52154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TWS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683568" y="2852936"/>
            <a:ext cx="8136904" cy="3134251"/>
          </a:xfrm>
        </p:spPr>
        <p:txBody>
          <a:bodyPr>
            <a:normAutofit lnSpcReduction="10000"/>
          </a:bodyPr>
          <a:lstStyle/>
          <a:p>
            <a:r>
              <a:rPr lang="fr-FR" sz="2800" dirty="0" smtClean="0"/>
              <a:t>Création </a:t>
            </a:r>
            <a:r>
              <a:rPr lang="fr-FR" sz="2800" dirty="0"/>
              <a:t>en </a:t>
            </a:r>
            <a:r>
              <a:rPr lang="fr-FR" sz="2800" dirty="0" smtClean="0"/>
              <a:t>1991</a:t>
            </a:r>
            <a:endParaRPr lang="fr-FR" sz="2800" dirty="0"/>
          </a:p>
          <a:p>
            <a:r>
              <a:rPr lang="fr-FR" sz="2800" dirty="0" smtClean="0"/>
              <a:t>But poursuivi : Développer des solutions logicielles pour la maintenance des infrastructures de génie civil (chaussées, ponts, murs, </a:t>
            </a:r>
            <a:r>
              <a:rPr lang="fr-FR" sz="2800" dirty="0" err="1" smtClean="0"/>
              <a:t>pphm</a:t>
            </a:r>
            <a:r>
              <a:rPr lang="fr-FR" sz="2800" dirty="0" smtClean="0"/>
              <a:t>, </a:t>
            </a:r>
            <a:r>
              <a:rPr lang="fr-FR" sz="2800" dirty="0"/>
              <a:t>tunnels, talus, </a:t>
            </a:r>
            <a:r>
              <a:rPr lang="fr-FR" sz="2800" dirty="0" smtClean="0"/>
              <a:t>protections </a:t>
            </a:r>
            <a:r>
              <a:rPr lang="fr-FR" sz="2800" dirty="0" smtClean="0"/>
              <a:t>acoustiques, </a:t>
            </a:r>
            <a:r>
              <a:rPr lang="fr-FR" sz="2800" dirty="0" smtClean="0"/>
              <a:t>ouvrages </a:t>
            </a:r>
            <a:r>
              <a:rPr lang="fr-FR" sz="2800" dirty="0" smtClean="0"/>
              <a:t>de protection de falaise, </a:t>
            </a:r>
            <a:r>
              <a:rPr lang="fr-FR" sz="2800" dirty="0" smtClean="0"/>
              <a:t>…)</a:t>
            </a:r>
            <a:endParaRPr lang="fr-FR" sz="2800" dirty="0" smtClean="0"/>
          </a:p>
          <a:p>
            <a:endParaRPr lang="fr-FR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Présentation de la société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59584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Démarche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683568" y="3068637"/>
            <a:ext cx="8136904" cy="3134251"/>
          </a:xfrm>
        </p:spPr>
        <p:txBody>
          <a:bodyPr>
            <a:normAutofit lnSpcReduction="10000"/>
          </a:bodyPr>
          <a:lstStyle/>
          <a:p>
            <a:r>
              <a:rPr lang="fr-FR" sz="2800" dirty="0" smtClean="0"/>
              <a:t>Intégrer des nouvelles connaissances dans les logiciels, notamment les modèles issus du CEREMA</a:t>
            </a:r>
          </a:p>
          <a:p>
            <a:r>
              <a:rPr lang="fr-FR" sz="2800" dirty="0" smtClean="0"/>
              <a:t>Développer en partenariat les solutions logicielles avec les utilisateurs, leurs partenaires et les consultants associés à la société</a:t>
            </a:r>
          </a:p>
          <a:p>
            <a:endParaRPr lang="fr-FR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Présentation de la société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59584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Offre logicielle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683567" y="3068638"/>
            <a:ext cx="7774631" cy="2952650"/>
          </a:xfrm>
        </p:spPr>
        <p:txBody>
          <a:bodyPr>
            <a:normAutofit fontScale="92500" lnSpcReduction="20000"/>
          </a:bodyPr>
          <a:lstStyle/>
          <a:p>
            <a:r>
              <a:rPr lang="fr-FR" b="1" dirty="0"/>
              <a:t>ERASMUS :</a:t>
            </a:r>
            <a:r>
              <a:rPr lang="fr-FR" dirty="0"/>
              <a:t> Système expert pour les chaussées</a:t>
            </a:r>
            <a:endParaRPr lang="fr-FR" dirty="0" smtClean="0"/>
          </a:p>
          <a:p>
            <a:r>
              <a:rPr lang="fr-FR" b="1" dirty="0" smtClean="0"/>
              <a:t>OASIS-OKAPI : </a:t>
            </a:r>
            <a:r>
              <a:rPr lang="fr-FR" dirty="0" smtClean="0"/>
              <a:t>Solution logicielle pour la gestion et la surveillance des ouvrages d’art</a:t>
            </a:r>
          </a:p>
          <a:p>
            <a:r>
              <a:rPr lang="fr-FR" b="1" dirty="0" smtClean="0"/>
              <a:t>TWS-ROUTES </a:t>
            </a:r>
            <a:r>
              <a:rPr lang="fr-FR" b="1" dirty="0"/>
              <a:t>:</a:t>
            </a:r>
            <a:r>
              <a:rPr lang="fr-FR" dirty="0"/>
              <a:t> Système </a:t>
            </a:r>
            <a:r>
              <a:rPr lang="fr-FR" dirty="0" smtClean="0"/>
              <a:t>de </a:t>
            </a:r>
            <a:r>
              <a:rPr lang="fr-FR" dirty="0"/>
              <a:t>calcul des réseaux routiers</a:t>
            </a:r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Présentation de la société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55172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Clients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323529" y="2500307"/>
            <a:ext cx="8705192" cy="3702582"/>
          </a:xfrm>
        </p:spPr>
        <p:txBody>
          <a:bodyPr>
            <a:normAutofit fontScale="92500"/>
          </a:bodyPr>
          <a:lstStyle/>
          <a:p>
            <a:r>
              <a:rPr lang="fr-FR" sz="2400" dirty="0" smtClean="0"/>
              <a:t>Compagnie Nationale du Rhône, ESCOTA-VINCI, Voie Navigables de France, Autoroutes et Tunnel du Mont Blanc, Tunnel Routier du Fréjus, Haïti avec AII</a:t>
            </a:r>
          </a:p>
          <a:p>
            <a:r>
              <a:rPr lang="fr-FR" sz="2400" dirty="0" smtClean="0"/>
              <a:t>Départements : Aube, Bouches du Rhône, Calvados, Corrèze, Drôme, Doubs, Eure, Hautes-Alpes, Haute-Savoie, Hérault, Manche, Meuse, Nord, Pyrénées-Orientales, Réunion, Seine-Maritime, Somme, Vaucluse, …</a:t>
            </a:r>
          </a:p>
          <a:p>
            <a:r>
              <a:rPr lang="fr-FR" sz="2400" dirty="0" smtClean="0"/>
              <a:t>Métropoles: Marseille, Nîmes, Montauban, Montpellier</a:t>
            </a:r>
          </a:p>
          <a:p>
            <a:r>
              <a:rPr lang="fr-FR" sz="2400" dirty="0" smtClean="0"/>
              <a:t>AII, BII, CEREMA, </a:t>
            </a:r>
            <a:r>
              <a:rPr lang="fr-FR" sz="2400" dirty="0" err="1" smtClean="0"/>
              <a:t>Geolithe</a:t>
            </a:r>
            <a:r>
              <a:rPr lang="fr-FR" sz="2400" dirty="0" smtClean="0"/>
              <a:t>, </a:t>
            </a:r>
            <a:r>
              <a:rPr lang="fr-FR" sz="2400" dirty="0" err="1" smtClean="0"/>
              <a:t>Getec</a:t>
            </a:r>
            <a:r>
              <a:rPr lang="fr-FR" sz="2400" dirty="0" smtClean="0"/>
              <a:t>, Ginger, </a:t>
            </a:r>
            <a:r>
              <a:rPr lang="fr-FR" sz="2400" dirty="0" err="1" smtClean="0"/>
              <a:t>NextRoads</a:t>
            </a:r>
            <a:r>
              <a:rPr lang="fr-FR" sz="2400" dirty="0" smtClean="0"/>
              <a:t>, </a:t>
            </a:r>
            <a:r>
              <a:rPr lang="fr-FR" sz="2400" dirty="0" err="1" smtClean="0"/>
              <a:t>Quadric</a:t>
            </a:r>
            <a:r>
              <a:rPr lang="fr-FR" sz="2400" dirty="0" smtClean="0"/>
              <a:t>, Technologies Nouvelles, …</a:t>
            </a: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Présentation de la société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774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2-Présentation </a:t>
            </a:r>
            <a:r>
              <a:rPr lang="fr-FR" smtClean="0"/>
              <a:t>de l’offre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9456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L’OASIS-OKAPI d’ESCOTA-VINCI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3608388" y="6202363"/>
            <a:ext cx="5535612" cy="476250"/>
          </a:xfrm>
        </p:spPr>
        <p:txBody>
          <a:bodyPr/>
          <a:lstStyle/>
          <a:p>
            <a:r>
              <a:rPr lang="fr-FR" dirty="0" smtClean="0"/>
              <a:t>Présentation de l’offre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21" y="1459142"/>
            <a:ext cx="8388000" cy="471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761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u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pitaux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8923</TotalTime>
  <Words>281</Words>
  <Application>Microsoft Office PowerPoint</Application>
  <PresentationFormat>Affichage à l'écran (4:3)</PresentationFormat>
  <Paragraphs>39</Paragraphs>
  <Slides>14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Capitaux</vt:lpstr>
      <vt:lpstr>Présentation PowerPoint</vt:lpstr>
      <vt:lpstr>Présentation OASIS-OKAPI</vt:lpstr>
      <vt:lpstr>1-Présentation de TWS</vt:lpstr>
      <vt:lpstr>TWS</vt:lpstr>
      <vt:lpstr>Démarche</vt:lpstr>
      <vt:lpstr>Offre logicielle</vt:lpstr>
      <vt:lpstr>Clients</vt:lpstr>
      <vt:lpstr>2-Présentation de l’offre</vt:lpstr>
      <vt:lpstr>L’OASIS-OKAPI d’ESCOTA-VINCI</vt:lpstr>
      <vt:lpstr>L’OASIS-OKAPI d’ESCOTA-VINCI</vt:lpstr>
      <vt:lpstr>L’OASIS-OKAPI de la CNR</vt:lpstr>
      <vt:lpstr>L’OASIS-OKAPI de VNF</vt:lpstr>
      <vt:lpstr>L’OASIS-OKAPI de VNF</vt:lpstr>
      <vt:lpstr>3-Questions / Réponses</vt:lpstr>
    </vt:vector>
  </TitlesOfParts>
  <Company>Conseil Général du Finistère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Valerie</dc:creator>
  <cp:lastModifiedBy>Valerie Cambert</cp:lastModifiedBy>
  <cp:revision>620</cp:revision>
  <cp:lastPrinted>2017-01-16T08:56:59Z</cp:lastPrinted>
  <dcterms:created xsi:type="dcterms:W3CDTF">2004-03-22T09:00:28Z</dcterms:created>
  <dcterms:modified xsi:type="dcterms:W3CDTF">2021-08-20T14:15:25Z</dcterms:modified>
</cp:coreProperties>
</file>