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164" r:id="rId1"/>
  </p:sldMasterIdLst>
  <p:notesMasterIdLst>
    <p:notesMasterId r:id="rId47"/>
  </p:notesMasterIdLst>
  <p:handoutMasterIdLst>
    <p:handoutMasterId r:id="rId48"/>
  </p:handoutMasterIdLst>
  <p:sldIdLst>
    <p:sldId id="256" r:id="rId2"/>
    <p:sldId id="296" r:id="rId3"/>
    <p:sldId id="285" r:id="rId4"/>
    <p:sldId id="287" r:id="rId5"/>
    <p:sldId id="290" r:id="rId6"/>
    <p:sldId id="291" r:id="rId7"/>
    <p:sldId id="288" r:id="rId8"/>
    <p:sldId id="289" r:id="rId9"/>
    <p:sldId id="257" r:id="rId10"/>
    <p:sldId id="302" r:id="rId11"/>
    <p:sldId id="293" r:id="rId12"/>
    <p:sldId id="294" r:id="rId13"/>
    <p:sldId id="258" r:id="rId14"/>
    <p:sldId id="295" r:id="rId15"/>
    <p:sldId id="292" r:id="rId16"/>
    <p:sldId id="268" r:id="rId17"/>
    <p:sldId id="260" r:id="rId18"/>
    <p:sldId id="261" r:id="rId19"/>
    <p:sldId id="262" r:id="rId20"/>
    <p:sldId id="269" r:id="rId21"/>
    <p:sldId id="264" r:id="rId22"/>
    <p:sldId id="265" r:id="rId23"/>
    <p:sldId id="266" r:id="rId24"/>
    <p:sldId id="263" r:id="rId25"/>
    <p:sldId id="267" r:id="rId26"/>
    <p:sldId id="270" r:id="rId27"/>
    <p:sldId id="272" r:id="rId28"/>
    <p:sldId id="274" r:id="rId29"/>
    <p:sldId id="273" r:id="rId30"/>
    <p:sldId id="275" r:id="rId31"/>
    <p:sldId id="271" r:id="rId32"/>
    <p:sldId id="276" r:id="rId33"/>
    <p:sldId id="277" r:id="rId34"/>
    <p:sldId id="278" r:id="rId35"/>
    <p:sldId id="279" r:id="rId36"/>
    <p:sldId id="280" r:id="rId37"/>
    <p:sldId id="281" r:id="rId38"/>
    <p:sldId id="282" r:id="rId39"/>
    <p:sldId id="283" r:id="rId40"/>
    <p:sldId id="284" r:id="rId41"/>
    <p:sldId id="297" r:id="rId42"/>
    <p:sldId id="298" r:id="rId43"/>
    <p:sldId id="299" r:id="rId44"/>
    <p:sldId id="300" r:id="rId45"/>
    <p:sldId id="301" r:id="rId46"/>
  </p:sldIdLst>
  <p:sldSz cx="9144000" cy="6858000" type="screen4x3"/>
  <p:notesSz cx="6797675" cy="9928225"/>
  <p:defaultTextStyle>
    <a:defPPr>
      <a:defRPr lang="fr-FR"/>
    </a:defPPr>
    <a:lvl1pPr algn="ctr" rtl="0" fontAlgn="base">
      <a:spcBef>
        <a:spcPct val="50000"/>
      </a:spcBef>
      <a:spcAft>
        <a:spcPct val="0"/>
      </a:spcAft>
      <a:defRPr kumimoji="1" sz="2400" kern="1200">
        <a:solidFill>
          <a:schemeClr val="bg2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50000"/>
      </a:spcBef>
      <a:spcAft>
        <a:spcPct val="0"/>
      </a:spcAft>
      <a:defRPr kumimoji="1" sz="2400" kern="1200">
        <a:solidFill>
          <a:schemeClr val="bg2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50000"/>
      </a:spcBef>
      <a:spcAft>
        <a:spcPct val="0"/>
      </a:spcAft>
      <a:defRPr kumimoji="1" sz="2400" kern="1200">
        <a:solidFill>
          <a:schemeClr val="bg2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50000"/>
      </a:spcBef>
      <a:spcAft>
        <a:spcPct val="0"/>
      </a:spcAft>
      <a:defRPr kumimoji="1" sz="2400" kern="1200">
        <a:solidFill>
          <a:schemeClr val="bg2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50000"/>
      </a:spcBef>
      <a:spcAft>
        <a:spcPct val="0"/>
      </a:spcAft>
      <a:defRPr kumimoji="1" sz="2400" kern="1200">
        <a:solidFill>
          <a:schemeClr val="bg2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bg2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bg2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bg2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bg2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339933"/>
    <a:srgbClr val="CC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795" autoAdjust="0"/>
    <p:restoredTop sz="94643" autoAdjust="0"/>
  </p:normalViewPr>
  <p:slideViewPr>
    <p:cSldViewPr snapToObjects="1">
      <p:cViewPr varScale="1">
        <p:scale>
          <a:sx n="89" d="100"/>
          <a:sy n="89" d="100"/>
        </p:scale>
        <p:origin x="-1114" y="-62"/>
      </p:cViewPr>
      <p:guideLst>
        <p:guide orient="horz" pos="301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810"/>
    </p:cViewPr>
  </p:sorterViewPr>
  <p:notesViewPr>
    <p:cSldViewPr snapToObjects="1">
      <p:cViewPr varScale="1">
        <p:scale>
          <a:sx n="86" d="100"/>
          <a:sy n="86" d="100"/>
        </p:scale>
        <p:origin x="-1890" y="-84"/>
      </p:cViewPr>
      <p:guideLst>
        <p:guide orient="horz" pos="3127"/>
        <p:guide pos="2142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5659" cy="49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7" rIns="91435" bIns="45717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kumimoji="0" sz="12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018" y="0"/>
            <a:ext cx="2945659" cy="49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7" rIns="91435" bIns="45717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kumimoji="0" sz="12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431815"/>
            <a:ext cx="2945659" cy="49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7" rIns="91435" bIns="45717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kumimoji="0" sz="12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018" y="9431815"/>
            <a:ext cx="2945659" cy="49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7" rIns="91435" bIns="45717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kumimoji="0" sz="12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FA465200-1046-43E6-8EEF-D0AF437BAABF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026454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5659" cy="49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7" rIns="91435" bIns="45717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kumimoji="0" sz="12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2018" y="0"/>
            <a:ext cx="2945659" cy="49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7" rIns="91435" bIns="45717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kumimoji="0" sz="12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952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4538"/>
            <a:ext cx="4965700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358" y="4715908"/>
            <a:ext cx="4984962" cy="4467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7" rIns="91435" bIns="4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31815"/>
            <a:ext cx="2945659" cy="49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7" rIns="91435" bIns="45717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kumimoji="0" sz="12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2018" y="9431815"/>
            <a:ext cx="2945659" cy="49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7" rIns="91435" bIns="45717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kumimoji="0" sz="12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5E729A60-027E-40F2-BE3B-97986D52E819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49767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05" indent="-285732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2931" indent="-228586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102" indent="-228586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275" indent="-228586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447" indent="-22858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619" indent="-22858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8792" indent="-22858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5964" indent="-22858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489B1E7-B8A5-48B2-9D37-49098E6DF041}" type="slidenum">
              <a:rPr lang="fr-FR" altLang="fr-FR" smtClean="0"/>
              <a:pPr algn="r" eaLnBrk="1" hangingPunct="1">
                <a:spcBef>
                  <a:spcPct val="0"/>
                </a:spcBef>
              </a:pPr>
              <a:t>1</a:t>
            </a:fld>
            <a:endParaRPr lang="fr-FR" altLang="fr-FR" dirty="0" smtClean="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3401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Rectangle à coins arrondis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noFill/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1295400" y="4509120"/>
            <a:ext cx="6400800" cy="109158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dirty="0" smtClean="0"/>
              <a:t>Modifiez le style des sous-titres du masque</a:t>
            </a:r>
            <a:endParaRPr kumimoji="0" lang="en-US" dirty="0"/>
          </a:p>
        </p:txBody>
      </p:sp>
      <p:sp>
        <p:nvSpPr>
          <p:cNvPr id="7" name="Rectangle 6"/>
          <p:cNvSpPr/>
          <p:nvPr/>
        </p:nvSpPr>
        <p:spPr>
          <a:xfrm>
            <a:off x="61230" y="236769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>
            <a:off x="61230" y="2315110"/>
            <a:ext cx="9021537" cy="120580"/>
          </a:xfrm>
          <a:prstGeom prst="rect">
            <a:avLst/>
          </a:prstGeom>
          <a:solidFill>
            <a:schemeClr val="accent6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1230" y="3895039"/>
            <a:ext cx="9021537" cy="1105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455499" y="242432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fr-FR" dirty="0" smtClean="0"/>
              <a:t>Modifiez le style du titre</a:t>
            </a:r>
            <a:endParaRPr kumimoji="0" lang="en-US" dirty="0"/>
          </a:p>
        </p:txBody>
      </p:sp>
      <p:pic>
        <p:nvPicPr>
          <p:cNvPr id="17" name="Picture 9" descr="Sans titre 1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96" y="6317613"/>
            <a:ext cx="629466" cy="364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9" t="9898" r="3878" b="9565"/>
          <a:stretch/>
        </p:blipFill>
        <p:spPr bwMode="auto">
          <a:xfrm>
            <a:off x="7272300" y="429936"/>
            <a:ext cx="1681467" cy="9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contenu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>
            <a:lvl1pPr marL="274320" indent="-274320">
              <a:buFont typeface="Wingdings" panose="05000000000000000000" pitchFamily="2" charset="2"/>
              <a:buChar char="Ø"/>
              <a:defRPr/>
            </a:lvl1pPr>
          </a:lstStyle>
          <a:p>
            <a:pPr lvl="0" eaLnBrk="1" latinLnBrk="0" hangingPunct="1"/>
            <a:r>
              <a:rPr lang="fr-FR" dirty="0" smtClean="0"/>
              <a:t>Modifiez les styles du texte du masque</a:t>
            </a:r>
          </a:p>
          <a:p>
            <a:pPr lvl="1" eaLnBrk="1" latinLnBrk="0" hangingPunct="1"/>
            <a:r>
              <a:rPr lang="fr-FR" dirty="0" smtClean="0"/>
              <a:t>Deuxième niveau</a:t>
            </a:r>
          </a:p>
          <a:p>
            <a:pPr lvl="2" eaLnBrk="1" latinLnBrk="0" hangingPunct="1"/>
            <a:r>
              <a:rPr lang="fr-FR" dirty="0" smtClean="0"/>
              <a:t>Troisième niveau</a:t>
            </a:r>
          </a:p>
          <a:p>
            <a:pPr lvl="3" eaLnBrk="1" latinLnBrk="0" hangingPunct="1"/>
            <a:r>
              <a:rPr lang="fr-FR" dirty="0" smtClean="0"/>
              <a:t>Quatrième niveau</a:t>
            </a:r>
          </a:p>
          <a:p>
            <a:pPr lvl="4" eaLnBrk="1" latinLnBrk="0" hangingPunct="1"/>
            <a:r>
              <a:rPr lang="fr-FR" dirty="0" smtClean="0"/>
              <a:t>Cinquième niveau</a:t>
            </a:r>
            <a:endParaRPr kumimoji="0" lang="en-US" dirty="0"/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979712" y="274638"/>
            <a:ext cx="6707088" cy="1143000"/>
          </a:xfrm>
        </p:spPr>
        <p:txBody>
          <a:bodyPr/>
          <a:lstStyle/>
          <a:p>
            <a:r>
              <a:rPr kumimoji="0" lang="fr-FR" dirty="0" smtClean="0"/>
              <a:t>Modifiez le style du titre</a:t>
            </a:r>
            <a:endParaRPr kumimoji="0" lang="en-US" dirty="0"/>
          </a:p>
        </p:txBody>
      </p:sp>
      <p:sp>
        <p:nvSpPr>
          <p:cNvPr id="7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4076945" y="6202889"/>
            <a:ext cx="4951775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800" b="1" baseline="0">
                <a:solidFill>
                  <a:schemeClr val="accent5"/>
                </a:solidFill>
                <a:latin typeface="Calibri" panose="020F0502020204030204" pitchFamily="34" charset="0"/>
              </a:defRPr>
            </a:lvl1pPr>
          </a:lstStyle>
          <a:p>
            <a:r>
              <a:rPr lang="fr-FR" dirty="0" smtClean="0"/>
              <a:t>Une solution simple, intuitive, partagée</a:t>
            </a:r>
            <a:endParaRPr lang="fr-FR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à coins arrondis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noFill/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799" y="836712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 baseline="0">
                <a:solidFill>
                  <a:schemeClr val="accent6"/>
                </a:solidFill>
              </a:defRPr>
            </a:lvl1pPr>
          </a:lstStyle>
          <a:p>
            <a:r>
              <a:rPr kumimoji="0" lang="fr-FR" dirty="0" smtClean="0"/>
              <a:t>Modifiez le style du titre</a:t>
            </a:r>
            <a:endParaRPr kumimoji="0" lang="en-US" dirty="0"/>
          </a:p>
        </p:txBody>
      </p:sp>
      <p:sp>
        <p:nvSpPr>
          <p:cNvPr id="7" name="Rectangle 6"/>
          <p:cNvSpPr/>
          <p:nvPr/>
        </p:nvSpPr>
        <p:spPr>
          <a:xfrm flipV="1">
            <a:off x="69412" y="2377441"/>
            <a:ext cx="9013515" cy="45720"/>
          </a:xfrm>
          <a:prstGeom prst="rect">
            <a:avLst/>
          </a:prstGeom>
          <a:solidFill>
            <a:schemeClr val="accent6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Rectangle 7"/>
          <p:cNvSpPr/>
          <p:nvPr/>
        </p:nvSpPr>
        <p:spPr>
          <a:xfrm>
            <a:off x="69146" y="2423161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2"/>
          </p:nvPr>
        </p:nvSpPr>
        <p:spPr>
          <a:xfrm>
            <a:off x="683568" y="3068638"/>
            <a:ext cx="7560320" cy="2736626"/>
          </a:xfr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3200">
                <a:solidFill>
                  <a:schemeClr val="accent4">
                    <a:lumMod val="75000"/>
                  </a:schemeClr>
                </a:solidFill>
              </a:defRPr>
            </a:lvl1pPr>
            <a:lvl2pPr indent="-288000">
              <a:buSzPct val="80000"/>
              <a:defRPr sz="2800">
                <a:solidFill>
                  <a:schemeClr val="accent4">
                    <a:lumMod val="75000"/>
                  </a:schemeClr>
                </a:solidFill>
              </a:defRPr>
            </a:lvl2pPr>
            <a:lvl3pPr>
              <a:defRPr sz="2400">
                <a:solidFill>
                  <a:schemeClr val="accent4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4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4">
                    <a:lumMod val="75000"/>
                  </a:schemeClr>
                </a:solidFill>
              </a:defRPr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3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4076945" y="6202889"/>
            <a:ext cx="4951775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800" b="1" baseline="0">
                <a:solidFill>
                  <a:schemeClr val="accent5"/>
                </a:solidFill>
                <a:latin typeface="Calibri" panose="020F0502020204030204" pitchFamily="34" charset="0"/>
              </a:defRPr>
            </a:lvl1pPr>
          </a:lstStyle>
          <a:p>
            <a:r>
              <a:rPr lang="fr-FR" dirty="0" smtClean="0"/>
              <a:t>Une solution simple, intuitive, partagée</a:t>
            </a:r>
            <a:endParaRPr lang="fr-FR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à coins arrondis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noFill/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799" y="836712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 baseline="0">
                <a:solidFill>
                  <a:schemeClr val="accent6"/>
                </a:solidFill>
              </a:defRPr>
            </a:lvl1pPr>
          </a:lstStyle>
          <a:p>
            <a:r>
              <a:rPr kumimoji="0" lang="fr-FR" dirty="0" smtClean="0"/>
              <a:t>Modifiez le style du titre</a:t>
            </a:r>
            <a:endParaRPr kumimoji="0" lang="en-US" dirty="0"/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Espace réservé du texte 21"/>
          <p:cNvSpPr>
            <a:spLocks noGrp="1"/>
          </p:cNvSpPr>
          <p:nvPr>
            <p:ph type="body" sz="quarter" idx="12"/>
          </p:nvPr>
        </p:nvSpPr>
        <p:spPr>
          <a:xfrm>
            <a:off x="1979712" y="3356992"/>
            <a:ext cx="6408638" cy="576263"/>
          </a:xfrm>
        </p:spPr>
        <p:txBody>
          <a:bodyPr>
            <a:normAutofit/>
          </a:bodyPr>
          <a:lstStyle>
            <a:lvl1pPr marL="0" indent="0">
              <a:buSzPct val="120000"/>
              <a:buFont typeface="Wingdings 3" panose="05040102010807070707" pitchFamily="18" charset="2"/>
              <a:buNone/>
              <a:defRPr sz="24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24" name="Espace réservé du texte 23"/>
          <p:cNvSpPr>
            <a:spLocks noGrp="1"/>
          </p:cNvSpPr>
          <p:nvPr>
            <p:ph type="body" sz="quarter" idx="13"/>
          </p:nvPr>
        </p:nvSpPr>
        <p:spPr>
          <a:xfrm>
            <a:off x="1979613" y="4221163"/>
            <a:ext cx="6408737" cy="647997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12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4076945" y="6202889"/>
            <a:ext cx="4951775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800" b="1" baseline="0">
                <a:solidFill>
                  <a:schemeClr val="accent5"/>
                </a:solidFill>
              </a:defRPr>
            </a:lvl1pPr>
          </a:lstStyle>
          <a:p>
            <a:r>
              <a:rPr lang="fr-FR" dirty="0" smtClean="0"/>
              <a:t>Une solution simple, intuitive, partagée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537123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dirty="0" smtClean="0"/>
              <a:t>Modifiez le style du titre</a:t>
            </a:r>
            <a:endParaRPr kumimoji="0" lang="en-US" dirty="0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13"/>
          <p:cNvSpPr>
            <a:spLocks noGrp="1"/>
          </p:cNvSpPr>
          <p:nvPr>
            <p:ph type="dt" sz="half" idx="10"/>
          </p:nvPr>
        </p:nvSpPr>
        <p:spPr>
          <a:xfrm>
            <a:off x="4076945" y="6202889"/>
            <a:ext cx="4951775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800" b="1" baseline="0">
                <a:solidFill>
                  <a:schemeClr val="accent5"/>
                </a:solidFill>
              </a:defRPr>
            </a:lvl1pPr>
          </a:lstStyle>
          <a:p>
            <a:r>
              <a:rPr lang="fr-FR" dirty="0" smtClean="0"/>
              <a:t>Une solution simple, intuitive, partagée</a:t>
            </a:r>
            <a:endParaRPr lang="fr-FR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1979712" y="274638"/>
            <a:ext cx="6707088" cy="1143000"/>
          </a:xfrm>
        </p:spPr>
        <p:txBody>
          <a:bodyPr/>
          <a:lstStyle/>
          <a:p>
            <a:r>
              <a:rPr kumimoji="0" lang="fr-FR" dirty="0" smtClean="0"/>
              <a:t>Modifiez le style du titre</a:t>
            </a:r>
            <a:endParaRPr kumimoji="0" lang="en-US" dirty="0"/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4076945" y="6202889"/>
            <a:ext cx="4951775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800" b="1" baseline="0">
                <a:solidFill>
                  <a:schemeClr val="accent5"/>
                </a:solidFill>
              </a:defRPr>
            </a:lvl1pPr>
          </a:lstStyle>
          <a:p>
            <a:r>
              <a:rPr lang="fr-FR" dirty="0" smtClean="0"/>
              <a:t>Une solution simple, intuitive, partagée</a:t>
            </a:r>
            <a:endParaRPr lang="fr-FR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à coins arrondis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noFill/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05000" y="273050"/>
            <a:ext cx="6781800" cy="1143000"/>
          </a:xfrm>
        </p:spPr>
        <p:txBody>
          <a:bodyPr anchor="b" anchorCtr="0"/>
          <a:lstStyle>
            <a:lvl1pPr algn="l">
              <a:buNone/>
              <a:defRPr sz="4000" b="0" baseline="0">
                <a:solidFill>
                  <a:schemeClr val="accent6"/>
                </a:solidFill>
              </a:defRPr>
            </a:lvl1pPr>
          </a:lstStyle>
          <a:p>
            <a:r>
              <a:rPr kumimoji="0" lang="fr-FR" dirty="0" smtClean="0"/>
              <a:t>Modifiez le style du titre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fr-FR" dirty="0" smtClean="0"/>
              <a:t>Modifiez les styles du texte du masque</a:t>
            </a:r>
          </a:p>
          <a:p>
            <a:pPr lvl="1" eaLnBrk="1" latinLnBrk="0" hangingPunct="1"/>
            <a:r>
              <a:rPr lang="fr-FR" dirty="0" smtClean="0"/>
              <a:t>Deuxième niveau</a:t>
            </a:r>
          </a:p>
          <a:p>
            <a:pPr lvl="2" eaLnBrk="1" latinLnBrk="0" hangingPunct="1"/>
            <a:r>
              <a:rPr lang="fr-FR" dirty="0" smtClean="0"/>
              <a:t>Troisième niveau</a:t>
            </a:r>
          </a:p>
          <a:p>
            <a:pPr lvl="3" eaLnBrk="1" latinLnBrk="0" hangingPunct="1"/>
            <a:r>
              <a:rPr lang="fr-FR" dirty="0" smtClean="0"/>
              <a:t>Quatrième niveau</a:t>
            </a:r>
          </a:p>
          <a:p>
            <a:pPr lvl="4" eaLnBrk="1" latinLnBrk="0" hangingPunct="1"/>
            <a:r>
              <a:rPr lang="fr-FR" dirty="0" smtClean="0"/>
              <a:t>Cinquième niveau</a:t>
            </a:r>
            <a:endParaRPr kumimoji="0" lang="en-US" dirty="0"/>
          </a:p>
        </p:txBody>
      </p:sp>
      <p:pic>
        <p:nvPicPr>
          <p:cNvPr id="10" name="Picture 9" descr="Sans titre 1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96" y="6317613"/>
            <a:ext cx="629466" cy="364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Espace réservé de la date 13"/>
          <p:cNvSpPr>
            <a:spLocks noGrp="1"/>
          </p:cNvSpPr>
          <p:nvPr>
            <p:ph type="dt" sz="half" idx="10"/>
          </p:nvPr>
        </p:nvSpPr>
        <p:spPr>
          <a:xfrm>
            <a:off x="4076945" y="6202889"/>
            <a:ext cx="4951775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800" b="1" baseline="0">
                <a:solidFill>
                  <a:schemeClr val="accent5"/>
                </a:solidFill>
              </a:defRPr>
            </a:lvl1pPr>
          </a:lstStyle>
          <a:p>
            <a:r>
              <a:rPr lang="fr-FR" dirty="0" smtClean="0"/>
              <a:t>Une solution simple, intuitive, partagée</a:t>
            </a:r>
            <a:endParaRPr lang="fr-FR" dirty="0"/>
          </a:p>
        </p:txBody>
      </p:sp>
      <p:pic>
        <p:nvPicPr>
          <p:cNvPr id="14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9" t="9898" r="3878" b="9565"/>
          <a:stretch/>
        </p:blipFill>
        <p:spPr bwMode="auto">
          <a:xfrm>
            <a:off x="169936" y="172164"/>
            <a:ext cx="1681467" cy="9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Page 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8138"/>
            <a:ext cx="9144000" cy="524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9" descr="Sans titre 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5229225"/>
            <a:ext cx="2089150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2"/>
          <p:cNvSpPr>
            <a:spLocks noChangeArrowheads="1"/>
          </p:cNvSpPr>
          <p:nvPr userDrawn="1"/>
        </p:nvSpPr>
        <p:spPr bwMode="auto">
          <a:xfrm>
            <a:off x="3276600" y="4876800"/>
            <a:ext cx="2743200" cy="83820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defRPr kumimoji="1" sz="2400">
                <a:solidFill>
                  <a:schemeClr val="bg2"/>
                </a:solidFill>
                <a:latin typeface="Arial" charset="0"/>
              </a:defRPr>
            </a:lvl1pPr>
            <a:lvl2pPr marL="742950" indent="-285750" eaLnBrk="0" hangingPunct="0">
              <a:defRPr kumimoji="1" sz="2400">
                <a:solidFill>
                  <a:schemeClr val="bg2"/>
                </a:solidFill>
                <a:latin typeface="Arial" charset="0"/>
              </a:defRPr>
            </a:lvl2pPr>
            <a:lvl3pPr marL="1143000" indent="-228600" eaLnBrk="0" hangingPunct="0">
              <a:defRPr kumimoji="1" sz="2400">
                <a:solidFill>
                  <a:schemeClr val="bg2"/>
                </a:solidFill>
                <a:latin typeface="Arial" charset="0"/>
              </a:defRPr>
            </a:lvl3pPr>
            <a:lvl4pPr marL="1600200" indent="-228600" eaLnBrk="0" hangingPunct="0">
              <a:defRPr kumimoji="1" sz="2400">
                <a:solidFill>
                  <a:schemeClr val="bg2"/>
                </a:solidFill>
                <a:latin typeface="Arial" charset="0"/>
              </a:defRPr>
            </a:lvl4pPr>
            <a:lvl5pPr marL="2057400" indent="-228600" eaLnBrk="0" hangingPunct="0">
              <a:defRPr kumimoji="1" sz="2400">
                <a:solidFill>
                  <a:schemeClr val="bg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fr-FR" altLang="fr-FR" dirty="0" smtClean="0"/>
          </a:p>
        </p:txBody>
      </p:sp>
      <p:sp>
        <p:nvSpPr>
          <p:cNvPr id="5" name="Rectangle 16"/>
          <p:cNvSpPr>
            <a:spLocks noChangeArrowheads="1"/>
          </p:cNvSpPr>
          <p:nvPr userDrawn="1"/>
        </p:nvSpPr>
        <p:spPr bwMode="auto">
          <a:xfrm>
            <a:off x="0" y="1371600"/>
            <a:ext cx="6629400" cy="373380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defRPr kumimoji="1" sz="2400">
                <a:solidFill>
                  <a:schemeClr val="bg2"/>
                </a:solidFill>
                <a:latin typeface="Arial" charset="0"/>
              </a:defRPr>
            </a:lvl1pPr>
            <a:lvl2pPr marL="742950" indent="-285750" eaLnBrk="0" hangingPunct="0">
              <a:defRPr kumimoji="1" sz="2400">
                <a:solidFill>
                  <a:schemeClr val="bg2"/>
                </a:solidFill>
                <a:latin typeface="Arial" charset="0"/>
              </a:defRPr>
            </a:lvl2pPr>
            <a:lvl3pPr marL="1143000" indent="-228600" eaLnBrk="0" hangingPunct="0">
              <a:defRPr kumimoji="1" sz="2400">
                <a:solidFill>
                  <a:schemeClr val="bg2"/>
                </a:solidFill>
                <a:latin typeface="Arial" charset="0"/>
              </a:defRPr>
            </a:lvl3pPr>
            <a:lvl4pPr marL="1600200" indent="-228600" eaLnBrk="0" hangingPunct="0">
              <a:defRPr kumimoji="1" sz="2400">
                <a:solidFill>
                  <a:schemeClr val="bg2"/>
                </a:solidFill>
                <a:latin typeface="Arial" charset="0"/>
              </a:defRPr>
            </a:lvl4pPr>
            <a:lvl5pPr marL="2057400" indent="-228600" eaLnBrk="0" hangingPunct="0">
              <a:defRPr kumimoji="1" sz="2400">
                <a:solidFill>
                  <a:schemeClr val="bg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fr-FR" altLang="fr-FR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215" y="422275"/>
            <a:ext cx="2398660" cy="157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00" y="3626481"/>
            <a:ext cx="6563014" cy="147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2062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jpe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Rectangle à coins arrondis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noFill/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1979712" y="274638"/>
            <a:ext cx="6707088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fr-FR" dirty="0" smtClean="0"/>
              <a:t>Modifiez le style du titre</a:t>
            </a:r>
            <a:endParaRPr kumimoji="0" lang="en-US" dirty="0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fr-FR" dirty="0" smtClean="0"/>
              <a:t>Modifiez les styles du texte du masque</a:t>
            </a:r>
          </a:p>
          <a:p>
            <a:pPr lvl="1" eaLnBrk="1" latinLnBrk="0" hangingPunct="1"/>
            <a:r>
              <a:rPr kumimoji="0" lang="fr-FR" dirty="0" smtClean="0"/>
              <a:t>Deuxième niveau</a:t>
            </a:r>
          </a:p>
          <a:p>
            <a:pPr lvl="2" eaLnBrk="1" latinLnBrk="0" hangingPunct="1"/>
            <a:r>
              <a:rPr kumimoji="0" lang="fr-FR" dirty="0" smtClean="0"/>
              <a:t>Troisième niveau</a:t>
            </a:r>
          </a:p>
          <a:p>
            <a:pPr lvl="3" eaLnBrk="1" latinLnBrk="0" hangingPunct="1"/>
            <a:r>
              <a:rPr kumimoji="0" lang="fr-FR" dirty="0" smtClean="0"/>
              <a:t>Quatrième niveau</a:t>
            </a:r>
          </a:p>
          <a:p>
            <a:pPr lvl="4" eaLnBrk="1" latinLnBrk="0" hangingPunct="1"/>
            <a:r>
              <a:rPr kumimoji="0" lang="fr-FR" dirty="0" smtClean="0"/>
              <a:t>Cinquième niveau</a:t>
            </a:r>
            <a:endParaRPr kumimoji="0"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9" t="9898" r="3878" b="9565"/>
          <a:stretch/>
        </p:blipFill>
        <p:spPr bwMode="auto">
          <a:xfrm>
            <a:off x="169936" y="172164"/>
            <a:ext cx="1681467" cy="9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Sans titre 1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96" y="6317613"/>
            <a:ext cx="629466" cy="364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4076945" y="6202889"/>
            <a:ext cx="4951775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800" b="1" baseline="0">
                <a:solidFill>
                  <a:schemeClr val="accent5"/>
                </a:solidFill>
                <a:latin typeface="Calibri" panose="020F0502020204030204" pitchFamily="34" charset="0"/>
              </a:defRPr>
            </a:lvl1pPr>
          </a:lstStyle>
          <a:p>
            <a:r>
              <a:rPr lang="fr-FR" dirty="0" smtClean="0"/>
              <a:t>Une solution simple, intuitive, partagée</a:t>
            </a:r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65" r:id="rId1"/>
    <p:sldLayoutId id="2147484166" r:id="rId2"/>
    <p:sldLayoutId id="2147484167" r:id="rId3"/>
    <p:sldLayoutId id="2147484177" r:id="rId4"/>
    <p:sldLayoutId id="2147484168" r:id="rId5"/>
    <p:sldLayoutId id="2147484171" r:id="rId6"/>
    <p:sldLayoutId id="2147484172" r:id="rId7"/>
    <p:sldLayoutId id="2147484176" r:id="rId8"/>
  </p:sldLayoutIdLst>
  <p:transition spd="slow">
    <p:wipe/>
  </p:transition>
  <p:timing>
    <p:tnLst>
      <p:par>
        <p:cTn id="1" dur="indefinite" restart="never" nodeType="tmRoot"/>
      </p:par>
    </p:tnLst>
  </p:timing>
  <p:hf sldNum="0" hdr="0"/>
  <p:txStyles>
    <p:titleStyle>
      <a:lvl1pPr algn="l" rtl="0" eaLnBrk="1" latinLnBrk="0" hangingPunct="1">
        <a:spcBef>
          <a:spcPct val="0"/>
        </a:spcBef>
        <a:buNone/>
        <a:defRPr kumimoji="0" sz="4000" kern="1200" baseline="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0000"/>
        <a:buFont typeface="Wingdings" panose="05000000000000000000" pitchFamily="2" charset="2"/>
        <a:buChar char="Ø"/>
        <a:defRPr kumimoji="0" sz="2600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6"/>
        </a:buClr>
        <a:buSzPct val="85000"/>
        <a:buFont typeface="Wingdings" panose="05000000000000000000" pitchFamily="2" charset="2"/>
        <a:buChar char="Ø"/>
        <a:defRPr kumimoji="0" sz="2400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5"/>
        </a:buClr>
        <a:buSzPct val="80000"/>
        <a:buFont typeface="Wingdings 2"/>
        <a:buChar char=""/>
        <a:defRPr kumimoji="0" sz="2000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5"/>
        </a:buClr>
        <a:buSzPct val="70000"/>
        <a:buFontTx/>
        <a:buChar char="o"/>
        <a:defRPr kumimoji="0" sz="2000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86635" y="1223755"/>
            <a:ext cx="6905734" cy="1985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0" lang="fr-FR" sz="3600" b="1" dirty="0" smtClean="0">
                <a:solidFill>
                  <a:schemeClr val="accent6"/>
                </a:solidFill>
              </a:rPr>
              <a:t>OASIS-OKAPI</a:t>
            </a:r>
          </a:p>
          <a:p>
            <a:pPr>
              <a:spcBef>
                <a:spcPts val="600"/>
              </a:spcBef>
            </a:pPr>
            <a:r>
              <a:rPr kumimoji="0" lang="fr-FR" sz="3200" i="1" dirty="0" smtClean="0">
                <a:solidFill>
                  <a:schemeClr val="tx2"/>
                </a:solidFill>
              </a:rPr>
              <a:t>Constituer le SGOA à partir des visites réalisées par les prestataires</a:t>
            </a:r>
            <a:endParaRPr kumimoji="0" lang="fr-FR" sz="3200" i="1" dirty="0">
              <a:solidFill>
                <a:schemeClr val="tx2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5659534" y="5949280"/>
            <a:ext cx="24625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tx2"/>
                </a:solidFill>
              </a:rPr>
              <a:t>Novembre 2019</a:t>
            </a:r>
            <a:endParaRPr lang="fr-FR" b="1" dirty="0">
              <a:solidFill>
                <a:schemeClr val="tx2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417204" y="413665"/>
            <a:ext cx="2655295" cy="14851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Localisation avec </a:t>
            </a:r>
            <a:r>
              <a:rPr lang="fr-FR" dirty="0" err="1" smtClean="0"/>
              <a:t>IrisPosition</a:t>
            </a:r>
            <a:endParaRPr lang="fr-FR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8" y="2371725"/>
            <a:ext cx="5000625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4542374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visites des prestataires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dirty="0" smtClean="0"/>
              <a:t>Les paquets sont préparés et contrôlés par le COP du domaine.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dirty="0" smtClean="0"/>
              <a:t>Les visites sont réalisées par les prestataires et téléchargées dans OASIS-WEB au fur et à mesure de leur réalisation.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53846596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visites des prestataires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dirty="0" smtClean="0"/>
              <a:t>Les visites téléchargées sont vérifiées puis validées par le COP du domaine.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dirty="0" smtClean="0"/>
              <a:t>OKAPI garantit une totale autonomie au prestataire.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54449689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79711" y="274638"/>
            <a:ext cx="6867763" cy="1143000"/>
          </a:xfrm>
        </p:spPr>
        <p:txBody>
          <a:bodyPr>
            <a:normAutofit/>
          </a:bodyPr>
          <a:lstStyle/>
          <a:p>
            <a:r>
              <a:rPr lang="fr-FR" dirty="0" smtClean="0"/>
              <a:t>Les visites des </a:t>
            </a:r>
            <a:r>
              <a:rPr lang="fr-FR" dirty="0"/>
              <a:t>prestataires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2"/>
          </p:nvPr>
        </p:nvSpPr>
        <p:spPr>
          <a:xfrm>
            <a:off x="3626895" y="6202889"/>
            <a:ext cx="5401825" cy="476250"/>
          </a:xfrm>
        </p:spPr>
        <p:txBody>
          <a:bodyPr/>
          <a:lstStyle/>
          <a:p>
            <a:r>
              <a:rPr lang="fr-FR" dirty="0" smtClean="0"/>
              <a:t>Les visites téléchargées dans l’interface OASIS-WEB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580" y="1673805"/>
            <a:ext cx="7560000" cy="42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707068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ctrTitle"/>
          </p:nvPr>
        </p:nvSpPr>
        <p:spPr>
          <a:xfrm>
            <a:off x="1196625" y="2424320"/>
            <a:ext cx="6300700" cy="1470025"/>
          </a:xfrm>
        </p:spPr>
        <p:txBody>
          <a:bodyPr>
            <a:normAutofit/>
          </a:bodyPr>
          <a:lstStyle/>
          <a:p>
            <a:r>
              <a:rPr lang="fr-FR" dirty="0"/>
              <a:t>Constituer le SGOA à partir des visites </a:t>
            </a:r>
            <a:r>
              <a:rPr lang="fr-FR" dirty="0" smtClean="0"/>
              <a:t>réalisées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52150868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Démarche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dirty="0" smtClean="0"/>
              <a:t>Les </a:t>
            </a:r>
            <a:r>
              <a:rPr lang="fr-FR" dirty="0"/>
              <a:t>visites réalisées et leurs ouvrages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dirty="0" smtClean="0"/>
              <a:t>Les </a:t>
            </a:r>
            <a:r>
              <a:rPr lang="fr-FR" dirty="0"/>
              <a:t>tableaux des visites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dirty="0" smtClean="0"/>
              <a:t>Les </a:t>
            </a:r>
            <a:r>
              <a:rPr lang="fr-FR" dirty="0"/>
              <a:t>désordres répertoriés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dirty="0" smtClean="0"/>
              <a:t>L’identification </a:t>
            </a:r>
            <a:r>
              <a:rPr lang="fr-FR" dirty="0"/>
              <a:t>et la programmation des </a:t>
            </a:r>
            <a:r>
              <a:rPr lang="fr-FR" dirty="0" smtClean="0"/>
              <a:t>actions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 smtClean="0"/>
              <a:t>Constituer le SGOA à partir des visites réalisées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20237992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démarche</a:t>
            </a:r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r-FR" dirty="0" smtClean="0"/>
              <a:t>Les ouvrages visités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/>
              <a:t>Constituer le SGOA à partir des visites réalisées</a:t>
            </a:r>
          </a:p>
        </p:txBody>
      </p:sp>
    </p:spTree>
    <p:extLst>
      <p:ext uri="{BB962C8B-B14F-4D97-AF65-F5344CB8AC3E}">
        <p14:creationId xmlns:p14="http://schemas.microsoft.com/office/powerpoint/2010/main" val="360816355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ouvrages visités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 smtClean="0"/>
              <a:t>vus en fonction de leur IG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575" y="1808820"/>
            <a:ext cx="7560000" cy="4251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229400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ouvrages visités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 smtClean="0"/>
              <a:t>64 ouvrages avec un IG supérieur à « 2E »</a:t>
            </a:r>
            <a:endParaRPr lang="fr-FR" dirty="0"/>
          </a:p>
        </p:txBody>
      </p:sp>
      <p:pic>
        <p:nvPicPr>
          <p:cNvPr id="6" name="Image 5" descr="\\G3-VALERIE\Documents\DOCUMENTATIONS LOGICIELS\DOCS OASIS-V7\DOC-ESCOTA\Docts Utilisation de module\Ecrans Visites IQOA des Ponts\Ponts-005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18810"/>
            <a:ext cx="7560000" cy="42517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0963719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ouvrages visités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 smtClean="0"/>
              <a:t>Détail d’un ouvrage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081" y="1690757"/>
            <a:ext cx="7560000" cy="4251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475169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Flux de données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68617141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démarche</a:t>
            </a:r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r-FR" dirty="0" smtClean="0"/>
              <a:t>Les visites réalisées par les prestataires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/>
              <a:t>Constituer le SGOA à partir des visites réalisées</a:t>
            </a:r>
          </a:p>
        </p:txBody>
      </p:sp>
    </p:spTree>
    <p:extLst>
      <p:ext uri="{BB962C8B-B14F-4D97-AF65-F5344CB8AC3E}">
        <p14:creationId xmlns:p14="http://schemas.microsoft.com/office/powerpoint/2010/main" val="2123904873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Les visites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 smtClean="0"/>
              <a:t>vues en fonction de l’IG calculé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590" y="1710039"/>
            <a:ext cx="7560000" cy="4251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499415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visites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2"/>
          </p:nvPr>
        </p:nvSpPr>
        <p:spPr>
          <a:xfrm>
            <a:off x="3671901" y="6202889"/>
            <a:ext cx="5356820" cy="476250"/>
          </a:xfrm>
        </p:spPr>
        <p:txBody>
          <a:bodyPr/>
          <a:lstStyle/>
          <a:p>
            <a:r>
              <a:rPr lang="fr-FR" dirty="0" smtClean="0"/>
              <a:t>Tableau des 8 visites dont l’IG est supérieur à « 3 »</a:t>
            </a:r>
            <a:endParaRPr lang="fr-FR" dirty="0"/>
          </a:p>
        </p:txBody>
      </p:sp>
      <p:pic>
        <p:nvPicPr>
          <p:cNvPr id="5" name="Image 4" descr="D:\Documents\DOCUMENTATIONS LOGICIELS\DOCS OASIS-V7\DOC-ESCOTA\Docts Utilisation de module\Ecrans Visites IQOA des Ponts\Visites-00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70" y="1718810"/>
            <a:ext cx="7560000" cy="42517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4926705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visites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 smtClean="0"/>
              <a:t>Détail d’une visite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029" y="1807510"/>
            <a:ext cx="7560000" cy="4251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234598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visites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 smtClean="0"/>
              <a:t>Le PV de visite</a:t>
            </a:r>
            <a:endParaRPr lang="fr-FR" dirty="0"/>
          </a:p>
        </p:txBody>
      </p:sp>
      <p:pic>
        <p:nvPicPr>
          <p:cNvPr id="6" name="Image 5" descr="D:\Documents\DOCUMENTATIONS LOGICIELS\DOCS OASIS-V7\DOC-ESCOTA\Docts Utilisation de module\Ecrans Visites IQOA des Ponts\Visites-009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0" r="4014"/>
          <a:stretch/>
        </p:blipFill>
        <p:spPr bwMode="auto">
          <a:xfrm>
            <a:off x="802145" y="1533453"/>
            <a:ext cx="7560000" cy="46694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570602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visites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 smtClean="0"/>
              <a:t>Déroulement du PV de visite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565" y="1556630"/>
            <a:ext cx="7560000" cy="4662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371025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démarche</a:t>
            </a:r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r-FR" dirty="0"/>
              <a:t>Les désordres répertoriés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/>
              <a:t>Constituer le SGOA à partir des visites réalisées</a:t>
            </a:r>
          </a:p>
        </p:txBody>
      </p:sp>
    </p:spTree>
    <p:extLst>
      <p:ext uri="{BB962C8B-B14F-4D97-AF65-F5344CB8AC3E}">
        <p14:creationId xmlns:p14="http://schemas.microsoft.com/office/powerpoint/2010/main" val="2123904873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Les désordres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 smtClean="0"/>
              <a:t>Les désordres d’un ouvrage</a:t>
            </a:r>
            <a:endParaRPr lang="fr-FR" dirty="0"/>
          </a:p>
        </p:txBody>
      </p:sp>
      <p:pic>
        <p:nvPicPr>
          <p:cNvPr id="6" name="Image 5" descr="D:\Documents\DOCUMENTATIONS LOGICIELS\DOCS OASIS-V7\DOC-ESCOTA\Docts Utilisation de module\Ecrans Visites IQOA des Ponts\Désordres-00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585" y="1718810"/>
            <a:ext cx="7560000" cy="42517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1344536"/>
      </p:ext>
    </p:extLst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désordres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2"/>
          </p:nvPr>
        </p:nvSpPr>
        <p:spPr>
          <a:xfrm>
            <a:off x="3356865" y="6202889"/>
            <a:ext cx="5671856" cy="476250"/>
          </a:xfrm>
        </p:spPr>
        <p:txBody>
          <a:bodyPr/>
          <a:lstStyle/>
          <a:p>
            <a:r>
              <a:rPr lang="fr-FR" dirty="0" smtClean="0"/>
              <a:t>Les désordres des 8 visites dont l’IG est supérieur à « 3 »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575" y="1795678"/>
            <a:ext cx="7560000" cy="4251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293597"/>
      </p:ext>
    </p:extLst>
  </p:cSld>
  <p:clrMapOvr>
    <a:masterClrMapping/>
  </p:clrMapOvr>
  <p:transition spd="slow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désordres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2"/>
          </p:nvPr>
        </p:nvSpPr>
        <p:spPr>
          <a:xfrm>
            <a:off x="3671901" y="6202889"/>
            <a:ext cx="5356820" cy="476250"/>
          </a:xfrm>
        </p:spPr>
        <p:txBody>
          <a:bodyPr/>
          <a:lstStyle/>
          <a:p>
            <a:r>
              <a:rPr lang="fr-FR" dirty="0" smtClean="0"/>
              <a:t>Vue des désordres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590" y="1809431"/>
            <a:ext cx="7560000" cy="4251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123073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Flux de données </a:t>
            </a:r>
            <a:endParaRPr lang="fr-FR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645" y="1416296"/>
            <a:ext cx="6089378" cy="4540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076945" y="6202889"/>
            <a:ext cx="4951775" cy="476250"/>
          </a:xfrm>
        </p:spPr>
        <p:txBody>
          <a:bodyPr/>
          <a:lstStyle/>
          <a:p>
            <a:r>
              <a:rPr lang="fr-FR" dirty="0" smtClean="0"/>
              <a:t>Schéma ESCOTA : flux de données Tunnels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88150522"/>
      </p:ext>
    </p:extLst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désordres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2"/>
          </p:nvPr>
        </p:nvSpPr>
        <p:spPr>
          <a:xfrm>
            <a:off x="3671901" y="6202889"/>
            <a:ext cx="5356820" cy="476250"/>
          </a:xfrm>
        </p:spPr>
        <p:txBody>
          <a:bodyPr/>
          <a:lstStyle/>
          <a:p>
            <a:r>
              <a:rPr lang="fr-FR" dirty="0" smtClean="0"/>
              <a:t>Tableau des désordres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585" y="1791127"/>
            <a:ext cx="7560000" cy="4251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488681"/>
      </p:ext>
    </p:extLst>
  </p:cSld>
  <p:clrMapOvr>
    <a:masterClrMapping/>
  </p:clrMapOvr>
  <p:transition spd="slow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démarche</a:t>
            </a:r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2"/>
          </p:nvPr>
        </p:nvSpPr>
        <p:spPr>
          <a:xfrm>
            <a:off x="683568" y="3068638"/>
            <a:ext cx="7578842" cy="2736626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dirty="0" smtClean="0"/>
              <a:t>Identification </a:t>
            </a:r>
          </a:p>
          <a:p>
            <a:pPr marL="1005840" lvl="1" indent="-457200">
              <a:buFont typeface="Arial" panose="020B0604020202020204" pitchFamily="34" charset="0"/>
              <a:buChar char="•"/>
            </a:pPr>
            <a:r>
              <a:rPr lang="fr-FR" dirty="0" smtClean="0"/>
              <a:t>Créer </a:t>
            </a:r>
            <a:r>
              <a:rPr lang="fr-FR" dirty="0"/>
              <a:t>des actions à partir des désordres</a:t>
            </a:r>
            <a:endParaRPr lang="fr-FR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dirty="0" smtClean="0"/>
              <a:t>Programmation </a:t>
            </a:r>
            <a:r>
              <a:rPr lang="fr-FR" dirty="0"/>
              <a:t>des </a:t>
            </a:r>
            <a:r>
              <a:rPr lang="fr-FR" dirty="0" smtClean="0"/>
              <a:t>actions</a:t>
            </a:r>
          </a:p>
          <a:p>
            <a:pPr marL="1005840" lvl="1" indent="-457200">
              <a:buFont typeface="Arial" panose="020B0604020202020204" pitchFamily="34" charset="0"/>
              <a:buChar char="•"/>
            </a:pP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/>
              <a:t>Constituer le SGOA à partir des visites réalisées</a:t>
            </a:r>
          </a:p>
        </p:txBody>
      </p:sp>
    </p:spTree>
    <p:extLst>
      <p:ext uri="{BB962C8B-B14F-4D97-AF65-F5344CB8AC3E}">
        <p14:creationId xmlns:p14="http://schemas.microsoft.com/office/powerpoint/2010/main" val="410652147"/>
      </p:ext>
    </p:extLst>
  </p:cSld>
  <p:clrMapOvr>
    <a:masterClrMapping/>
  </p:clrMapOvr>
  <p:transition spd="slow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Identification des actions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 smtClean="0"/>
              <a:t>Les désordres répertoriés lors des visites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575" y="1809431"/>
            <a:ext cx="7560000" cy="4251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157398"/>
      </p:ext>
    </p:extLst>
  </p:cSld>
  <p:clrMapOvr>
    <a:masterClrMapping/>
  </p:clrMapOvr>
  <p:transition spd="slow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Identification des actions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 smtClean="0"/>
              <a:t>Le tableau des désordres</a:t>
            </a:r>
            <a:endParaRPr lang="fr-FR" dirty="0"/>
          </a:p>
        </p:txBody>
      </p:sp>
      <p:pic>
        <p:nvPicPr>
          <p:cNvPr id="6" name="Image 5" descr="D:\Documents\DOCUMENTATIONS LOGICIELS\DOCS OASIS-V7\DOC-ESCOTA\Docts Utilisation de module\Ecrans Visites IQOA des Ponts\Actions-003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97" y="1808733"/>
            <a:ext cx="7560000" cy="42517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5667789"/>
      </p:ext>
    </p:extLst>
  </p:cSld>
  <p:clrMapOvr>
    <a:masterClrMapping/>
  </p:clrMapOvr>
  <p:transition spd="slow"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Identification des actions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 smtClean="0"/>
              <a:t>Création des actions</a:t>
            </a:r>
            <a:endParaRPr lang="fr-FR" dirty="0"/>
          </a:p>
        </p:txBody>
      </p:sp>
      <p:pic>
        <p:nvPicPr>
          <p:cNvPr id="2050" name="Picture 2" descr="D:\Documents\DOCUMENTATIONS LOGICIELS\DOCS OASIS-V7\DOC-ESCOTA\Docts Utilisation de module\Ecrans Visites IQOA des Ponts\Actions-00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575" y="1718810"/>
            <a:ext cx="7560000" cy="42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4455600"/>
      </p:ext>
    </p:extLst>
  </p:cSld>
  <p:clrMapOvr>
    <a:masterClrMapping/>
  </p:clrMapOvr>
  <p:transition spd="slow"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Identification des actions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 smtClean="0"/>
              <a:t>Les 54 actions créées</a:t>
            </a:r>
            <a:endParaRPr lang="fr-FR" dirty="0"/>
          </a:p>
        </p:txBody>
      </p:sp>
      <p:pic>
        <p:nvPicPr>
          <p:cNvPr id="5" name="Image 4" descr="D:\Documents\DOCUMENTATIONS LOGICIELS\DOCS OASIS-V7\DOC-ESCOTA\Docts Utilisation de module\Ecrans Visites IQOA des Ponts\Actions-007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80" y="1763815"/>
            <a:ext cx="7560000" cy="42517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5484699"/>
      </p:ext>
    </p:extLst>
  </p:cSld>
  <p:clrMapOvr>
    <a:masterClrMapping/>
  </p:clrMapOvr>
  <p:transition spd="slow">
    <p:wip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Programmation des actions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 smtClean="0"/>
              <a:t>Détail d’une action</a:t>
            </a:r>
            <a:endParaRPr lang="fr-FR" dirty="0"/>
          </a:p>
        </p:txBody>
      </p:sp>
      <p:pic>
        <p:nvPicPr>
          <p:cNvPr id="6" name="Image 5" descr="D:\Documents\DOCUMENTATIONS LOGICIELS\DOCS OASIS-V7\DOC-ESCOTA\Docts Utilisation de module\Ecrans Visites IQOA des Ponts\Actions-008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575" y="1763815"/>
            <a:ext cx="7560000" cy="42517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9229158"/>
      </p:ext>
    </p:extLst>
  </p:cSld>
  <p:clrMapOvr>
    <a:masterClrMapping/>
  </p:clrMapOvr>
  <p:transition spd="slow">
    <p:wip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Programmation des actions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 smtClean="0"/>
              <a:t>Définir une action</a:t>
            </a:r>
            <a:endParaRPr lang="fr-FR" dirty="0"/>
          </a:p>
        </p:txBody>
      </p:sp>
      <p:pic>
        <p:nvPicPr>
          <p:cNvPr id="3074" name="Picture 2" descr="D:\Documents\DOCUMENTATIONS LOGICIELS\DOCS OASIS-V7\DOC-ESCOTA\Docts Utilisation de module\Ecrans Visites IQOA des Ponts\Actions-01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045" y="1603023"/>
            <a:ext cx="7560000" cy="42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9376343"/>
      </p:ext>
    </p:extLst>
  </p:cSld>
  <p:clrMapOvr>
    <a:masterClrMapping/>
  </p:clrMapOvr>
  <p:transition spd="slow">
    <p:wip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Programmation des actions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 smtClean="0"/>
              <a:t>Programmer une action</a:t>
            </a:r>
            <a:endParaRPr lang="fr-FR" dirty="0"/>
          </a:p>
        </p:txBody>
      </p:sp>
      <p:pic>
        <p:nvPicPr>
          <p:cNvPr id="4098" name="Picture 2" descr="D:\Documents\DOCUMENTATIONS LOGICIELS\DOCS OASIS-V7\DOC-ESCOTA\Docts Utilisation de module\Ecrans Visites IQOA des Ponts\Actions-01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80" y="1673805"/>
            <a:ext cx="7560000" cy="42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507695"/>
      </p:ext>
    </p:extLst>
  </p:cSld>
  <p:clrMapOvr>
    <a:masterClrMapping/>
  </p:clrMapOvr>
  <p:transition spd="slow">
    <p:wip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Programmation des actions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 smtClean="0"/>
              <a:t>Tableau des actions</a:t>
            </a:r>
            <a:endParaRPr lang="fr-FR" dirty="0"/>
          </a:p>
        </p:txBody>
      </p:sp>
      <p:pic>
        <p:nvPicPr>
          <p:cNvPr id="5123" name="Picture 3" descr="D:\Documents\DOCUMENTATIONS LOGICIELS\DOCS OASIS-V7\DOC-ESCOTA\Docts Utilisation de module\Ecrans Visites IQOA des Ponts\Actions-01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585" y="1718810"/>
            <a:ext cx="7560000" cy="42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0459571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Flux de données initial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dirty="0" smtClean="0"/>
              <a:t>Tableau de données initiales pour OASIS</a:t>
            </a:r>
            <a:endParaRPr lang="fr-FR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dirty="0" smtClean="0"/>
              <a:t>Données SIG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54593486"/>
      </p:ext>
    </p:extLst>
  </p:cSld>
  <p:clrMapOvr>
    <a:masterClrMapping/>
  </p:clrMapOvr>
  <p:transition spd="slow">
    <p:wip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Programmation des actions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 smtClean="0"/>
              <a:t>Programmer des actions</a:t>
            </a:r>
            <a:endParaRPr lang="fr-FR" dirty="0"/>
          </a:p>
        </p:txBody>
      </p:sp>
      <p:pic>
        <p:nvPicPr>
          <p:cNvPr id="5122" name="Picture 2" descr="D:\Documents\DOCUMENTATIONS LOGICIELS\DOCS OASIS-V7\DOC-ESCOTA\Docts Utilisation de module\Ecrans Visites IQOA des Ponts\Actions-01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18810"/>
            <a:ext cx="7560000" cy="42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84961"/>
      </p:ext>
    </p:extLst>
  </p:cSld>
  <p:clrMapOvr>
    <a:masterClrMapping/>
  </p:clrMapOvr>
  <p:transition spd="slow">
    <p:wip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smtClean="0"/>
              <a:t>Extension à d’autres domaines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0647476"/>
      </p:ext>
    </p:extLst>
  </p:cSld>
  <p:clrMapOvr>
    <a:masterClrMapping/>
  </p:clrMapOvr>
  <p:transition spd="slow">
    <p:wip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Extension à d’autres domaines</a:t>
            </a:r>
            <a:endParaRPr lang="fr-FR" dirty="0"/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1132837"/>
              </p:ext>
            </p:extLst>
          </p:nvPr>
        </p:nvGraphicFramePr>
        <p:xfrm>
          <a:off x="476545" y="1981201"/>
          <a:ext cx="8325925" cy="38330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63323"/>
                <a:gridCol w="1072110"/>
                <a:gridCol w="892739"/>
                <a:gridCol w="1028501"/>
                <a:gridCol w="1165909"/>
                <a:gridCol w="803054"/>
                <a:gridCol w="1063059"/>
                <a:gridCol w="737230"/>
              </a:tblGrid>
              <a:tr h="806962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000" dirty="0">
                          <a:effectLst/>
                        </a:rPr>
                        <a:t>Unité =  nombre de jours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000">
                          <a:effectLst/>
                        </a:rPr>
                        <a:t>Schéma conceptuel des données </a:t>
                      </a:r>
                      <a:endParaRPr lang="fr-FR" sz="1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000">
                          <a:effectLst/>
                        </a:rPr>
                        <a:t>Edition des plans de visite</a:t>
                      </a:r>
                      <a:endParaRPr lang="fr-FR" sz="1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000">
                          <a:effectLst/>
                        </a:rPr>
                        <a:t>Reprise des données et intégration SIG</a:t>
                      </a:r>
                      <a:endParaRPr lang="fr-FR" sz="1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000">
                          <a:effectLst/>
                        </a:rPr>
                        <a:t>Réalisation d’un prototype opérationnel</a:t>
                      </a:r>
                      <a:endParaRPr lang="fr-FR" sz="1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000">
                          <a:effectLst/>
                        </a:rPr>
                        <a:t>Mise au point</a:t>
                      </a:r>
                      <a:endParaRPr lang="fr-FR" sz="1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000">
                          <a:effectLst/>
                        </a:rPr>
                        <a:t>Intégration</a:t>
                      </a:r>
                      <a:endParaRPr lang="fr-FR" sz="1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000">
                          <a:effectLst/>
                        </a:rPr>
                        <a:t>Nb-j / classe d’objet</a:t>
                      </a:r>
                      <a:endParaRPr lang="fr-FR" sz="1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01740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000" dirty="0">
                          <a:effectLst/>
                        </a:rPr>
                        <a:t>Filets pare-blocs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000" dirty="0">
                          <a:effectLst/>
                        </a:rPr>
                        <a:t>1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000" dirty="0">
                          <a:effectLst/>
                        </a:rPr>
                        <a:t>2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000" dirty="0">
                          <a:effectLst/>
                        </a:rPr>
                        <a:t>1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2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2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2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000" dirty="0">
                          <a:effectLst/>
                        </a:rPr>
                        <a:t>10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01740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000" dirty="0">
                          <a:effectLst/>
                        </a:rPr>
                        <a:t>Ecrans acoustiques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000" dirty="0">
                          <a:effectLst/>
                        </a:rPr>
                        <a:t>1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000" dirty="0">
                          <a:effectLst/>
                        </a:rPr>
                        <a:t>2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000" dirty="0">
                          <a:effectLst/>
                        </a:rPr>
                        <a:t>1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2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3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2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000" dirty="0">
                          <a:effectLst/>
                        </a:rPr>
                        <a:t>11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03480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000" dirty="0">
                          <a:effectLst/>
                        </a:rPr>
                        <a:t>Dispositifs de retenue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000" dirty="0">
                          <a:effectLst/>
                        </a:rPr>
                        <a:t>2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000" dirty="0">
                          <a:effectLst/>
                        </a:rPr>
                        <a:t>2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000" dirty="0">
                          <a:effectLst/>
                        </a:rPr>
                        <a:t>0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2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2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2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000" dirty="0">
                          <a:effectLst/>
                        </a:rPr>
                        <a:t>10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01740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000" dirty="0">
                          <a:effectLst/>
                        </a:rPr>
                        <a:t>Clôtures d’emprise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000" dirty="0">
                          <a:effectLst/>
                        </a:rPr>
                        <a:t>2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000" dirty="0">
                          <a:effectLst/>
                        </a:rPr>
                        <a:t>2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000" dirty="0">
                          <a:effectLst/>
                        </a:rPr>
                        <a:t>0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2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2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2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000" dirty="0">
                          <a:effectLst/>
                        </a:rPr>
                        <a:t>10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01740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000" dirty="0">
                          <a:effectLst/>
                        </a:rPr>
                        <a:t>Auvents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000" dirty="0">
                          <a:effectLst/>
                        </a:rPr>
                        <a:t>1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000" dirty="0">
                          <a:effectLst/>
                        </a:rPr>
                        <a:t>2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000" dirty="0">
                          <a:effectLst/>
                        </a:rPr>
                        <a:t>1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2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2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2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000" dirty="0">
                          <a:effectLst/>
                        </a:rPr>
                        <a:t>10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03480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000" dirty="0">
                          <a:effectLst/>
                        </a:rPr>
                        <a:t>Bâtiments patrimoniaux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000" dirty="0">
                          <a:effectLst/>
                        </a:rPr>
                        <a:t>4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000" dirty="0">
                          <a:effectLst/>
                        </a:rPr>
                        <a:t>4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000" dirty="0">
                          <a:effectLst/>
                        </a:rPr>
                        <a:t>2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2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4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2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000" dirty="0">
                          <a:effectLst/>
                        </a:rPr>
                        <a:t>18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05220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000" dirty="0">
                          <a:effectLst/>
                        </a:rPr>
                        <a:t>Ouvrages hydrauliques &lt; 2.00m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000" dirty="0">
                          <a:effectLst/>
                        </a:rPr>
                        <a:t>2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000" dirty="0">
                          <a:effectLst/>
                        </a:rPr>
                        <a:t>3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000" dirty="0">
                          <a:effectLst/>
                        </a:rPr>
                        <a:t>1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2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2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2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000" dirty="0">
                          <a:effectLst/>
                        </a:rPr>
                        <a:t>12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01740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000" dirty="0">
                          <a:effectLst/>
                        </a:rPr>
                        <a:t>Bassins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000" dirty="0">
                          <a:effectLst/>
                        </a:rPr>
                        <a:t>2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000" dirty="0">
                          <a:effectLst/>
                        </a:rPr>
                        <a:t>4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000" dirty="0">
                          <a:effectLst/>
                        </a:rPr>
                        <a:t>1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000" dirty="0">
                          <a:effectLst/>
                        </a:rPr>
                        <a:t>2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4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2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000" dirty="0">
                          <a:effectLst/>
                        </a:rPr>
                        <a:t>15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01740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000" dirty="0">
                          <a:effectLst/>
                        </a:rPr>
                        <a:t>Lits d’arrêt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000" dirty="0">
                          <a:effectLst/>
                        </a:rPr>
                        <a:t>2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000" dirty="0">
                          <a:effectLst/>
                        </a:rPr>
                        <a:t>3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000" dirty="0">
                          <a:effectLst/>
                        </a:rPr>
                        <a:t>1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2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2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2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000" dirty="0">
                          <a:effectLst/>
                        </a:rPr>
                        <a:t>12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03480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000" dirty="0">
                          <a:effectLst/>
                        </a:rPr>
                        <a:t>Nb-j / type de prestation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000" dirty="0">
                          <a:effectLst/>
                        </a:rPr>
                        <a:t>17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000" dirty="0">
                          <a:effectLst/>
                        </a:rPr>
                        <a:t>24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000" dirty="0">
                          <a:effectLst/>
                        </a:rPr>
                        <a:t>8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000" dirty="0">
                          <a:effectLst/>
                        </a:rPr>
                        <a:t>18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000" dirty="0">
                          <a:effectLst/>
                        </a:rPr>
                        <a:t>23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000" dirty="0">
                          <a:effectLst/>
                        </a:rPr>
                        <a:t>18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000" dirty="0">
                          <a:effectLst/>
                        </a:rPr>
                        <a:t>108</a:t>
                      </a:r>
                      <a:endParaRPr lang="fr-FR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2654693"/>
      </p:ext>
    </p:extLst>
  </p:cSld>
  <p:clrMapOvr>
    <a:masterClrMapping/>
  </p:clrMapOvr>
  <p:transition spd="slow">
    <p:wip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2 phases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2"/>
          </p:nvPr>
        </p:nvSpPr>
        <p:spPr>
          <a:xfrm>
            <a:off x="683568" y="3068638"/>
            <a:ext cx="7308812" cy="2736626"/>
          </a:xfrm>
        </p:spPr>
        <p:txBody>
          <a:bodyPr>
            <a:normAutofit/>
          </a:bodyPr>
          <a:lstStyle/>
          <a:p>
            <a:r>
              <a:rPr lang="fr-FR" dirty="0" smtClean="0"/>
              <a:t>Pour </a:t>
            </a:r>
            <a:r>
              <a:rPr lang="fr-FR" dirty="0"/>
              <a:t>chacune des classes d’infrastructure concernées, le développement </a:t>
            </a:r>
            <a:r>
              <a:rPr lang="fr-FR" dirty="0" smtClean="0"/>
              <a:t>comprend 2 phases :</a:t>
            </a:r>
          </a:p>
          <a:p>
            <a:pPr marL="1005840" lvl="1" indent="-457200">
              <a:buFont typeface="Arial" panose="020B0604020202020204" pitchFamily="34" charset="0"/>
              <a:buChar char="•"/>
            </a:pPr>
            <a:r>
              <a:rPr lang="fr-FR" dirty="0" smtClean="0"/>
              <a:t>Une phase de développement</a:t>
            </a:r>
          </a:p>
          <a:p>
            <a:pPr marL="1005840" lvl="1" indent="-457200">
              <a:buFont typeface="Arial" panose="020B0604020202020204" pitchFamily="34" charset="0"/>
              <a:buChar char="•"/>
            </a:pPr>
            <a:r>
              <a:rPr lang="fr-FR" dirty="0" smtClean="0"/>
              <a:t>Une phase de mise au point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20397643"/>
      </p:ext>
    </p:extLst>
  </p:cSld>
  <p:clrMapOvr>
    <a:masterClrMapping/>
  </p:clrMapOvr>
  <p:transition spd="slow">
    <p:wip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phase de développement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dirty="0" smtClean="0"/>
              <a:t>Développement : </a:t>
            </a:r>
          </a:p>
          <a:p>
            <a:pPr marL="1005840" lvl="1" indent="-457200">
              <a:buFont typeface="Arial" panose="020B0604020202020204" pitchFamily="34" charset="0"/>
              <a:buChar char="•"/>
            </a:pPr>
            <a:r>
              <a:rPr lang="fr-FR" dirty="0" smtClean="0"/>
              <a:t>Schéma </a:t>
            </a:r>
            <a:r>
              <a:rPr lang="fr-FR" dirty="0"/>
              <a:t>conceptuel des </a:t>
            </a:r>
            <a:r>
              <a:rPr lang="fr-FR" dirty="0" smtClean="0"/>
              <a:t>données</a:t>
            </a:r>
          </a:p>
          <a:p>
            <a:pPr marL="1005840" lvl="1" indent="-457200">
              <a:buFont typeface="Arial" panose="020B0604020202020204" pitchFamily="34" charset="0"/>
              <a:buChar char="•"/>
            </a:pPr>
            <a:r>
              <a:rPr lang="fr-FR" dirty="0" smtClean="0"/>
              <a:t>Editions </a:t>
            </a:r>
            <a:r>
              <a:rPr lang="fr-FR" dirty="0"/>
              <a:t>des plans de </a:t>
            </a:r>
            <a:r>
              <a:rPr lang="fr-FR" dirty="0" smtClean="0"/>
              <a:t>visite</a:t>
            </a:r>
          </a:p>
          <a:p>
            <a:pPr marL="1005840" lvl="1" indent="-457200">
              <a:buFont typeface="Arial" panose="020B0604020202020204" pitchFamily="34" charset="0"/>
              <a:buChar char="•"/>
            </a:pPr>
            <a:r>
              <a:rPr lang="fr-FR" dirty="0" smtClean="0"/>
              <a:t>Reprise </a:t>
            </a:r>
            <a:r>
              <a:rPr lang="fr-FR" dirty="0"/>
              <a:t>des données et intégration </a:t>
            </a:r>
            <a:r>
              <a:rPr lang="fr-FR" dirty="0" smtClean="0"/>
              <a:t>SIG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41055178"/>
      </p:ext>
    </p:extLst>
  </p:cSld>
  <p:clrMapOvr>
    <a:masterClrMapping/>
  </p:clrMapOvr>
  <p:transition spd="slow">
    <p:wip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phase de mise au point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dirty="0" smtClean="0"/>
              <a:t>Mise au point : </a:t>
            </a:r>
          </a:p>
          <a:p>
            <a:pPr marL="1005840" lvl="1" indent="-457200">
              <a:buFont typeface="Arial" panose="020B0604020202020204" pitchFamily="34" charset="0"/>
              <a:buChar char="•"/>
            </a:pPr>
            <a:r>
              <a:rPr lang="fr-FR" dirty="0" smtClean="0"/>
              <a:t>Réalisation </a:t>
            </a:r>
            <a:r>
              <a:rPr lang="fr-FR" dirty="0"/>
              <a:t>d’un prototype </a:t>
            </a:r>
            <a:r>
              <a:rPr lang="fr-FR" dirty="0" smtClean="0"/>
              <a:t>opérationnel</a:t>
            </a:r>
          </a:p>
          <a:p>
            <a:pPr marL="1005840" lvl="1" indent="-457200">
              <a:buFont typeface="Arial" panose="020B0604020202020204" pitchFamily="34" charset="0"/>
              <a:buChar char="•"/>
            </a:pPr>
            <a:r>
              <a:rPr lang="fr-FR" dirty="0" smtClean="0"/>
              <a:t>Mise </a:t>
            </a:r>
            <a:r>
              <a:rPr lang="fr-FR" dirty="0"/>
              <a:t>au </a:t>
            </a:r>
            <a:r>
              <a:rPr lang="fr-FR" dirty="0" smtClean="0"/>
              <a:t>point</a:t>
            </a:r>
          </a:p>
          <a:p>
            <a:pPr marL="1005840" lvl="1" indent="-457200">
              <a:buFont typeface="Arial" panose="020B0604020202020204" pitchFamily="34" charset="0"/>
              <a:buChar char="•"/>
            </a:pPr>
            <a:r>
              <a:rPr lang="fr-FR" dirty="0" smtClean="0"/>
              <a:t>Intégration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13468199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Flux de données initial 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/>
              <a:t>Représentation dans l’interface OASIS-WEB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800" y="1853825"/>
            <a:ext cx="7560000" cy="42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0693355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Flux de données OASIS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dirty="0" smtClean="0"/>
              <a:t>Modèles d’objets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dirty="0" smtClean="0"/>
              <a:t>Modèles de visites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51294582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Flux de données Visites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dirty="0" smtClean="0"/>
              <a:t>Visites réalisées par les prestataires</a:t>
            </a:r>
            <a:endParaRPr lang="fr-FR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dirty="0" smtClean="0"/>
              <a:t>Visites réalisées en interne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74911528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799" y="836712"/>
            <a:ext cx="8251686" cy="1362075"/>
          </a:xfrm>
        </p:spPr>
        <p:txBody>
          <a:bodyPr/>
          <a:lstStyle/>
          <a:p>
            <a:r>
              <a:rPr lang="fr-FR" dirty="0"/>
              <a:t>Les visites réalisées par les prestataires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dirty="0" smtClean="0"/>
              <a:t>Ces visites constituent le centre du système.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dirty="0" smtClean="0"/>
              <a:t>La qualité du système est directement liée à celle des visites.</a:t>
            </a:r>
          </a:p>
        </p:txBody>
      </p:sp>
    </p:spTree>
    <p:extLst>
      <p:ext uri="{BB962C8B-B14F-4D97-AF65-F5344CB8AC3E}">
        <p14:creationId xmlns:p14="http://schemas.microsoft.com/office/powerpoint/2010/main" val="3233179505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79711" y="274638"/>
            <a:ext cx="6867763" cy="1143000"/>
          </a:xfrm>
        </p:spPr>
        <p:txBody>
          <a:bodyPr>
            <a:normAutofit/>
          </a:bodyPr>
          <a:lstStyle/>
          <a:p>
            <a:r>
              <a:rPr lang="fr-FR" dirty="0" smtClean="0"/>
              <a:t>Les visites des prestataires</a:t>
            </a:r>
            <a:endParaRPr lang="fr-FR" dirty="0"/>
          </a:p>
        </p:txBody>
      </p:sp>
      <p:sp>
        <p:nvSpPr>
          <p:cNvPr id="8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4076945" y="6202889"/>
            <a:ext cx="4951775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800" b="1" baseline="0">
                <a:solidFill>
                  <a:schemeClr val="accent5"/>
                </a:solidFill>
                <a:latin typeface="Calibri" panose="020F0502020204030204" pitchFamily="34" charset="0"/>
              </a:defRPr>
            </a:lvl1pPr>
          </a:lstStyle>
          <a:p>
            <a:r>
              <a:rPr lang="fr-FR" dirty="0" smtClean="0"/>
              <a:t>Les visites OKAPI sur la tablette OKAPI</a:t>
            </a:r>
            <a:endParaRPr lang="fr-FR" dirty="0"/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78752"/>
            <a:ext cx="7548363" cy="4717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4811830"/>
      </p:ext>
    </p:extLst>
  </p:cSld>
  <p:clrMapOvr>
    <a:masterClrMapping/>
  </p:clrMapOvr>
  <p:transition spd="slow">
    <p:wip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apitaux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apitaux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8377</TotalTime>
  <Words>629</Words>
  <Application>Microsoft Office PowerPoint</Application>
  <PresentationFormat>Affichage à l'écran (4:3)</PresentationFormat>
  <Paragraphs>199</Paragraphs>
  <Slides>45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45</vt:i4>
      </vt:variant>
    </vt:vector>
  </HeadingPairs>
  <TitlesOfParts>
    <vt:vector size="46" baseType="lpstr">
      <vt:lpstr>Capitaux</vt:lpstr>
      <vt:lpstr>Présentation PowerPoint</vt:lpstr>
      <vt:lpstr>Flux de données</vt:lpstr>
      <vt:lpstr>Flux de données </vt:lpstr>
      <vt:lpstr>Flux de données initial</vt:lpstr>
      <vt:lpstr>Flux de données initial </vt:lpstr>
      <vt:lpstr>Flux de données OASIS</vt:lpstr>
      <vt:lpstr>Flux de données Visites</vt:lpstr>
      <vt:lpstr>Les visites réalisées par les prestataires</vt:lpstr>
      <vt:lpstr>Les visites des prestataires</vt:lpstr>
      <vt:lpstr>Localisation avec IrisPosition</vt:lpstr>
      <vt:lpstr>Les visites des prestataires</vt:lpstr>
      <vt:lpstr>Les visites des prestataires</vt:lpstr>
      <vt:lpstr>Les visites des prestataires</vt:lpstr>
      <vt:lpstr>Constituer le SGOA à partir des visites réalisées</vt:lpstr>
      <vt:lpstr>Démarche</vt:lpstr>
      <vt:lpstr>La démarche</vt:lpstr>
      <vt:lpstr>Les ouvrages visités</vt:lpstr>
      <vt:lpstr>Les ouvrages visités</vt:lpstr>
      <vt:lpstr>Les ouvrages visités</vt:lpstr>
      <vt:lpstr>La démarche</vt:lpstr>
      <vt:lpstr>Les visites</vt:lpstr>
      <vt:lpstr>Les visites</vt:lpstr>
      <vt:lpstr>Les visites</vt:lpstr>
      <vt:lpstr>Les visites</vt:lpstr>
      <vt:lpstr>Les visites</vt:lpstr>
      <vt:lpstr>La démarche</vt:lpstr>
      <vt:lpstr>Les désordres</vt:lpstr>
      <vt:lpstr>Les désordres</vt:lpstr>
      <vt:lpstr>Les désordres</vt:lpstr>
      <vt:lpstr>Les désordres</vt:lpstr>
      <vt:lpstr>La démarche</vt:lpstr>
      <vt:lpstr>Identification des actions</vt:lpstr>
      <vt:lpstr>Identification des actions</vt:lpstr>
      <vt:lpstr>Identification des actions</vt:lpstr>
      <vt:lpstr>Identification des actions</vt:lpstr>
      <vt:lpstr>Programmation des actions</vt:lpstr>
      <vt:lpstr>Programmation des actions</vt:lpstr>
      <vt:lpstr>Programmation des actions</vt:lpstr>
      <vt:lpstr>Programmation des actions</vt:lpstr>
      <vt:lpstr>Programmation des actions</vt:lpstr>
      <vt:lpstr>Extension à d’autres domaines</vt:lpstr>
      <vt:lpstr>Extension à d’autres domaines</vt:lpstr>
      <vt:lpstr>2 phases</vt:lpstr>
      <vt:lpstr>La phase de développement</vt:lpstr>
      <vt:lpstr>La phase de mise au point</vt:lpstr>
    </vt:vector>
  </TitlesOfParts>
  <Company>Conseil Général du Finistère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Valerie</dc:creator>
  <cp:lastModifiedBy>Valerie Cambert</cp:lastModifiedBy>
  <cp:revision>549</cp:revision>
  <cp:lastPrinted>2019-11-04T10:39:38Z</cp:lastPrinted>
  <dcterms:created xsi:type="dcterms:W3CDTF">2004-03-22T09:00:28Z</dcterms:created>
  <dcterms:modified xsi:type="dcterms:W3CDTF">2019-11-04T15:22:45Z</dcterms:modified>
</cp:coreProperties>
</file>