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4" r:id="rId1"/>
  </p:sldMasterIdLst>
  <p:notesMasterIdLst>
    <p:notesMasterId r:id="rId30"/>
  </p:notesMasterIdLst>
  <p:handoutMasterIdLst>
    <p:handoutMasterId r:id="rId31"/>
  </p:handoutMasterIdLst>
  <p:sldIdLst>
    <p:sldId id="256" r:id="rId2"/>
    <p:sldId id="442" r:id="rId3"/>
    <p:sldId id="456" r:id="rId4"/>
    <p:sldId id="458" r:id="rId5"/>
    <p:sldId id="459" r:id="rId6"/>
    <p:sldId id="457" r:id="rId7"/>
    <p:sldId id="452" r:id="rId8"/>
    <p:sldId id="460" r:id="rId9"/>
    <p:sldId id="461" r:id="rId10"/>
    <p:sldId id="462" r:id="rId11"/>
    <p:sldId id="453" r:id="rId12"/>
    <p:sldId id="463" r:id="rId13"/>
    <p:sldId id="466" r:id="rId14"/>
    <p:sldId id="454" r:id="rId15"/>
    <p:sldId id="464" r:id="rId16"/>
    <p:sldId id="455" r:id="rId17"/>
    <p:sldId id="465" r:id="rId18"/>
    <p:sldId id="407" r:id="rId19"/>
    <p:sldId id="408" r:id="rId20"/>
    <p:sldId id="409" r:id="rId21"/>
    <p:sldId id="402" r:id="rId22"/>
    <p:sldId id="410" r:id="rId23"/>
    <p:sldId id="431" r:id="rId24"/>
    <p:sldId id="411" r:id="rId25"/>
    <p:sldId id="416" r:id="rId26"/>
    <p:sldId id="417" r:id="rId27"/>
    <p:sldId id="418" r:id="rId28"/>
    <p:sldId id="401" r:id="rId29"/>
  </p:sldIdLst>
  <p:sldSz cx="9144000" cy="6858000" type="screen4x3"/>
  <p:notesSz cx="6797675" cy="9929813"/>
  <p:defaultTextStyle>
    <a:defPPr>
      <a:defRPr lang="fr-FR"/>
    </a:defPPr>
    <a:lvl1pPr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24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1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39933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D3C48A-C81B-4AF4-A99C-F867A935A3DB}" v="12" dt="2023-06-22T10:20:46.5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5" autoAdjust="0"/>
    <p:restoredTop sz="94643" autoAdjust="0"/>
  </p:normalViewPr>
  <p:slideViewPr>
    <p:cSldViewPr snapToObjects="1">
      <p:cViewPr varScale="1">
        <p:scale>
          <a:sx n="120" d="100"/>
          <a:sy n="120" d="100"/>
        </p:scale>
        <p:origin x="1050" y="96"/>
      </p:cViewPr>
      <p:guideLst>
        <p:guide orient="horz" pos="301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10"/>
    </p:cViewPr>
  </p:sorterViewPr>
  <p:notesViewPr>
    <p:cSldViewPr snapToObjects="1">
      <p:cViewPr varScale="1">
        <p:scale>
          <a:sx n="65" d="100"/>
          <a:sy n="65" d="100"/>
        </p:scale>
        <p:origin x="-3216" y="-86"/>
      </p:cViewPr>
      <p:guideLst>
        <p:guide orient="horz" pos="3128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FA465200-1046-43E6-8EEF-D0AF437BAAB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2645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7" y="0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7" y="9433323"/>
            <a:ext cx="2945659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5" tIns="45717" rIns="91435" bIns="45717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20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5E729A60-027E-40F2-BE3B-97986D52E81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976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05" indent="-285732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2931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102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275" indent="-228586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447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619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8792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5964" indent="-2285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489B1E7-B8A5-48B2-9D37-49098E6DF041}" type="slidenum">
              <a:rPr lang="fr-FR" altLang="fr-FR" smtClean="0"/>
              <a:pPr algn="r" eaLnBrk="1" hangingPunct="1">
                <a:spcBef>
                  <a:spcPct val="0"/>
                </a:spcBef>
              </a:pPr>
              <a:t>1</a:t>
            </a:fld>
            <a:endParaRPr lang="fr-FR" altLang="fr-FR" dirty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358" y="4716662"/>
            <a:ext cx="4984962" cy="446841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dirty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3401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Modifiez le style des sous-titres du masque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/>
              <a:t>Modifiez le style du titre</a:t>
            </a:r>
            <a:endParaRPr kumimoji="0" lang="en-US"/>
          </a:p>
        </p:txBody>
      </p:sp>
      <p:pic>
        <p:nvPicPr>
          <p:cNvPr id="17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C5DACE51-A67E-2856-00AA-19CD8FE7AF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1" cap="none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2"/>
          </p:nvPr>
        </p:nvSpPr>
        <p:spPr>
          <a:xfrm>
            <a:off x="683568" y="3068638"/>
            <a:ext cx="7560320" cy="2736626"/>
          </a:xfrm>
        </p:spPr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 sz="32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  <a:lvl2pPr indent="-288000">
              <a:buSzPct val="80000"/>
              <a:defRPr sz="28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2pPr>
            <a:lvl3pPr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155F7231-A09F-944A-5598-D803568DA0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 anchor="b" anchorCtr="0">
            <a:normAutofit/>
          </a:bodyPr>
          <a:lstStyle>
            <a:lvl1pPr algn="l">
              <a:buNone/>
              <a:defRPr sz="3600" b="0" cap="none" baseline="0">
                <a:solidFill>
                  <a:schemeClr val="accent2"/>
                </a:solidFill>
                <a:latin typeface="Arial Rounded MT Bold" panose="020F0704030504030204" pitchFamily="34" charset="0"/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exte 21"/>
          <p:cNvSpPr>
            <a:spLocks noGrp="1"/>
          </p:cNvSpPr>
          <p:nvPr>
            <p:ph type="body" sz="quarter" idx="12"/>
          </p:nvPr>
        </p:nvSpPr>
        <p:spPr>
          <a:xfrm>
            <a:off x="1979712" y="3356992"/>
            <a:ext cx="6408638" cy="576263"/>
          </a:xfrm>
        </p:spPr>
        <p:txBody>
          <a:bodyPr>
            <a:normAutofit/>
          </a:bodyPr>
          <a:lstStyle>
            <a:lvl1pPr marL="0" indent="0">
              <a:buSzPct val="120000"/>
              <a:buFont typeface="Wingdings 3" panose="05040102010807070707" pitchFamily="18" charset="2"/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4" name="Espace réservé du texte 23"/>
          <p:cNvSpPr>
            <a:spLocks noGrp="1"/>
          </p:cNvSpPr>
          <p:nvPr>
            <p:ph type="body" sz="quarter" idx="13"/>
          </p:nvPr>
        </p:nvSpPr>
        <p:spPr>
          <a:xfrm>
            <a:off x="1979613" y="4221163"/>
            <a:ext cx="6408737" cy="64799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accent4">
                    <a:lumMod val="75000"/>
                  </a:schemeClr>
                </a:solidFill>
                <a:latin typeface="Arial Rounded MT Bold" panose="020F0704030504030204" pitchFamily="34" charset="0"/>
              </a:defRPr>
            </a:lvl1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77400079-9929-1F3F-3B06-CFA32564F0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  <p:extLst>
      <p:ext uri="{BB962C8B-B14F-4D97-AF65-F5344CB8AC3E}">
        <p14:creationId xmlns:p14="http://schemas.microsoft.com/office/powerpoint/2010/main" val="45371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4DCDB394-8A81-2476-E595-4F1CB610B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1306" y="42721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5000" y="273050"/>
            <a:ext cx="6781800" cy="1143000"/>
          </a:xfrm>
        </p:spPr>
        <p:txBody>
          <a:bodyPr anchor="b" anchorCtr="0">
            <a:normAutofit/>
          </a:bodyPr>
          <a:lstStyle>
            <a:lvl1pPr algn="l">
              <a:buNone/>
              <a:defRPr sz="3600" b="0">
                <a:solidFill>
                  <a:schemeClr val="accent2"/>
                </a:solidFill>
              </a:defRPr>
            </a:lvl1pPr>
          </a:lstStyle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Modifiez les styles du texte du masque</a:t>
            </a:r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dirty="0"/>
              <a:t>Modifiez les styles du texte du masque</a:t>
            </a:r>
          </a:p>
          <a:p>
            <a:pPr lvl="1" eaLnBrk="1" latinLnBrk="0" hangingPunct="1"/>
            <a:r>
              <a:rPr lang="fr-FR" dirty="0"/>
              <a:t>Deuxième niveau</a:t>
            </a:r>
          </a:p>
          <a:p>
            <a:pPr lvl="2" eaLnBrk="1" latinLnBrk="0" hangingPunct="1"/>
            <a:r>
              <a:rPr lang="fr-FR" dirty="0"/>
              <a:t>Troisième niveau</a:t>
            </a:r>
          </a:p>
          <a:p>
            <a:pPr lvl="3" eaLnBrk="1" latinLnBrk="0" hangingPunct="1"/>
            <a:r>
              <a:rPr lang="fr-FR" dirty="0"/>
              <a:t>Quatrième niveau</a:t>
            </a:r>
          </a:p>
          <a:p>
            <a:pPr lvl="4" eaLnBrk="1" latinLnBrk="0" hangingPunct="1"/>
            <a:r>
              <a:rPr lang="fr-FR" dirty="0"/>
              <a:t>Cinquième niveau</a:t>
            </a:r>
            <a:endParaRPr kumimoji="0" lang="en-US" dirty="0"/>
          </a:p>
        </p:txBody>
      </p:sp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FEA542-C4F4-F50A-2E55-556925398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/>
          <a:p>
            <a:r>
              <a:rPr lang="fr-FR" sz="2000" dirty="0"/>
              <a:t>Session 6 – Le nouveau lanceur OASIS pour l'administration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Page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8138"/>
            <a:ext cx="9144000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 descr="Sans titre 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208915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3065386" y="4995862"/>
            <a:ext cx="27432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sp>
        <p:nvSpPr>
          <p:cNvPr id="5" name="Rectangle 16"/>
          <p:cNvSpPr>
            <a:spLocks noChangeArrowheads="1"/>
          </p:cNvSpPr>
          <p:nvPr userDrawn="1"/>
        </p:nvSpPr>
        <p:spPr bwMode="auto">
          <a:xfrm>
            <a:off x="0" y="1340480"/>
            <a:ext cx="6692915" cy="3733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1pPr>
            <a:lvl2pPr marL="742950" indent="-28575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2pPr>
            <a:lvl3pPr marL="11430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3pPr>
            <a:lvl4pPr marL="16002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4pPr>
            <a:lvl5pPr marL="2057400" indent="-228600" eaLnBrk="0" hangingPunct="0">
              <a:defRPr kumimoji="1" sz="2400">
                <a:solidFill>
                  <a:schemeClr val="bg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2400">
                <a:solidFill>
                  <a:schemeClr val="bg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fr-FR" altLang="fr-FR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3602819"/>
            <a:ext cx="6563014" cy="147891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436986" y="358050"/>
            <a:ext cx="445549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Support </a:t>
            </a:r>
            <a:r>
              <a:rPr kumimoji="0" lang="fr-FR" sz="2000" b="1" dirty="0">
                <a:solidFill>
                  <a:schemeClr val="accent6"/>
                </a:solidFill>
              </a:rPr>
              <a:t>OASIS-OKAPI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dirty="0">
                <a:solidFill>
                  <a:schemeClr val="tx2"/>
                </a:solidFill>
              </a:rPr>
              <a:t>15 septembre 2023 </a:t>
            </a:r>
          </a:p>
        </p:txBody>
      </p:sp>
    </p:spTree>
    <p:extLst>
      <p:ext uri="{BB962C8B-B14F-4D97-AF65-F5344CB8AC3E}">
        <p14:creationId xmlns:p14="http://schemas.microsoft.com/office/powerpoint/2010/main" val="121320625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noFill/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dirty="0"/>
              <a:t>Modifiez le style du titre</a:t>
            </a:r>
            <a:endParaRPr kumimoji="0" lang="en-US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943834"/>
            <a:ext cx="7772400" cy="407596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dirty="0"/>
              <a:t>Modifiez les styles du texte du masque</a:t>
            </a:r>
          </a:p>
          <a:p>
            <a:pPr lvl="1" eaLnBrk="1" latinLnBrk="0" hangingPunct="1"/>
            <a:r>
              <a:rPr kumimoji="0" lang="fr-FR" dirty="0"/>
              <a:t>Deuxième niveau</a:t>
            </a:r>
          </a:p>
          <a:p>
            <a:pPr lvl="2" eaLnBrk="1" latinLnBrk="0" hangingPunct="1"/>
            <a:r>
              <a:rPr kumimoji="0" lang="fr-FR" dirty="0"/>
              <a:t>Troisième niveau</a:t>
            </a:r>
          </a:p>
          <a:p>
            <a:pPr lvl="3" eaLnBrk="1" latinLnBrk="0" hangingPunct="1"/>
            <a:r>
              <a:rPr kumimoji="0" lang="fr-FR" dirty="0"/>
              <a:t>Quatrième niveau</a:t>
            </a:r>
          </a:p>
          <a:p>
            <a:pPr lvl="4" eaLnBrk="1" latinLnBrk="0" hangingPunct="1"/>
            <a:r>
              <a:rPr kumimoji="0" lang="fr-FR" dirty="0"/>
              <a:t>Cinquième niveau</a:t>
            </a:r>
            <a:endParaRPr kumimoji="0"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" t="9898" r="3878" b="9565"/>
          <a:stretch/>
        </p:blipFill>
        <p:spPr bwMode="auto">
          <a:xfrm>
            <a:off x="169936" y="172164"/>
            <a:ext cx="1681467" cy="9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s titre 1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96" y="6317613"/>
            <a:ext cx="629466" cy="364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9D0883DD-69D2-9FEA-8AFF-D3BC9E4E08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6645" y="6309320"/>
            <a:ext cx="7655925" cy="476250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C00000"/>
                </a:solidFill>
              </a:defRPr>
            </a:lvl1pPr>
          </a:lstStyle>
          <a:p>
            <a:r>
              <a:rPr lang="fr-FR" sz="2000"/>
              <a:t>Session 6 – Le nouveau lanceur OASIS pour l'administration</a:t>
            </a:r>
            <a:endParaRPr lang="fr-FR" sz="2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7" r:id="rId2"/>
    <p:sldLayoutId id="2147484177" r:id="rId3"/>
    <p:sldLayoutId id="2147484171" r:id="rId4"/>
    <p:sldLayoutId id="2147484172" r:id="rId5"/>
    <p:sldLayoutId id="2147484176" r:id="rId6"/>
  </p:sldLayoutIdLst>
  <p:transition spd="slow">
    <p:wipe/>
  </p:transition>
  <p:hf sldNum="0" hdr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accent2"/>
          </a:solidFill>
          <a:latin typeface="Arial Rounded MT Bold" panose="020F070403050403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0000"/>
        <a:buFont typeface="Wingdings" panose="05000000000000000000" pitchFamily="2" charset="2"/>
        <a:buChar char="Ø"/>
        <a:defRPr kumimoji="0" sz="26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" panose="05000000000000000000" pitchFamily="2" charset="2"/>
        <a:buChar char="Ø"/>
        <a:defRPr kumimoji="0" sz="24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4">
              <a:lumMod val="75000"/>
            </a:schemeClr>
          </a:solidFill>
          <a:latin typeface="Arial Rounded MT Bold" panose="020F0704030504030204" pitchFamily="34" charset="0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6635" y="1974649"/>
            <a:ext cx="729081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kumimoji="0" lang="fr-FR" b="1" dirty="0">
                <a:solidFill>
                  <a:schemeClr val="tx2"/>
                </a:solidFill>
              </a:rPr>
              <a:t>MURS_PV_NOTATION CREATION_PAQUETS_MURS PROGRAMMATION_ACTIONS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FB42E8E-A154-5845-A5E2-B8C89462B9B6}"/>
              </a:ext>
            </a:extLst>
          </p:cNvPr>
          <p:cNvSpPr txBox="1"/>
          <p:nvPr/>
        </p:nvSpPr>
        <p:spPr>
          <a:xfrm>
            <a:off x="2816805" y="5096903"/>
            <a:ext cx="5271508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Société Française du Tunnel Routier du Fréjus</a:t>
            </a:r>
            <a:endParaRPr lang="fr-F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r"/>
            <a:endParaRPr lang="fr-FR" sz="1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/>
              <a:t>Intégration SAAS référent proposée </a:t>
            </a:r>
          </a:p>
          <a:p>
            <a:pPr>
              <a:buAutoNum type="arabicPeriod"/>
            </a:pPr>
            <a:r>
              <a:rPr lang="fr-FR" sz="2000" dirty="0"/>
              <a:t>Sauf si passage en mode SAAS (option privilégiée)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Démarche pour l’intégration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PPHM, ECRANS ACOUSTIQUES, </a:t>
            </a:r>
            <a:r>
              <a:rPr lang="fr-FR" sz="2800" dirty="0" err="1"/>
              <a:t>OPFs</a:t>
            </a:r>
            <a:r>
              <a:rPr lang="fr-FR" sz="2800" dirty="0"/>
              <a:t> (4)</a:t>
            </a:r>
          </a:p>
        </p:txBody>
      </p:sp>
    </p:spTree>
    <p:extLst>
      <p:ext uri="{BB962C8B-B14F-4D97-AF65-F5344CB8AC3E}">
        <p14:creationId xmlns:p14="http://schemas.microsoft.com/office/powerpoint/2010/main" val="231625262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notation IG des murs est déterminée par la note « structure », il faudrait que ce soit la note de la partie d’ouvrage la plus défavorable qui détermine la note de l’ouvrage.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Confirmation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Notation IG des murs</a:t>
            </a:r>
          </a:p>
        </p:txBody>
      </p:sp>
    </p:spTree>
    <p:extLst>
      <p:ext uri="{BB962C8B-B14F-4D97-AF65-F5344CB8AC3E}">
        <p14:creationId xmlns:p14="http://schemas.microsoft.com/office/powerpoint/2010/main" val="30305073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IG=MAX(IG </a:t>
            </a:r>
            <a:r>
              <a:rPr lang="fr-FR" sz="1800" dirty="0"/>
              <a:t>k=1,5</a:t>
            </a:r>
            <a:r>
              <a:rPr lang="fr-FR" dirty="0"/>
              <a:t>)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Notation IG des murs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9BF0E8D-32D4-782D-A0F0-2E57B3BA6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770" y="2655046"/>
            <a:ext cx="3629446" cy="336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24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298923" cy="29526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Eviter la localisation manuelle …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 pour attendre compte-rendu après installation sur le </a:t>
            </a:r>
            <a:r>
              <a:rPr lang="fr-FR" sz="28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saas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de test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Localisation PA et OPF via référentiel IGN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35CC39F-2BCF-B76D-FCA8-D0F7ECBE1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580" y="6207969"/>
            <a:ext cx="8105976" cy="476250"/>
          </a:xfrm>
        </p:spPr>
        <p:txBody>
          <a:bodyPr/>
          <a:lstStyle/>
          <a:p>
            <a:r>
              <a:rPr lang="fr-FR" sz="2000" dirty="0"/>
              <a:t>Intégration référentiel IGN utilisé dans SAAS ERASMUS</a:t>
            </a:r>
          </a:p>
        </p:txBody>
      </p:sp>
    </p:spTree>
    <p:extLst>
      <p:ext uri="{BB962C8B-B14F-4D97-AF65-F5344CB8AC3E}">
        <p14:creationId xmlns:p14="http://schemas.microsoft.com/office/powerpoint/2010/main" val="918195570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8298923" cy="29526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Comment faire pour ne plus avoir la référence ESCOTA</a:t>
            </a:r>
          </a:p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 pour attendre la mise à disposition de la nouvelle version via le Google Play Store Public.</a:t>
            </a: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Version OKAPI avec référence ESCOTA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35CC39F-2BCF-B76D-FCA8-D0F7ECBE1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580" y="6207969"/>
            <a:ext cx="8105976" cy="476250"/>
          </a:xfrm>
        </p:spPr>
        <p:txBody>
          <a:bodyPr/>
          <a:lstStyle/>
          <a:p>
            <a:r>
              <a:rPr lang="fr-FR" sz="2000" dirty="0"/>
              <a:t>Mise à disposition OKAPI via Google Play Store Public</a:t>
            </a:r>
          </a:p>
        </p:txBody>
      </p:sp>
    </p:spTree>
    <p:extLst>
      <p:ext uri="{BB962C8B-B14F-4D97-AF65-F5344CB8AC3E}">
        <p14:creationId xmlns:p14="http://schemas.microsoft.com/office/powerpoint/2010/main" val="401991240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Création de paquets : comment intégrer les visites programmées?</a:t>
            </a:r>
          </a:p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 pour réponse TWS par mail</a:t>
            </a: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Création des paquets de visite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35CC39F-2BCF-B76D-FCA8-D0F7ECBE12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Question avec réponse à apporter par mail</a:t>
            </a:r>
          </a:p>
        </p:txBody>
      </p:sp>
    </p:spTree>
    <p:extLst>
      <p:ext uri="{BB962C8B-B14F-4D97-AF65-F5344CB8AC3E}">
        <p14:creationId xmlns:p14="http://schemas.microsoft.com/office/powerpoint/2010/main" val="155123786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Question avec réponse à apporter par mail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Programmation des actions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7A0748-C67A-E170-F7DA-1FF473F1E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omment établir un bilan des actions récurrentes?</a:t>
            </a:r>
          </a:p>
          <a:p>
            <a:pPr marL="0" lv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Aider à l’organisation de leur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réalisation: factorisation par type de tache.</a:t>
            </a:r>
          </a:p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 pour réponse TWS par mail</a:t>
            </a: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13952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Mail type démarche intégration </a:t>
            </a:r>
            <a:r>
              <a:rPr lang="fr-FR" dirty="0" err="1"/>
              <a:t>saas</a:t>
            </a:r>
            <a:r>
              <a:rPr lang="fr-FR" dirty="0"/>
              <a:t> référent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OK Démarche SAAS Référent 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87A0748-C67A-E170-F7DA-1FF473F1E2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SAAS Référent sur une période de 15 jours. Possibilité de mise à jour en utilisant le SAAS référent pendant cette période. Intégration de l’ensemble du paramétrage.</a:t>
            </a:r>
          </a:p>
          <a:p>
            <a:pPr marL="0" indent="0">
              <a:buNone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fr-FR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OK pour mail 18/09 proposition démarche SAAS référent avec question : choix de la date de départ</a:t>
            </a: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lvl="0" indent="0">
              <a:buNone/>
            </a:pP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12145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Ampliation du service OASIS-OKAPI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TWS prend en charge la mise en place des nouvelles versions et ne fait plus appel pour ce faire à votre DSI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149292015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Disponibilité 7 jours sur 7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 leur bureau, en télétravail ou dans une autre antenne du Département, les utilisateurs ont toujours accès à la base OASIS et à leurs ouvrages. </a:t>
            </a:r>
          </a:p>
          <a:p>
            <a:r>
              <a:rPr lang="fr-FR" sz="2000" dirty="0"/>
              <a:t>Pas besoin d'intervention de la DSI une fois le service SaaS mis en place.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7633328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 souhaiterais faire un point avec vous sur les différents types de PV des murs de soutènement. Il me semble que nous avions abouti à des PV type, nous pourrions maintenant les intégrer à OASIS.</a:t>
            </a: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Point à effectuer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PV des murs de soutènement (1)</a:t>
            </a:r>
          </a:p>
        </p:txBody>
      </p:sp>
    </p:spTree>
    <p:extLst>
      <p:ext uri="{BB962C8B-B14F-4D97-AF65-F5344CB8AC3E}">
        <p14:creationId xmlns:p14="http://schemas.microsoft.com/office/powerpoint/2010/main" val="302702686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Administration facilitée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TWS règle plus simplement toutes les demandes de paramétrage et d'administration sur le système OASIS. </a:t>
            </a:r>
          </a:p>
          <a:p>
            <a:r>
              <a:rPr lang="fr-FR" sz="2000" dirty="0"/>
              <a:t>Plus besoin, pour la DSI, de vérifier avec TWS les versions des systèmes et d'échanger des données.</a:t>
            </a:r>
          </a:p>
          <a:p>
            <a:r>
              <a:rPr lang="fr-FR" sz="2000" dirty="0"/>
              <a:t>Pas besoin d'intervention de la DSI une fois le service SaaS mis en place.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280874432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Mode Consultation par défaut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6535" y="3068638"/>
            <a:ext cx="8505945" cy="2736626"/>
          </a:xfrm>
        </p:spPr>
        <p:txBody>
          <a:bodyPr>
            <a:normAutofit/>
          </a:bodyPr>
          <a:lstStyle/>
          <a:p>
            <a:r>
              <a:rPr lang="fr-FR" sz="2400" dirty="0"/>
              <a:t>En Saas, les utilisateurs répertoriés dans AZURE-AD sont dirigés vers le module consultation lorsqu’il ne dispose pas d’un login/profil OASIS-OKAPI.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99DD54B-C639-E8A7-FAFD-006EAB6122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Administration facilitée</a:t>
            </a:r>
          </a:p>
        </p:txBody>
      </p:sp>
    </p:spTree>
    <p:extLst>
      <p:ext uri="{BB962C8B-B14F-4D97-AF65-F5344CB8AC3E}">
        <p14:creationId xmlns:p14="http://schemas.microsoft.com/office/powerpoint/2010/main" val="2132516903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Facilitation du dialogue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TWS pouvant accéder aux données, elle n'a plus besoin de demander un accès au serveur du Département afin de comprendre les demandes des utilisateurs.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219665722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Facilitation du dialogue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Autorisation d’accès aux données (juillet 2023)</a:t>
            </a:r>
          </a:p>
          <a:p>
            <a:r>
              <a:rPr lang="fr-FR" sz="2000" dirty="0"/>
              <a:t>Le délai de résolution: instantané en mode SAAS, plusieurs semaines en mode On </a:t>
            </a:r>
            <a:r>
              <a:rPr lang="fr-FR" sz="2000" dirty="0" err="1"/>
              <a:t>Premise</a:t>
            </a:r>
            <a:endParaRPr lang="fr-FR" sz="20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Compréhension du problème</a:t>
            </a:r>
          </a:p>
        </p:txBody>
      </p:sp>
    </p:spTree>
    <p:extLst>
      <p:ext uri="{BB962C8B-B14F-4D97-AF65-F5344CB8AC3E}">
        <p14:creationId xmlns:p14="http://schemas.microsoft.com/office/powerpoint/2010/main" val="2559462353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Sauvegarde des données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Le service SaaS inclut un service de sauvegarde des données précisé dans les annexes du contrat SaaS.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69887514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Augmentation du suivi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Et pour toutes les raisons précédemment évoquées, pour le SOA cela équivaut à un meilleur suivi et donc à plus de sérénité, alors que la DSI est libérée d'une tâche encombrante.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691850200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Gestion centralisée des accès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Possibilité de mettre en place une gestion centralisée des accès via AZURE-AD.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3038208100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/>
              <a:t>Sécurité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Augmentation de la résistance par rapport aux tentatives d’intrusion.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Mode SAAS</a:t>
            </a:r>
          </a:p>
        </p:txBody>
      </p:sp>
    </p:spTree>
    <p:extLst>
      <p:ext uri="{BB962C8B-B14F-4D97-AF65-F5344CB8AC3E}">
        <p14:creationId xmlns:p14="http://schemas.microsoft.com/office/powerpoint/2010/main" val="4237407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DCFB0-ECAC-F20D-C8A9-6A517A3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OASIS-WEB 2.0 et OKAPI 2.0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fr-FR" dirty="0"/>
              <a:t>Mode SAAS</a:t>
            </a:r>
          </a:p>
          <a:p>
            <a:r>
              <a:rPr lang="fr-FR" dirty="0"/>
              <a:t>Passage facilité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Passage à la nouvelle version</a:t>
            </a:r>
          </a:p>
        </p:txBody>
      </p:sp>
    </p:spTree>
    <p:extLst>
      <p:ext uri="{BB962C8B-B14F-4D97-AF65-F5344CB8AC3E}">
        <p14:creationId xmlns:p14="http://schemas.microsoft.com/office/powerpoint/2010/main" val="1485691847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Les 12 Murs du Pilote IQOA 2023  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PV des murs de soutènement (2)</a:t>
            </a:r>
          </a:p>
        </p:txBody>
      </p:sp>
      <p:pic>
        <p:nvPicPr>
          <p:cNvPr id="7" name="Image 6" descr="Une image contenant texte, nombre, Police, capture d’écran&#10;&#10;Description générée automatiquement">
            <a:extLst>
              <a:ext uri="{FF2B5EF4-FFF2-40B4-BE49-F238E27FC236}">
                <a16:creationId xmlns:a16="http://schemas.microsoft.com/office/drawing/2014/main" id="{1FD1DDE8-E195-9453-0E03-284D63FD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25" y="2753925"/>
            <a:ext cx="8693950" cy="229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5958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/>
              <a:t>Pilote Murs I et II Visites IQOA 29/03/23</a:t>
            </a:r>
          </a:p>
          <a:p>
            <a:pPr>
              <a:buAutoNum type="arabicPeriod"/>
            </a:pPr>
            <a:r>
              <a:rPr lang="fr-FR" sz="2000" dirty="0"/>
              <a:t>Pilote Murs I et II Visites IQOA 04/05/23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r-FR" sz="2000" dirty="0"/>
              <a:t>Pilote Murs I et II Visites IQOA 11/05/23</a:t>
            </a:r>
          </a:p>
          <a:p>
            <a:pPr>
              <a:buFont typeface="Wingdings" panose="05000000000000000000" pitchFamily="2" charset="2"/>
              <a:buAutoNum type="arabicPeriod"/>
            </a:pPr>
            <a:r>
              <a:rPr lang="fr-FR" sz="2000" dirty="0" err="1"/>
              <a:t>Pilole</a:t>
            </a:r>
            <a:r>
              <a:rPr lang="fr-FR" sz="2000" dirty="0"/>
              <a:t> Murs I et II Visites IQOA 17/05/23</a:t>
            </a:r>
          </a:p>
          <a:p>
            <a:pPr>
              <a:buFont typeface="Wingdings" panose="05000000000000000000" pitchFamily="2" charset="2"/>
              <a:buAutoNum type="arabicPeriod"/>
            </a:pPr>
            <a:endParaRPr lang="fr-FR" sz="2000" dirty="0"/>
          </a:p>
          <a:p>
            <a:pPr>
              <a:buAutoNum type="arabicPeriod"/>
            </a:pPr>
            <a:endParaRPr lang="fr-FR" sz="2000" dirty="0"/>
          </a:p>
          <a:p>
            <a:pPr>
              <a:buAutoNum type="arabicPeriod"/>
            </a:pPr>
            <a:endParaRPr lang="fr-FR" sz="2000" dirty="0"/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Les versions du Pilote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PV des murs de soutènement (3)</a:t>
            </a:r>
          </a:p>
        </p:txBody>
      </p:sp>
    </p:spTree>
    <p:extLst>
      <p:ext uri="{BB962C8B-B14F-4D97-AF65-F5344CB8AC3E}">
        <p14:creationId xmlns:p14="http://schemas.microsoft.com/office/powerpoint/2010/main" val="23050369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Mail accompagnant la remise du 17/05/23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PV des murs de soutènement (4)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1DE90D5-C102-499F-ECF4-B1D1A4E756BB}"/>
              </a:ext>
            </a:extLst>
          </p:cNvPr>
          <p:cNvSpPr txBox="1"/>
          <p:nvPr/>
        </p:nvSpPr>
        <p:spPr>
          <a:xfrm>
            <a:off x="550182" y="2843935"/>
            <a:ext cx="7908017" cy="237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900" dirty="0">
                <a:solidFill>
                  <a:schemeClr val="tx2"/>
                </a:solidFill>
              </a:rPr>
              <a:t>Cette nouvelle version prend en compte :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- les 3 corrections restantes (désolés) : désordres 1213, 2213 et 3311, 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- les mauvaises interprétations des signes « &gt; » et « &lt; » remplacés par « supérieur à » et « inférieur à ».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S’agissant des chapitres « Fondations » et « Eléments de renforcement ou de réparation antérieur », veuillez noter :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- la prise en compte des chapitres « 44. Fondations en site aquatique » et « 45. Fondations en site terrestre » pour le type 13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- la prise en compte des chapitres « 45. Fondations en site aquatique » et « 46. Fondations en site terrestre » pour le type 10.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- la prise en compte du chapitre « 44. Eléments de renforcement ou de réparation antérieur », pour les types 1, 2, 3, 6.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Ce pilote est maintenant (sauf erreur restante) conforme à la méthode IQOA pour les murs de type 1 et 2 telle que décrite dans les fascicules officiels (2003 et 2018) que vous nous avez transmis.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PS1 : La méthode IQOA ne prend en compte que les seuls défauts visibles ; c’est sans doute la raison pour laquelle les chapitres « Fondations » et « Eléments de renforcement ou de réparation antérieur » ne sont pas disponibles pour certains types de mur.</a:t>
            </a:r>
          </a:p>
          <a:p>
            <a:pPr algn="l"/>
            <a:r>
              <a:rPr lang="fr-FR" sz="900" dirty="0">
                <a:solidFill>
                  <a:schemeClr val="tx2"/>
                </a:solidFill>
              </a:rPr>
              <a:t>PS2 : Ce point reste à confirmer avec vous-même et vos consultants.</a:t>
            </a:r>
          </a:p>
        </p:txBody>
      </p:sp>
    </p:spTree>
    <p:extLst>
      <p:ext uri="{BB962C8B-B14F-4D97-AF65-F5344CB8AC3E}">
        <p14:creationId xmlns:p14="http://schemas.microsoft.com/office/powerpoint/2010/main" val="292606274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/>
              <a:t>Intégration SAAS référent proposée </a:t>
            </a:r>
          </a:p>
          <a:p>
            <a:pPr>
              <a:buAutoNum type="arabicPeriod"/>
            </a:pPr>
            <a:r>
              <a:rPr lang="fr-FR" sz="2000" dirty="0"/>
              <a:t>Sauf si passage en mode SAAS (option privilégiée)</a:t>
            </a:r>
          </a:p>
          <a:p>
            <a:pPr marL="0" indent="0">
              <a:buNone/>
            </a:pPr>
            <a:endParaRPr lang="fr-FR" sz="28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Démarche pour l’intégration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3200" dirty="0"/>
              <a:t>PV des murs de soutènement (5)</a:t>
            </a:r>
          </a:p>
        </p:txBody>
      </p:sp>
    </p:spTree>
    <p:extLst>
      <p:ext uri="{BB962C8B-B14F-4D97-AF65-F5344CB8AC3E}">
        <p14:creationId xmlns:p14="http://schemas.microsoft.com/office/powerpoint/2010/main" val="17241781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0E6D31-0B4A-1CA1-55B2-FA70F64C47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83567" y="3068638"/>
            <a:ext cx="7772399" cy="2952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Concernant la création des PPHM, des écrans acoustiques et des OPF, je n’arrive pas à avancer sur le sujet du SIG, je pense récupérer les ouvrages que vous avez créés et je les placerai manuellement dans OASIS.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Point à effectuer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PPHM, ECRANS ACOUSTIQUES, </a:t>
            </a:r>
            <a:r>
              <a:rPr lang="fr-FR" sz="2800" dirty="0" err="1"/>
              <a:t>OPFs</a:t>
            </a:r>
            <a:r>
              <a:rPr lang="fr-FR" sz="2800" dirty="0"/>
              <a:t> (1)</a:t>
            </a:r>
          </a:p>
        </p:txBody>
      </p:sp>
    </p:spTree>
    <p:extLst>
      <p:ext uri="{BB962C8B-B14F-4D97-AF65-F5344CB8AC3E}">
        <p14:creationId xmlns:p14="http://schemas.microsoft.com/office/powerpoint/2010/main" val="126343094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55 protections acoustiques à placer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PPHM, ECRANS ACOUSTIQUES, </a:t>
            </a:r>
            <a:r>
              <a:rPr lang="fr-FR" sz="2800" dirty="0" err="1"/>
              <a:t>OPFs</a:t>
            </a:r>
            <a:r>
              <a:rPr lang="fr-FR" sz="2800" dirty="0"/>
              <a:t> (2)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396C9A8-BA8C-7AFB-5FD8-407FD5D77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00" y="3023955"/>
            <a:ext cx="8172400" cy="250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628144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ED8340C-23E4-51FC-1EB3-87EE17B62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56480" y="6207969"/>
            <a:ext cx="7041076" cy="476250"/>
          </a:xfrm>
        </p:spPr>
        <p:txBody>
          <a:bodyPr/>
          <a:lstStyle/>
          <a:p>
            <a:r>
              <a:rPr lang="fr-FR" dirty="0"/>
              <a:t>99 ouvrages de protection de falaise à placer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E607CC82-1C6C-9D1E-EE3F-C727EE030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836712"/>
            <a:ext cx="7772400" cy="1362075"/>
          </a:xfrm>
        </p:spPr>
        <p:txBody>
          <a:bodyPr>
            <a:normAutofit/>
          </a:bodyPr>
          <a:lstStyle/>
          <a:p>
            <a:r>
              <a:rPr lang="fr-FR" sz="2800" dirty="0"/>
              <a:t>PPHM, ECRANS ACOUSTIQUES, </a:t>
            </a:r>
            <a:r>
              <a:rPr lang="fr-FR" sz="2800" dirty="0" err="1"/>
              <a:t>OPFs</a:t>
            </a:r>
            <a:r>
              <a:rPr lang="fr-FR" sz="2800" dirty="0"/>
              <a:t> (3)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B0CC9B7-6DA2-6831-E908-C94CFE27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34" y="2708920"/>
            <a:ext cx="7857365" cy="31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11333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0</TotalTime>
  <Words>1111</Words>
  <Application>Microsoft Office PowerPoint</Application>
  <PresentationFormat>Affichage à l'écran (4:3)</PresentationFormat>
  <Paragraphs>109</Paragraphs>
  <Slides>28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7" baseType="lpstr">
      <vt:lpstr>Arial</vt:lpstr>
      <vt:lpstr>Arial Rounded MT Bold</vt:lpstr>
      <vt:lpstr>Calibri</vt:lpstr>
      <vt:lpstr>Perpetua</vt:lpstr>
      <vt:lpstr>Times New Roman</vt:lpstr>
      <vt:lpstr>Wingdings</vt:lpstr>
      <vt:lpstr>Wingdings 2</vt:lpstr>
      <vt:lpstr>Wingdings 3</vt:lpstr>
      <vt:lpstr>Capitaux</vt:lpstr>
      <vt:lpstr>Présentation PowerPoint</vt:lpstr>
      <vt:lpstr>PV des murs de soutènement (1)</vt:lpstr>
      <vt:lpstr>PV des murs de soutènement (2)</vt:lpstr>
      <vt:lpstr>PV des murs de soutènement (3)</vt:lpstr>
      <vt:lpstr>PV des murs de soutènement (4)</vt:lpstr>
      <vt:lpstr>PV des murs de soutènement (5)</vt:lpstr>
      <vt:lpstr>PPHM, ECRANS ACOUSTIQUES, OPFs (1)</vt:lpstr>
      <vt:lpstr>PPHM, ECRANS ACOUSTIQUES, OPFs (2)</vt:lpstr>
      <vt:lpstr>PPHM, ECRANS ACOUSTIQUES, OPFs (3)</vt:lpstr>
      <vt:lpstr>PPHM, ECRANS ACOUSTIQUES, OPFs (4)</vt:lpstr>
      <vt:lpstr>Notation IG des murs</vt:lpstr>
      <vt:lpstr>Notation IG des murs</vt:lpstr>
      <vt:lpstr>Localisation PA et OPF via référentiel IGN</vt:lpstr>
      <vt:lpstr>Version OKAPI avec référence ESCOTA</vt:lpstr>
      <vt:lpstr>Création des paquets de visite</vt:lpstr>
      <vt:lpstr>Programmation des actions</vt:lpstr>
      <vt:lpstr>OK Démarche SAAS Référent </vt:lpstr>
      <vt:lpstr>Ampliation du service OASIS-OKAPI</vt:lpstr>
      <vt:lpstr>Disponibilité 7 jours sur 7</vt:lpstr>
      <vt:lpstr>Administration facilitée</vt:lpstr>
      <vt:lpstr>Mode Consultation par défaut</vt:lpstr>
      <vt:lpstr>Facilitation du dialogue</vt:lpstr>
      <vt:lpstr>Facilitation du dialogue</vt:lpstr>
      <vt:lpstr>Sauvegarde des données</vt:lpstr>
      <vt:lpstr>Augmentation du suivi</vt:lpstr>
      <vt:lpstr>Gestion centralisée des accès</vt:lpstr>
      <vt:lpstr>Sécurité</vt:lpstr>
      <vt:lpstr>OASIS-WEB 2.0 et OKAPI 2.0</vt:lpstr>
    </vt:vector>
  </TitlesOfParts>
  <Company>Conseil Général du Finistère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Valerie</dc:creator>
  <cp:lastModifiedBy>Frederic ALLEZ</cp:lastModifiedBy>
  <cp:revision>598</cp:revision>
  <cp:lastPrinted>2017-01-16T08:56:59Z</cp:lastPrinted>
  <dcterms:created xsi:type="dcterms:W3CDTF">2004-03-22T09:00:28Z</dcterms:created>
  <dcterms:modified xsi:type="dcterms:W3CDTF">2023-09-15T10:04:38Z</dcterms:modified>
</cp:coreProperties>
</file>