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4"/>
  </p:sldMasterIdLst>
  <p:notesMasterIdLst>
    <p:notesMasterId r:id="rId15"/>
  </p:notesMasterIdLst>
  <p:handoutMasterIdLst>
    <p:handoutMasterId r:id="rId16"/>
  </p:handoutMasterIdLst>
  <p:sldIdLst>
    <p:sldId id="256" r:id="rId5"/>
    <p:sldId id="396" r:id="rId6"/>
    <p:sldId id="497" r:id="rId7"/>
    <p:sldId id="498" r:id="rId8"/>
    <p:sldId id="499" r:id="rId9"/>
    <p:sldId id="500" r:id="rId10"/>
    <p:sldId id="501" r:id="rId11"/>
    <p:sldId id="502" r:id="rId12"/>
    <p:sldId id="503" r:id="rId13"/>
    <p:sldId id="504" r:id="rId14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6B749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04" autoAdjust="0"/>
    <p:restoredTop sz="94600" autoAdjust="0"/>
  </p:normalViewPr>
  <p:slideViewPr>
    <p:cSldViewPr>
      <p:cViewPr varScale="1">
        <p:scale>
          <a:sx n="120" d="100"/>
          <a:sy n="120" d="100"/>
        </p:scale>
        <p:origin x="10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fld id="{B03C915C-FECE-45FD-A065-52EBAF078A55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37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 i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16/07/96</a:t>
            </a:r>
            <a:endParaRPr lang="en-US" sz="1200" i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675" tIns="46840" rIns="93675" bIns="46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Cliquer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 i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##</a:t>
            </a:r>
            <a:endParaRPr lang="en-US" sz="1200" i="0"/>
          </a:p>
        </p:txBody>
      </p:sp>
    </p:spTree>
    <p:extLst>
      <p:ext uri="{BB962C8B-B14F-4D97-AF65-F5344CB8AC3E}">
        <p14:creationId xmlns:p14="http://schemas.microsoft.com/office/powerpoint/2010/main" val="21262964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*</a:t>
            </a:r>
            <a:endParaRPr lang="en-US" sz="1200" i="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16/07/96</a:t>
            </a:r>
            <a:endParaRPr lang="en-US" sz="1200" i="0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*</a:t>
            </a:r>
            <a:endParaRPr lang="en-US" sz="1200" i="0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##</a:t>
            </a:r>
            <a:endParaRPr lang="en-US" sz="1200" i="0" dirty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58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8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8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noProof="0" dirty="0"/>
              <a:t>Modifiez le style du titre</a:t>
            </a:r>
            <a:endParaRPr lang="en-US" noProof="0" dirty="0"/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noProof="0" dirty="0"/>
              <a:t>Modifiez le style des sous-titres du masque</a:t>
            </a:r>
            <a:endParaRPr lang="en-US" noProof="0" dirty="0"/>
          </a:p>
        </p:txBody>
      </p:sp>
      <p:pic>
        <p:nvPicPr>
          <p:cNvPr id="3" name="Image 2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11C0BE46-DD30-72FA-D90B-08489817C3E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219" y="120101"/>
            <a:ext cx="2851949" cy="1523582"/>
          </a:xfrm>
          <a:prstGeom prst="rect">
            <a:avLst/>
          </a:prstGeom>
        </p:spPr>
      </p:pic>
      <p:pic>
        <p:nvPicPr>
          <p:cNvPr id="5" name="Image 4" descr="Une image contenant texte, logo, Graphique, Police&#10;&#10;Description générée automatiquement">
            <a:extLst>
              <a:ext uri="{FF2B5EF4-FFF2-40B4-BE49-F238E27FC236}">
                <a16:creationId xmlns:a16="http://schemas.microsoft.com/office/drawing/2014/main" id="{F4D2CC73-5297-CEDD-42CE-6BDE7F1705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23" t="12398" r="7596" b="25495"/>
          <a:stretch/>
        </p:blipFill>
        <p:spPr>
          <a:xfrm>
            <a:off x="243910" y="5627678"/>
            <a:ext cx="1817231" cy="9133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A9ED1CC-5D50-49AE-91C0-3DB1858223E2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69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45A627-449F-4E8B-9272-A29378C67BEB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609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EE78B3F-359C-4EC0-B3D0-460938BA80A7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02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676" y="620688"/>
            <a:ext cx="735516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DA64B5-1E89-4230-BD4D-3DF416E0A98B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083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D37B32-7DFE-4276-B48F-6D615B6A3175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82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88FAC51-DB8F-4653-9339-768FB043CD1A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0A5FFB-E110-D3BB-A18F-A8D8BC1E1E37}"/>
              </a:ext>
            </a:extLst>
          </p:cNvPr>
          <p:cNvSpPr/>
          <p:nvPr userDrawn="1"/>
        </p:nvSpPr>
        <p:spPr bwMode="auto">
          <a:xfrm>
            <a:off x="17748" y="764704"/>
            <a:ext cx="9108504" cy="26642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93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50A5FFB-E110-D3BB-A18F-A8D8BC1E1E37}"/>
              </a:ext>
            </a:extLst>
          </p:cNvPr>
          <p:cNvSpPr/>
          <p:nvPr userDrawn="1"/>
        </p:nvSpPr>
        <p:spPr bwMode="auto">
          <a:xfrm>
            <a:off x="35496" y="620688"/>
            <a:ext cx="9108504" cy="26642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1EF2709-F7A6-4730-85C4-7B8FB20ADD5F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96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50A5FFB-E110-D3BB-A18F-A8D8BC1E1E37}"/>
              </a:ext>
            </a:extLst>
          </p:cNvPr>
          <p:cNvSpPr/>
          <p:nvPr userDrawn="1"/>
        </p:nvSpPr>
        <p:spPr bwMode="auto">
          <a:xfrm>
            <a:off x="35496" y="520787"/>
            <a:ext cx="9108504" cy="26642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7CC41EA-8EBD-4988-8D4F-DD8E3DD0D81F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69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Cliquer pour modifier le style du titre du masque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Cliquer pour modifier les styles du </a:t>
            </a:r>
            <a:r>
              <a:rPr lang="en-US" dirty="0" err="1"/>
              <a:t>texte</a:t>
            </a:r>
            <a:r>
              <a:rPr lang="en-US" dirty="0"/>
              <a:t> du masque</a:t>
            </a:r>
          </a:p>
          <a:p>
            <a:pPr lvl="1"/>
            <a:r>
              <a:rPr lang="en-US" dirty="0" err="1"/>
              <a:t>Deuxième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Troisième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Quatrième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Cinquième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  <p:pic>
        <p:nvPicPr>
          <p:cNvPr id="2" name="Image 1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615A0467-08D2-42F9-1934-ADF739393FBE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67" y="6268080"/>
            <a:ext cx="923931" cy="49358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yptr.co/blog/what-is-ss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3600" dirty="0"/>
              <a:t>Gestion des identités en mode SAAS 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Forum OASIS-OKAPI – Session 5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16C8F75-A8B2-685C-5739-A02E9C9C3D3F}"/>
              </a:ext>
            </a:extLst>
          </p:cNvPr>
          <p:cNvSpPr txBox="1"/>
          <p:nvPr/>
        </p:nvSpPr>
        <p:spPr>
          <a:xfrm>
            <a:off x="5148064" y="620184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Jeudi 30 mai 2024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60EC31C-3EC8-B9CE-94E4-E0980C6E0992}"/>
              </a:ext>
            </a:extLst>
          </p:cNvPr>
          <p:cNvSpPr txBox="1"/>
          <p:nvPr/>
        </p:nvSpPr>
        <p:spPr>
          <a:xfrm>
            <a:off x="362400" y="692696"/>
            <a:ext cx="5001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5">
                    <a:lumMod val="50000"/>
                  </a:schemeClr>
                </a:solidFill>
              </a:rPr>
              <a:t>29-31 mai 2024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  <p:bldP spid="410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4DCFB0-ECAC-F20D-C8A9-6A517A30D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fr-FR" dirty="0"/>
              <a:t>Exploitation	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06BE7B1-3A1C-75A0-A3BE-CCFED709E565}"/>
              </a:ext>
            </a:extLst>
          </p:cNvPr>
          <p:cNvSpPr txBox="1"/>
          <p:nvPr/>
        </p:nvSpPr>
        <p:spPr>
          <a:xfrm>
            <a:off x="4033551" y="6301747"/>
            <a:ext cx="4948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rgbClr val="76B749"/>
                </a:solidFill>
              </a:rPr>
              <a:t>Mise en œuvre	</a:t>
            </a:r>
          </a:p>
        </p:txBody>
      </p:sp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ED455FB4-897C-D9B8-6345-8AF5FAD23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28514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Tous les utilisateurs qu’ils soient en consultation ou non sont nommément identifiés.</a:t>
            </a:r>
          </a:p>
        </p:txBody>
      </p:sp>
    </p:spTree>
    <p:extLst>
      <p:ext uri="{BB962C8B-B14F-4D97-AF65-F5344CB8AC3E}">
        <p14:creationId xmlns:p14="http://schemas.microsoft.com/office/powerpoint/2010/main" val="663677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4DCFB0-ECAC-F20D-C8A9-6A517A30D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fr-FR" dirty="0" err="1"/>
              <a:t>Authenfication</a:t>
            </a:r>
            <a:r>
              <a:rPr lang="fr-FR" dirty="0"/>
              <a:t> SSO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0E6D31-0B4A-1CA1-55B2-FA70F64C4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017713"/>
            <a:ext cx="827152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0" i="0" dirty="0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  <a:t>L’authentification </a:t>
            </a:r>
            <a:r>
              <a:rPr lang="fr-FR" b="0" i="0" dirty="0">
                <a:effectLst/>
                <a:highlight>
                  <a:srgbClr val="FCFAFF"/>
                </a:highlight>
                <a:latin typeface="Ubuntu" panose="020B0504030602030204" pitchFamily="34" charset="0"/>
                <a:hlinkClick r:id="rId2"/>
              </a:rPr>
              <a:t>Single </a:t>
            </a:r>
            <a:r>
              <a:rPr lang="fr-FR" b="0" i="0" dirty="0" err="1">
                <a:effectLst/>
                <a:highlight>
                  <a:srgbClr val="FCFAFF"/>
                </a:highlight>
                <a:latin typeface="Ubuntu" panose="020B0504030602030204" pitchFamily="34" charset="0"/>
                <a:hlinkClick r:id="rId2"/>
              </a:rPr>
              <a:t>Sign</a:t>
            </a:r>
            <a:r>
              <a:rPr lang="fr-FR" b="0" i="0" dirty="0">
                <a:effectLst/>
                <a:highlight>
                  <a:srgbClr val="FCFAFF"/>
                </a:highlight>
                <a:latin typeface="Ubuntu" panose="020B0504030602030204" pitchFamily="34" charset="0"/>
                <a:hlinkClick r:id="rId2"/>
              </a:rPr>
              <a:t> On</a:t>
            </a:r>
            <a:r>
              <a:rPr lang="fr-FR" b="0" i="0" dirty="0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  <a:t> est un processus d’authentification permettant à des utilisateurs d’accéder de manière sécurisée à de multiples applications, à l’aide d’un jeu unique d’identifiant et de mot de passe.</a:t>
            </a: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06BE7B1-3A1C-75A0-A3BE-CCFED709E565}"/>
              </a:ext>
            </a:extLst>
          </p:cNvPr>
          <p:cNvSpPr txBox="1"/>
          <p:nvPr/>
        </p:nvSpPr>
        <p:spPr>
          <a:xfrm>
            <a:off x="4033551" y="6301747"/>
            <a:ext cx="4948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rgbClr val="76B749"/>
                </a:solidFill>
              </a:rPr>
              <a:t>Principes</a:t>
            </a:r>
          </a:p>
        </p:txBody>
      </p:sp>
    </p:spTree>
    <p:extLst>
      <p:ext uri="{BB962C8B-B14F-4D97-AF65-F5344CB8AC3E}">
        <p14:creationId xmlns:p14="http://schemas.microsoft.com/office/powerpoint/2010/main" val="4159317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4DCFB0-ECAC-F20D-C8A9-6A517A30D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fr-FR" dirty="0"/>
              <a:t>Centralisation des accès (1)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0E6D31-0B4A-1CA1-55B2-FA70F64C4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017713"/>
            <a:ext cx="827152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0" i="0" dirty="0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  <a:t>Une fois l’authentification SSO mise en place, les employés d’une entreprise pourront accéder à toutes les applications et tous les sites web disponibles au sein de leur entreprise en s’enregistrant une seule fois. 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475040E-4931-FCA8-255A-DCB88B0202B0}"/>
              </a:ext>
            </a:extLst>
          </p:cNvPr>
          <p:cNvSpPr txBox="1"/>
          <p:nvPr/>
        </p:nvSpPr>
        <p:spPr>
          <a:xfrm>
            <a:off x="4033551" y="6301747"/>
            <a:ext cx="4948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rgbClr val="76B749"/>
                </a:solidFill>
              </a:rPr>
              <a:t>Principes</a:t>
            </a:r>
          </a:p>
        </p:txBody>
      </p:sp>
    </p:spTree>
    <p:extLst>
      <p:ext uri="{BB962C8B-B14F-4D97-AF65-F5344CB8AC3E}">
        <p14:creationId xmlns:p14="http://schemas.microsoft.com/office/powerpoint/2010/main" val="3656047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4DCFB0-ECAC-F20D-C8A9-6A517A30D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fr-FR" dirty="0"/>
              <a:t>Centralisation des accès (2)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0E6D31-0B4A-1CA1-55B2-FA70F64C4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017713"/>
            <a:ext cx="827152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0" i="0" dirty="0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  <a:t>En d’autres termes, l’authentification SSO permet d’accéder à plusieurs systèmes en se connectant à un système unique, plutôt que de démultiplier les identifiants et mots de passe sur l’ensemble des applications.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B0C88D5-325B-AE89-69AF-805C9E44092F}"/>
              </a:ext>
            </a:extLst>
          </p:cNvPr>
          <p:cNvSpPr txBox="1"/>
          <p:nvPr/>
        </p:nvSpPr>
        <p:spPr>
          <a:xfrm>
            <a:off x="4033551" y="6301747"/>
            <a:ext cx="4948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rgbClr val="76B749"/>
                </a:solidFill>
              </a:rPr>
              <a:t>Principes</a:t>
            </a:r>
          </a:p>
        </p:txBody>
      </p:sp>
    </p:spTree>
    <p:extLst>
      <p:ext uri="{BB962C8B-B14F-4D97-AF65-F5344CB8AC3E}">
        <p14:creationId xmlns:p14="http://schemas.microsoft.com/office/powerpoint/2010/main" val="3814696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4DCFB0-ECAC-F20D-C8A9-6A517A30D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fr-FR" dirty="0"/>
              <a:t>Collaboration entre 2 entités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0E6D31-0B4A-1CA1-55B2-FA70F64C4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017713"/>
            <a:ext cx="827152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b="0" i="0" dirty="0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  <a:t>Ce processus d’authentification est rendu possible grâce à la relation de confiance établie entre deux entités : </a:t>
            </a:r>
            <a:r>
              <a:rPr lang="fr-FR" sz="2800" b="0" i="0" dirty="0" err="1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  <a:t>l’identity</a:t>
            </a:r>
            <a:r>
              <a:rPr lang="fr-FR" sz="2800" b="0" i="0" dirty="0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  <a:t> provider (</a:t>
            </a:r>
            <a:r>
              <a:rPr lang="fr-FR" sz="2800" b="0" i="0" dirty="0" err="1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  <a:t>IdP</a:t>
            </a:r>
            <a:r>
              <a:rPr lang="fr-FR" sz="2800" b="0" i="0" dirty="0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  <a:t>) qui est un gestionnaire d’identité numérique et l’application à laquelle un utilisateur souhaite accéder, le service provider (SP). </a:t>
            </a:r>
            <a:endParaRPr lang="fr-FR" sz="2800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975EA28-C825-7F8B-AB47-501139DA4F84}"/>
              </a:ext>
            </a:extLst>
          </p:cNvPr>
          <p:cNvSpPr txBox="1"/>
          <p:nvPr/>
        </p:nvSpPr>
        <p:spPr>
          <a:xfrm>
            <a:off x="4033551" y="6301747"/>
            <a:ext cx="4948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rgbClr val="76B749"/>
                </a:solidFill>
              </a:rPr>
              <a:t>Principes</a:t>
            </a:r>
          </a:p>
        </p:txBody>
      </p:sp>
    </p:spTree>
    <p:extLst>
      <p:ext uri="{BB962C8B-B14F-4D97-AF65-F5344CB8AC3E}">
        <p14:creationId xmlns:p14="http://schemas.microsoft.com/office/powerpoint/2010/main" val="1358501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4DCFB0-ECAC-F20D-C8A9-6A517A30D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fr-FR" dirty="0"/>
              <a:t>Protocole de communication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0E6D31-0B4A-1CA1-55B2-FA70F64C4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017713"/>
            <a:ext cx="827152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b="0" i="0" dirty="0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  <a:t>La communication entre ces deux entités s’effectue via un standard informatique permettant l’échange d’informations liées à la sécurité : les assertions OIDC (Open Id </a:t>
            </a:r>
            <a:r>
              <a:rPr lang="fr-FR" sz="2800" b="0" i="0" dirty="0" err="1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  <a:t>Connect</a:t>
            </a:r>
            <a:r>
              <a:rPr lang="fr-FR" sz="2800" b="0" i="0" dirty="0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  <a:t>).</a:t>
            </a:r>
            <a:endParaRPr lang="fr-FR" sz="2800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3E1236A-D142-8F52-F55E-AECF408BB161}"/>
              </a:ext>
            </a:extLst>
          </p:cNvPr>
          <p:cNvSpPr txBox="1"/>
          <p:nvPr/>
        </p:nvSpPr>
        <p:spPr>
          <a:xfrm>
            <a:off x="4033551" y="6301747"/>
            <a:ext cx="4948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rgbClr val="76B749"/>
                </a:solidFill>
              </a:rPr>
              <a:t>Principes</a:t>
            </a:r>
          </a:p>
        </p:txBody>
      </p:sp>
    </p:spTree>
    <p:extLst>
      <p:ext uri="{BB962C8B-B14F-4D97-AF65-F5344CB8AC3E}">
        <p14:creationId xmlns:p14="http://schemas.microsoft.com/office/powerpoint/2010/main" val="1461006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4DCFB0-ECAC-F20D-C8A9-6A517A30D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fr-FR" dirty="0"/>
              <a:t>Etapes de la connexion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0E6D31-0B4A-1CA1-55B2-FA70F64C4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017713"/>
            <a:ext cx="8271520" cy="41148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fr-FR" sz="1600" b="0" i="0" dirty="0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  <a:t>Voici les différentes étapes de la connexion SSO :</a:t>
            </a:r>
            <a:br>
              <a:rPr lang="fr-FR" sz="1600" b="0" i="0" dirty="0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</a:br>
            <a:br>
              <a:rPr lang="fr-FR" sz="1600" b="0" i="0" dirty="0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</a:br>
            <a:r>
              <a:rPr lang="fr-FR" sz="1600" b="0" i="0" dirty="0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  <a:t>1. L’utilisateur accède au service provider (SP) depuis Internet</a:t>
            </a:r>
          </a:p>
          <a:p>
            <a:pPr marL="0" indent="0" algn="l">
              <a:buNone/>
            </a:pPr>
            <a:r>
              <a:rPr lang="fr-FR" sz="1600" b="0" i="0" dirty="0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  <a:t>2. Le service provider envoie une requête à </a:t>
            </a:r>
            <a:r>
              <a:rPr lang="fr-FR" sz="1600" b="0" i="0" dirty="0" err="1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  <a:t>l’identity</a:t>
            </a:r>
            <a:r>
              <a:rPr lang="fr-FR" sz="1600" b="0" i="0" dirty="0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  <a:t> provider</a:t>
            </a:r>
            <a:br>
              <a:rPr lang="fr-FR" sz="1600" b="0" i="0" dirty="0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</a:br>
            <a:r>
              <a:rPr lang="fr-FR" sz="1600" b="0" i="0" dirty="0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  <a:t>3. L’utilisateur est invité à renseigner les identifiants de </a:t>
            </a:r>
            <a:r>
              <a:rPr lang="fr-FR" sz="1600" b="0" i="0" dirty="0" err="1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  <a:t>l’identity</a:t>
            </a:r>
            <a:r>
              <a:rPr lang="fr-FR" sz="1600" b="0" i="0" dirty="0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  <a:t> provider (nom d’utilisateur + mot de passe)</a:t>
            </a:r>
            <a:br>
              <a:rPr lang="fr-FR" sz="1600" b="0" i="0" dirty="0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</a:br>
            <a:r>
              <a:rPr lang="fr-FR" sz="1600" b="0" i="0" dirty="0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  <a:t>4. Le fournisseur d’identité valide les identifiants (ou non) et envoie à son tour une assertion OIDC au service provider attestant de la validité de l’authentification </a:t>
            </a:r>
          </a:p>
          <a:p>
            <a:pPr marL="0" indent="0" algn="l">
              <a:buNone/>
            </a:pPr>
            <a:r>
              <a:rPr lang="fr-FR" sz="1600" b="0" i="0" dirty="0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  <a:t>5. Le service provider autorise la connexion de l’utilisateur </a:t>
            </a:r>
          </a:p>
          <a:p>
            <a:pPr marL="0" indent="0" algn="l">
              <a:buNone/>
            </a:pPr>
            <a:r>
              <a:rPr lang="fr-FR" sz="1600" b="0" i="0" dirty="0">
                <a:solidFill>
                  <a:srgbClr val="27114C"/>
                </a:solidFill>
                <a:effectLst/>
                <a:highlight>
                  <a:srgbClr val="FCFAFF"/>
                </a:highlight>
                <a:latin typeface="Ubuntu" panose="020B0504030602030204" pitchFamily="34" charset="0"/>
              </a:rPr>
              <a:t>6. L’utilisateur peut profiter du service auquel il souhaitait accéder</a:t>
            </a:r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7CBE99F-05EC-2021-4C93-50A84943C662}"/>
              </a:ext>
            </a:extLst>
          </p:cNvPr>
          <p:cNvSpPr txBox="1"/>
          <p:nvPr/>
        </p:nvSpPr>
        <p:spPr>
          <a:xfrm>
            <a:off x="4033551" y="6301747"/>
            <a:ext cx="4948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rgbClr val="76B749"/>
                </a:solidFill>
              </a:rPr>
              <a:t>Principes</a:t>
            </a:r>
          </a:p>
        </p:txBody>
      </p:sp>
    </p:spTree>
    <p:extLst>
      <p:ext uri="{BB962C8B-B14F-4D97-AF65-F5344CB8AC3E}">
        <p14:creationId xmlns:p14="http://schemas.microsoft.com/office/powerpoint/2010/main" val="1304931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4DCFB0-ECAC-F20D-C8A9-6A517A30D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fr-FR" dirty="0"/>
              <a:t>Mise en œuvre (1)	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06BE7B1-3A1C-75A0-A3BE-CCFED709E565}"/>
              </a:ext>
            </a:extLst>
          </p:cNvPr>
          <p:cNvSpPr txBox="1"/>
          <p:nvPr/>
        </p:nvSpPr>
        <p:spPr>
          <a:xfrm>
            <a:off x="4033551" y="6301747"/>
            <a:ext cx="4948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rgbClr val="76B749"/>
                </a:solidFill>
              </a:rPr>
              <a:t>Mise en œuvre	</a:t>
            </a:r>
          </a:p>
        </p:txBody>
      </p:sp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ED455FB4-897C-D9B8-6345-8AF5FAD23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017713"/>
            <a:ext cx="8271520" cy="2851447"/>
          </a:xfrm>
        </p:spPr>
        <p:txBody>
          <a:bodyPr>
            <a:normAutofit/>
          </a:bodyPr>
          <a:lstStyle/>
          <a:p>
            <a:r>
              <a:rPr lang="fr-FR" dirty="0"/>
              <a:t>Le service provider OASIS-OKAPI peut communiquer avec les 2 </a:t>
            </a:r>
            <a:r>
              <a:rPr lang="fr-FR" dirty="0" err="1"/>
              <a:t>identity</a:t>
            </a:r>
            <a:r>
              <a:rPr lang="fr-FR" dirty="0"/>
              <a:t> provider:</a:t>
            </a:r>
          </a:p>
          <a:p>
            <a:pPr lvl="1"/>
            <a:r>
              <a:rPr lang="fr-FR" sz="3200" dirty="0"/>
              <a:t>AZURE-AD</a:t>
            </a:r>
          </a:p>
          <a:p>
            <a:pPr lvl="1"/>
            <a:r>
              <a:rPr lang="fr-FR" sz="3200" dirty="0" err="1">
                <a:effectLst/>
                <a:ea typeface="Aptos" panose="020B0004020202020204" pitchFamily="34" charset="0"/>
                <a:cs typeface="Calibri" panose="020F0502020204030204" pitchFamily="34" charset="0"/>
              </a:rPr>
              <a:t>Keycloak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094729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4DCFB0-ECAC-F20D-C8A9-6A517A30D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fr-FR" dirty="0"/>
              <a:t>Mise en œuvre (2)	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06BE7B1-3A1C-75A0-A3BE-CCFED709E565}"/>
              </a:ext>
            </a:extLst>
          </p:cNvPr>
          <p:cNvSpPr txBox="1"/>
          <p:nvPr/>
        </p:nvSpPr>
        <p:spPr>
          <a:xfrm>
            <a:off x="4033551" y="6301747"/>
            <a:ext cx="4948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rgbClr val="76B749"/>
                </a:solidFill>
              </a:rPr>
              <a:t>Mise en œuvre	</a:t>
            </a:r>
          </a:p>
        </p:txBody>
      </p:sp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ED455FB4-897C-D9B8-6345-8AF5FAD23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2851447"/>
          </a:xfrm>
        </p:spPr>
        <p:txBody>
          <a:bodyPr>
            <a:normAutofit/>
          </a:bodyPr>
          <a:lstStyle/>
          <a:p>
            <a:r>
              <a:rPr lang="fr-FR" dirty="0"/>
              <a:t>La mise en place est réalisée au terme d’une collaboration étroite entre:</a:t>
            </a:r>
          </a:p>
          <a:p>
            <a:pPr lvl="1"/>
            <a:r>
              <a:rPr lang="fr-FR" sz="3200" dirty="0"/>
              <a:t>DSI</a:t>
            </a:r>
          </a:p>
          <a:p>
            <a:pPr lvl="1"/>
            <a:r>
              <a:rPr lang="fr-FR" sz="3200" dirty="0">
                <a:cs typeface="Calibri" panose="020F0502020204030204" pitchFamily="34" charset="0"/>
              </a:rPr>
              <a:t>TWS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902613251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9924D1ECC420D47A2456556BC94F7370400BDF4491DEA4973499845289601F88B9F" ma:contentTypeVersion="55" ma:contentTypeDescription="Create a new document." ma:contentTypeScope="" ma:versionID="41eb558a2b826e6e4f9defd990175bec">
  <xsd:schema xmlns:xsd="http://www.w3.org/2001/XMLSchema" xmlns:xs="http://www.w3.org/2001/XMLSchema" xmlns:p="http://schemas.microsoft.com/office/2006/metadata/properties" xmlns:ns2="6d93d202-47fc-4405-873a-cab67cc5f1b2" xmlns:ns3="64acb2c5-0a2b-4bda-bd34-58e36cbb80d2" targetNamespace="http://schemas.microsoft.com/office/2006/metadata/properties" ma:root="true" ma:fieldsID="19deea0185cf7bc57eee9b90b1ba2ace" ns2:_="" ns3:_="">
    <xsd:import namespace="6d93d202-47fc-4405-873a-cab67cc5f1b2"/>
    <xsd:import namespace="64acb2c5-0a2b-4bda-bd34-58e36cbb80d2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93d202-47fc-4405-873a-cab67cc5f1b2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dc79c007-7f28-4db9-9ba1-525d19a3279b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80C6DD30-196A-4C6B-B1BF-A43F3B8ACD4F}" ma:internalName="CSXSubmissionMarket" ma:readOnly="false" ma:showField="MarketName" ma:web="6d93d202-47fc-4405-873a-cab67cc5f1b2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bb16b974-ed24-4278-8820-8e232d38904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7E2D4CA2-442A-4FDA-AA57-71B8C7B2C53C}" ma:internalName="InProjectListLookup" ma:readOnly="true" ma:showField="InProjectLis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fd9a49dc-3dbf-4047-b62d-1d587abe7b40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7E2D4CA2-442A-4FDA-AA57-71B8C7B2C53C}" ma:internalName="LastCompleteVersionLookup" ma:readOnly="true" ma:showField="LastComplete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7E2D4CA2-442A-4FDA-AA57-71B8C7B2C53C}" ma:internalName="LastPreviewErrorLookup" ma:readOnly="true" ma:showField="LastPreview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7E2D4CA2-442A-4FDA-AA57-71B8C7B2C53C}" ma:internalName="LastPreviewResultLookup" ma:readOnly="true" ma:showField="LastPreview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7E2D4CA2-442A-4FDA-AA57-71B8C7B2C53C}" ma:internalName="LastPreviewAttemptDateLookup" ma:readOnly="true" ma:showField="LastPreview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7E2D4CA2-442A-4FDA-AA57-71B8C7B2C53C}" ma:internalName="LastPreviewedByLookup" ma:readOnly="true" ma:showField="LastPreview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7E2D4CA2-442A-4FDA-AA57-71B8C7B2C53C}" ma:internalName="LastPreviewTimeLookup" ma:readOnly="true" ma:showField="LastPreview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7E2D4CA2-442A-4FDA-AA57-71B8C7B2C53C}" ma:internalName="LastPreviewVersionLookup" ma:readOnly="true" ma:showField="LastPreview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7E2D4CA2-442A-4FDA-AA57-71B8C7B2C53C}" ma:internalName="LastPublishErrorLookup" ma:readOnly="true" ma:showField="LastPublish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7E2D4CA2-442A-4FDA-AA57-71B8C7B2C53C}" ma:internalName="LastPublishResultLookup" ma:readOnly="true" ma:showField="LastPublish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7E2D4CA2-442A-4FDA-AA57-71B8C7B2C53C}" ma:internalName="LastPublishAttemptDateLookup" ma:readOnly="true" ma:showField="LastPublish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7E2D4CA2-442A-4FDA-AA57-71B8C7B2C53C}" ma:internalName="LastPublishedByLookup" ma:readOnly="true" ma:showField="LastPublish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7E2D4CA2-442A-4FDA-AA57-71B8C7B2C53C}" ma:internalName="LastPublishTimeLookup" ma:readOnly="true" ma:showField="LastPublish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7E2D4CA2-442A-4FDA-AA57-71B8C7B2C53C}" ma:internalName="LastPublishVersionLookup" ma:readOnly="true" ma:showField="LastPublish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4CDE398E-75A7-4993-8C61-2BFD31F64754}" ma:internalName="LocLastLocAttemptVersionLookup" ma:readOnly="false" ma:showField="LastLocAttemptVersion" ma:web="6d93d202-47fc-4405-873a-cab67cc5f1b2">
      <xsd:simpleType>
        <xsd:restriction base="dms:Lookup"/>
      </xsd:simpleType>
    </xsd:element>
    <xsd:element name="LocLastLocAttemptVersionTypeLookup" ma:index="72" nillable="true" ma:displayName="Loc Last Loc Attempt Version Type" ma:default="" ma:list="{4CDE398E-75A7-4993-8C61-2BFD31F64754}" ma:internalName="LocLastLocAttemptVersionTypeLookup" ma:readOnly="true" ma:showField="LastLocAttemptVersionType" ma:web="6d93d202-47fc-4405-873a-cab67cc5f1b2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4CDE398E-75A7-4993-8C61-2BFD31F64754}" ma:internalName="LocNewPublishedVersionLookup" ma:readOnly="true" ma:showField="NewPublishedVersion" ma:web="6d93d202-47fc-4405-873a-cab67cc5f1b2">
      <xsd:simpleType>
        <xsd:restriction base="dms:Lookup"/>
      </xsd:simpleType>
    </xsd:element>
    <xsd:element name="LocOverallHandbackStatusLookup" ma:index="76" nillable="true" ma:displayName="Loc Overall Handback Status" ma:default="" ma:list="{4CDE398E-75A7-4993-8C61-2BFD31F64754}" ma:internalName="LocOverallHandbackStatusLookup" ma:readOnly="true" ma:showField="OverallHandbackStatus" ma:web="6d93d202-47fc-4405-873a-cab67cc5f1b2">
      <xsd:simpleType>
        <xsd:restriction base="dms:Lookup"/>
      </xsd:simpleType>
    </xsd:element>
    <xsd:element name="LocOverallLocStatusLookup" ma:index="77" nillable="true" ma:displayName="Loc Overall Localize Status" ma:default="" ma:list="{4CDE398E-75A7-4993-8C61-2BFD31F64754}" ma:internalName="LocOverallLocStatusLookup" ma:readOnly="true" ma:showField="OverallLocStatus" ma:web="6d93d202-47fc-4405-873a-cab67cc5f1b2">
      <xsd:simpleType>
        <xsd:restriction base="dms:Lookup"/>
      </xsd:simpleType>
    </xsd:element>
    <xsd:element name="LocOverallPreviewStatusLookup" ma:index="78" nillable="true" ma:displayName="Loc Overall Preview Status" ma:default="" ma:list="{4CDE398E-75A7-4993-8C61-2BFD31F64754}" ma:internalName="LocOverallPreviewStatusLookup" ma:readOnly="true" ma:showField="OverallPreviewStatus" ma:web="6d93d202-47fc-4405-873a-cab67cc5f1b2">
      <xsd:simpleType>
        <xsd:restriction base="dms:Lookup"/>
      </xsd:simpleType>
    </xsd:element>
    <xsd:element name="LocOverallPublishStatusLookup" ma:index="79" nillable="true" ma:displayName="Loc Overall Publish Status" ma:default="" ma:list="{4CDE398E-75A7-4993-8C61-2BFD31F64754}" ma:internalName="LocOverallPublishStatusLookup" ma:readOnly="true" ma:showField="OverallPublishStatus" ma:web="6d93d202-47fc-4405-873a-cab67cc5f1b2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4CDE398E-75A7-4993-8C61-2BFD31F64754}" ma:internalName="LocProcessedForHandoffsLookup" ma:readOnly="true" ma:showField="ProcessedForHandoffs" ma:web="6d93d202-47fc-4405-873a-cab67cc5f1b2">
      <xsd:simpleType>
        <xsd:restriction base="dms:Lookup"/>
      </xsd:simpleType>
    </xsd:element>
    <xsd:element name="LocProcessedForMarketsLookup" ma:index="82" nillable="true" ma:displayName="Loc Processed For Markets" ma:default="" ma:list="{4CDE398E-75A7-4993-8C61-2BFD31F64754}" ma:internalName="LocProcessedForMarketsLookup" ma:readOnly="true" ma:showField="ProcessedForMarkets" ma:web="6d93d202-47fc-4405-873a-cab67cc5f1b2">
      <xsd:simpleType>
        <xsd:restriction base="dms:Lookup"/>
      </xsd:simpleType>
    </xsd:element>
    <xsd:element name="LocPublishedDependentAssetsLookup" ma:index="83" nillable="true" ma:displayName="Loc Published Dependent Assets" ma:default="" ma:list="{4CDE398E-75A7-4993-8C61-2BFD31F64754}" ma:internalName="LocPublishedDependentAssetsLookup" ma:readOnly="true" ma:showField="PublishedDependentAssets" ma:web="6d93d202-47fc-4405-873a-cab67cc5f1b2">
      <xsd:simpleType>
        <xsd:restriction base="dms:Lookup"/>
      </xsd:simpleType>
    </xsd:element>
    <xsd:element name="LocPublishedLinkedAssetsLookup" ma:index="84" nillable="true" ma:displayName="Loc Published Linked Assets" ma:default="" ma:list="{4CDE398E-75A7-4993-8C61-2BFD31F64754}" ma:internalName="LocPublishedLinkedAssetsLookup" ma:readOnly="true" ma:showField="PublishedLinkedAssets" ma:web="6d93d202-47fc-4405-873a-cab67cc5f1b2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db560eb5-700a-4f94-8fda-b57de4261f12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80C6DD30-196A-4C6B-B1BF-A43F3B8ACD4F}" ma:internalName="Markets" ma:readOnly="false" ma:showField="MarketNa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7E2D4CA2-442A-4FDA-AA57-71B8C7B2C53C}" ma:internalName="NumOfRatingsLookup" ma:readOnly="true" ma:showField="NumOfRating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7E2D4CA2-442A-4FDA-AA57-71B8C7B2C53C}" ma:internalName="PublishStatusLookup" ma:readOnly="false" ma:showField="PublishStatu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6e3f7319-fb8f-4449-8902-000ab73a8566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11d213f5-ec09-44b6-a8be-9da225be7a8d}" ma:internalName="TaxCatchAll" ma:showField="CatchAllData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11d213f5-ec09-44b6-a8be-9da225be7a8d}" ma:internalName="TaxCatchAllLabel" ma:readOnly="true" ma:showField="CatchAllDataLabel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acb2c5-0a2b-4bda-bd34-58e36cbb80d2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rketSpecific xmlns="6d93d202-47fc-4405-873a-cab67cc5f1b2">false</MarketSpecific>
    <ApprovalStatus xmlns="6d93d202-47fc-4405-873a-cab67cc5f1b2">InProgress</ApprovalStatus>
    <LocComments xmlns="6d93d202-47fc-4405-873a-cab67cc5f1b2" xsi:nil="true"/>
    <DirectSourceMarket xmlns="6d93d202-47fc-4405-873a-cab67cc5f1b2">english</DirectSourceMarket>
    <ThumbnailAssetId xmlns="6d93d202-47fc-4405-873a-cab67cc5f1b2" xsi:nil="true"/>
    <PrimaryImageGen xmlns="6d93d202-47fc-4405-873a-cab67cc5f1b2">false</PrimaryImageGen>
    <LegacyData xmlns="6d93d202-47fc-4405-873a-cab67cc5f1b2" xsi:nil="true"/>
    <TPFriendlyName xmlns="6d93d202-47fc-4405-873a-cab67cc5f1b2" xsi:nil="true"/>
    <NumericId xmlns="6d93d202-47fc-4405-873a-cab67cc5f1b2" xsi:nil="true"/>
    <LocRecommendedHandoff xmlns="6d93d202-47fc-4405-873a-cab67cc5f1b2" xsi:nil="true"/>
    <BlockPublish xmlns="6d93d202-47fc-4405-873a-cab67cc5f1b2">false</BlockPublish>
    <BusinessGroup xmlns="6d93d202-47fc-4405-873a-cab67cc5f1b2" xsi:nil="true"/>
    <OpenTemplate xmlns="6d93d202-47fc-4405-873a-cab67cc5f1b2">false</OpenTemplate>
    <SourceTitle xmlns="6d93d202-47fc-4405-873a-cab67cc5f1b2" xsi:nil="true"/>
    <APEditor xmlns="6d93d202-47fc-4405-873a-cab67cc5f1b2">
      <UserInfo>
        <DisplayName/>
        <AccountId xsi:nil="true"/>
        <AccountType/>
      </UserInfo>
    </APEditor>
    <UALocComments xmlns="6d93d202-47fc-4405-873a-cab67cc5f1b2">2007 Template UpLeveling Do Not HandOff</UALocComments>
    <IntlLangReviewDate xmlns="6d93d202-47fc-4405-873a-cab67cc5f1b2" xsi:nil="true"/>
    <PublishStatusLookup xmlns="6d93d202-47fc-4405-873a-cab67cc5f1b2">
      <Value>479932</Value>
      <Value>479875</Value>
    </PublishStatusLookup>
    <ParentAssetId xmlns="6d93d202-47fc-4405-873a-cab67cc5f1b2" xsi:nil="true"/>
    <FeatureTagsTaxHTField0 xmlns="6d93d202-47fc-4405-873a-cab67cc5f1b2">
      <Terms xmlns="http://schemas.microsoft.com/office/infopath/2007/PartnerControls"/>
    </FeatureTagsTaxHTField0>
    <MachineTranslated xmlns="6d93d202-47fc-4405-873a-cab67cc5f1b2">false</MachineTranslated>
    <Providers xmlns="6d93d202-47fc-4405-873a-cab67cc5f1b2" xsi:nil="true"/>
    <OriginalSourceMarket xmlns="6d93d202-47fc-4405-873a-cab67cc5f1b2">english</OriginalSourceMarket>
    <APDescription xmlns="6d93d202-47fc-4405-873a-cab67cc5f1b2" xsi:nil="true"/>
    <ContentItem xmlns="6d93d202-47fc-4405-873a-cab67cc5f1b2" xsi:nil="true"/>
    <ClipArtFilename xmlns="6d93d202-47fc-4405-873a-cab67cc5f1b2" xsi:nil="true"/>
    <TPInstallLocation xmlns="6d93d202-47fc-4405-873a-cab67cc5f1b2" xsi:nil="true"/>
    <TimesCloned xmlns="6d93d202-47fc-4405-873a-cab67cc5f1b2" xsi:nil="true"/>
    <PublishTargets xmlns="6d93d202-47fc-4405-873a-cab67cc5f1b2">OfficeOnlineVNext,OfficeOnline</PublishTargets>
    <AcquiredFrom xmlns="6d93d202-47fc-4405-873a-cab67cc5f1b2">Internal MS</AcquiredFrom>
    <AssetStart xmlns="6d93d202-47fc-4405-873a-cab67cc5f1b2">2012-01-27T16:40:00+00:00</AssetStart>
    <FriendlyTitle xmlns="6d93d202-47fc-4405-873a-cab67cc5f1b2" xsi:nil="true"/>
    <Provider xmlns="6d93d202-47fc-4405-873a-cab67cc5f1b2" xsi:nil="true"/>
    <LastHandOff xmlns="6d93d202-47fc-4405-873a-cab67cc5f1b2" xsi:nil="true"/>
    <Manager xmlns="6d93d202-47fc-4405-873a-cab67cc5f1b2" xsi:nil="true"/>
    <UALocRecommendation xmlns="6d93d202-47fc-4405-873a-cab67cc5f1b2">Localize</UALocRecommendation>
    <ArtSampleDocs xmlns="6d93d202-47fc-4405-873a-cab67cc5f1b2" xsi:nil="true"/>
    <UACurrentWords xmlns="6d93d202-47fc-4405-873a-cab67cc5f1b2" xsi:nil="true"/>
    <TPClientViewer xmlns="6d93d202-47fc-4405-873a-cab67cc5f1b2" xsi:nil="true"/>
    <TemplateStatus xmlns="6d93d202-47fc-4405-873a-cab67cc5f1b2" xsi:nil="true"/>
    <ShowIn xmlns="6d93d202-47fc-4405-873a-cab67cc5f1b2">Show everywhere</ShowIn>
    <CSXHash xmlns="6d93d202-47fc-4405-873a-cab67cc5f1b2" xsi:nil="true"/>
    <Downloads xmlns="6d93d202-47fc-4405-873a-cab67cc5f1b2">0</Downloads>
    <VoteCount xmlns="6d93d202-47fc-4405-873a-cab67cc5f1b2" xsi:nil="true"/>
    <OOCacheId xmlns="6d93d202-47fc-4405-873a-cab67cc5f1b2" xsi:nil="true"/>
    <IsDeleted xmlns="6d93d202-47fc-4405-873a-cab67cc5f1b2">false</IsDeleted>
    <InternalTagsTaxHTField0 xmlns="6d93d202-47fc-4405-873a-cab67cc5f1b2">
      <Terms xmlns="http://schemas.microsoft.com/office/infopath/2007/PartnerControls"/>
    </InternalTagsTaxHTField0>
    <UANotes xmlns="6d93d202-47fc-4405-873a-cab67cc5f1b2">2003 to 2007 conversion</UANotes>
    <AssetExpire xmlns="6d93d202-47fc-4405-873a-cab67cc5f1b2">2035-01-01T08:00:00+00:00</AssetExpire>
    <CSXSubmissionMarket xmlns="6d93d202-47fc-4405-873a-cab67cc5f1b2" xsi:nil="true"/>
    <DSATActionTaken xmlns="6d93d202-47fc-4405-873a-cab67cc5f1b2" xsi:nil="true"/>
    <SubmitterId xmlns="6d93d202-47fc-4405-873a-cab67cc5f1b2" xsi:nil="true"/>
    <EditorialTags xmlns="6d93d202-47fc-4405-873a-cab67cc5f1b2" xsi:nil="true"/>
    <TPExecutable xmlns="6d93d202-47fc-4405-873a-cab67cc5f1b2" xsi:nil="true"/>
    <CSXSubmissionDate xmlns="6d93d202-47fc-4405-873a-cab67cc5f1b2" xsi:nil="true"/>
    <CSXUpdate xmlns="6d93d202-47fc-4405-873a-cab67cc5f1b2">false</CSXUpdate>
    <AssetType xmlns="6d93d202-47fc-4405-873a-cab67cc5f1b2">TP</AssetType>
    <ApprovalLog xmlns="6d93d202-47fc-4405-873a-cab67cc5f1b2" xsi:nil="true"/>
    <BugNumber xmlns="6d93d202-47fc-4405-873a-cab67cc5f1b2" xsi:nil="true"/>
    <OriginAsset xmlns="6d93d202-47fc-4405-873a-cab67cc5f1b2" xsi:nil="true"/>
    <TPComponent xmlns="6d93d202-47fc-4405-873a-cab67cc5f1b2" xsi:nil="true"/>
    <Milestone xmlns="6d93d202-47fc-4405-873a-cab67cc5f1b2" xsi:nil="true"/>
    <RecommendationsModifier xmlns="6d93d202-47fc-4405-873a-cab67cc5f1b2" xsi:nil="true"/>
    <Component xmlns="64acb2c5-0a2b-4bda-bd34-58e36cbb80d2" xsi:nil="true"/>
    <Description0 xmlns="64acb2c5-0a2b-4bda-bd34-58e36cbb80d2" xsi:nil="true"/>
    <AssetId xmlns="6d93d202-47fc-4405-873a-cab67cc5f1b2">TP102821058</AssetId>
    <PolicheckWords xmlns="6d93d202-47fc-4405-873a-cab67cc5f1b2" xsi:nil="true"/>
    <TPLaunchHelpLink xmlns="6d93d202-47fc-4405-873a-cab67cc5f1b2" xsi:nil="true"/>
    <IntlLocPriority xmlns="6d93d202-47fc-4405-873a-cab67cc5f1b2" xsi:nil="true"/>
    <TPApplication xmlns="6d93d202-47fc-4405-873a-cab67cc5f1b2" xsi:nil="true"/>
    <IntlLangReviewer xmlns="6d93d202-47fc-4405-873a-cab67cc5f1b2" xsi:nil="true"/>
    <HandoffToMSDN xmlns="6d93d202-47fc-4405-873a-cab67cc5f1b2" xsi:nil="true"/>
    <PlannedPubDate xmlns="6d93d202-47fc-4405-873a-cab67cc5f1b2" xsi:nil="true"/>
    <CrawlForDependencies xmlns="6d93d202-47fc-4405-873a-cab67cc5f1b2">false</CrawlForDependencies>
    <LocLastLocAttemptVersionLookup xmlns="6d93d202-47fc-4405-873a-cab67cc5f1b2">814368</LocLastLocAttemptVersionLookup>
    <TrustLevel xmlns="6d93d202-47fc-4405-873a-cab67cc5f1b2">1 Microsoft Managed Content</TrustLevel>
    <CampaignTagsTaxHTField0 xmlns="6d93d202-47fc-4405-873a-cab67cc5f1b2">
      <Terms xmlns="http://schemas.microsoft.com/office/infopath/2007/PartnerControls"/>
    </CampaignTagsTaxHTField0>
    <TPNamespace xmlns="6d93d202-47fc-4405-873a-cab67cc5f1b2" xsi:nil="true"/>
    <TaxCatchAll xmlns="6d93d202-47fc-4405-873a-cab67cc5f1b2"/>
    <IsSearchable xmlns="6d93d202-47fc-4405-873a-cab67cc5f1b2">false</IsSearchable>
    <TemplateTemplateType xmlns="6d93d202-47fc-4405-873a-cab67cc5f1b2">PowerPoint 12 Default</TemplateTemplateType>
    <Markets xmlns="6d93d202-47fc-4405-873a-cab67cc5f1b2"/>
    <IntlLangReview xmlns="6d93d202-47fc-4405-873a-cab67cc5f1b2">false</IntlLangReview>
    <UAProjectedTotalWords xmlns="6d93d202-47fc-4405-873a-cab67cc5f1b2" xsi:nil="true"/>
    <OutputCachingOn xmlns="6d93d202-47fc-4405-873a-cab67cc5f1b2">false</OutputCachingOn>
    <AverageRating xmlns="6d93d202-47fc-4405-873a-cab67cc5f1b2" xsi:nil="true"/>
    <APAuthor xmlns="6d93d202-47fc-4405-873a-cab67cc5f1b2">
      <UserInfo>
        <DisplayName/>
        <AccountId>2365</AccountId>
        <AccountType/>
      </UserInfo>
    </APAuthor>
    <TPCommandLine xmlns="6d93d202-47fc-4405-873a-cab67cc5f1b2" xsi:nil="true"/>
    <LocManualTestRequired xmlns="6d93d202-47fc-4405-873a-cab67cc5f1b2">false</LocManualTestRequired>
    <TPAppVersion xmlns="6d93d202-47fc-4405-873a-cab67cc5f1b2" xsi:nil="true"/>
    <EditorialStatus xmlns="6d93d202-47fc-4405-873a-cab67cc5f1b2" xsi:nil="true"/>
    <LastModifiedDateTime xmlns="6d93d202-47fc-4405-873a-cab67cc5f1b2" xsi:nil="true"/>
    <TPLaunchHelpLinkType xmlns="6d93d202-47fc-4405-873a-cab67cc5f1b2">Template</TPLaunchHelpLinkType>
    <OriginalRelease xmlns="6d93d202-47fc-4405-873a-cab67cc5f1b2">14</OriginalRelease>
    <ScenarioTagsTaxHTField0 xmlns="6d93d202-47fc-4405-873a-cab67cc5f1b2">
      <Terms xmlns="http://schemas.microsoft.com/office/infopath/2007/PartnerControls"/>
    </ScenarioTagsTaxHTField0>
    <LocalizationTagsTaxHTField0 xmlns="6d93d202-47fc-4405-873a-cab67cc5f1b2">
      <Terms xmlns="http://schemas.microsoft.com/office/infopath/2007/PartnerControls"/>
    </LocalizationTagsTaxHTField0>
    <LocMarketGroupTiers2 xmlns="6d93d202-47fc-4405-873a-cab67cc5f1b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01F4D33-A420-48E3-AA38-BBFE610604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93d202-47fc-4405-873a-cab67cc5f1b2"/>
    <ds:schemaRef ds:uri="64acb2c5-0a2b-4bda-bd34-58e36cbb80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8709F82-DF92-4534-8828-241D478DD3DC}">
  <ds:schemaRefs>
    <ds:schemaRef ds:uri="http://schemas.microsoft.com/office/2006/metadata/properties"/>
    <ds:schemaRef ds:uri="http://schemas.microsoft.com/office/infopath/2007/PartnerControls"/>
    <ds:schemaRef ds:uri="6d93d202-47fc-4405-873a-cab67cc5f1b2"/>
    <ds:schemaRef ds:uri="64acb2c5-0a2b-4bda-bd34-58e36cbb80d2"/>
  </ds:schemaRefs>
</ds:datastoreItem>
</file>

<file path=customXml/itemProps3.xml><?xml version="1.0" encoding="utf-8"?>
<ds:datastoreItem xmlns:ds="http://schemas.openxmlformats.org/officeDocument/2006/customXml" ds:itemID="{D3C1CBE3-6149-442B-BAF2-5FA9A69D794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de la formation du personnel</Template>
  <TotalTime>0</TotalTime>
  <Words>401</Words>
  <Application>Microsoft Office PowerPoint</Application>
  <PresentationFormat>Affichage à l'écran (4:3)</PresentationFormat>
  <Paragraphs>42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Aptos</vt:lpstr>
      <vt:lpstr>Arial</vt:lpstr>
      <vt:lpstr>Calibri</vt:lpstr>
      <vt:lpstr>Tahoma</vt:lpstr>
      <vt:lpstr>Ubuntu</vt:lpstr>
      <vt:lpstr>Wingdings</vt:lpstr>
      <vt:lpstr>Blends</vt:lpstr>
      <vt:lpstr>Gestion des identités en mode SAAS </vt:lpstr>
      <vt:lpstr>Authenfication SSO</vt:lpstr>
      <vt:lpstr>Centralisation des accès (1)</vt:lpstr>
      <vt:lpstr>Centralisation des accès (2)</vt:lpstr>
      <vt:lpstr>Collaboration entre 2 entités</vt:lpstr>
      <vt:lpstr>Protocole de communication</vt:lpstr>
      <vt:lpstr>Etapes de la connexion</vt:lpstr>
      <vt:lpstr>Mise en œuvre (1) </vt:lpstr>
      <vt:lpstr>Mise en œuvre (2) </vt:lpstr>
      <vt:lpstr>Exploitation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du personnel</dc:title>
  <dc:subject/>
  <dc:creator>Valerie Cambert</dc:creator>
  <cp:keywords/>
  <dc:description/>
  <cp:lastModifiedBy>Frederic ALLEZ</cp:lastModifiedBy>
  <cp:revision>32</cp:revision>
  <dcterms:created xsi:type="dcterms:W3CDTF">2024-04-05T09:51:38Z</dcterms:created>
  <dcterms:modified xsi:type="dcterms:W3CDTF">2024-05-29T12:15:58Z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TC010130221036</vt:lpwstr>
  </property>
  <property fmtid="{D5CDD505-2E9C-101B-9397-08002B2CF9AE}" pid="3" name="InternalTags">
    <vt:lpwstr/>
  </property>
  <property fmtid="{D5CDD505-2E9C-101B-9397-08002B2CF9AE}" pid="4" name="ContentTypeId">
    <vt:lpwstr>0x01010069924D1ECC420D47A2456556BC94F7370400BDF4491DEA4973499845289601F88B9F</vt:lpwstr>
  </property>
  <property fmtid="{D5CDD505-2E9C-101B-9397-08002B2CF9AE}" pid="5" name="LocalizationTags">
    <vt:lpwstr/>
  </property>
  <property fmtid="{D5CDD505-2E9C-101B-9397-08002B2CF9AE}" pid="6" name="FeatureTags">
    <vt:lpwstr/>
  </property>
  <property fmtid="{D5CDD505-2E9C-101B-9397-08002B2CF9AE}" pid="7" name="ScenarioTags">
    <vt:lpwstr/>
  </property>
  <property fmtid="{D5CDD505-2E9C-101B-9397-08002B2CF9AE}" pid="8" name="CampaignTags">
    <vt:lpwstr/>
  </property>
  <property fmtid="{D5CDD505-2E9C-101B-9397-08002B2CF9AE}" pid="9" name="Order">
    <vt:r8>9712200</vt:r8>
  </property>
  <property fmtid="{D5CDD505-2E9C-101B-9397-08002B2CF9AE}" pid="10" name="HiddenCategoryTags">
    <vt:lpwstr/>
  </property>
  <property fmtid="{D5CDD505-2E9C-101B-9397-08002B2CF9AE}" pid="11" name="ImageGenStatus">
    <vt:i4>0</vt:i4>
  </property>
  <property fmtid="{D5CDD505-2E9C-101B-9397-08002B2CF9AE}" pid="12" name="CategoryTags">
    <vt:lpwstr/>
  </property>
  <property fmtid="{D5CDD505-2E9C-101B-9397-08002B2CF9AE}" pid="13" name="Applications">
    <vt:lpwstr/>
  </property>
  <property fmtid="{D5CDD505-2E9C-101B-9397-08002B2CF9AE}" pid="14" name="LocMarketGroupTiers">
    <vt:lpwstr>,t:Tier 1,t:Tier 2,t:Tier 3,</vt:lpwstr>
  </property>
</Properties>
</file>