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73"/>
  </p:notesMasterIdLst>
  <p:handoutMasterIdLst>
    <p:handoutMasterId r:id="rId74"/>
  </p:handoutMasterIdLst>
  <p:sldIdLst>
    <p:sldId id="256" r:id="rId2"/>
    <p:sldId id="551" r:id="rId3"/>
    <p:sldId id="493" r:id="rId4"/>
    <p:sldId id="494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455" r:id="rId13"/>
    <p:sldId id="502" r:id="rId14"/>
    <p:sldId id="503" r:id="rId15"/>
    <p:sldId id="454" r:id="rId16"/>
    <p:sldId id="504" r:id="rId17"/>
    <p:sldId id="505" r:id="rId18"/>
    <p:sldId id="548" r:id="rId19"/>
    <p:sldId id="522" r:id="rId20"/>
    <p:sldId id="507" r:id="rId21"/>
    <p:sldId id="506" r:id="rId22"/>
    <p:sldId id="508" r:id="rId23"/>
    <p:sldId id="509" r:id="rId24"/>
    <p:sldId id="510" r:id="rId25"/>
    <p:sldId id="511" r:id="rId26"/>
    <p:sldId id="512" r:id="rId27"/>
    <p:sldId id="513" r:id="rId28"/>
    <p:sldId id="514" r:id="rId29"/>
    <p:sldId id="515" r:id="rId30"/>
    <p:sldId id="516" r:id="rId31"/>
    <p:sldId id="517" r:id="rId32"/>
    <p:sldId id="518" r:id="rId33"/>
    <p:sldId id="519" r:id="rId34"/>
    <p:sldId id="520" r:id="rId35"/>
    <p:sldId id="547" r:id="rId36"/>
    <p:sldId id="523" r:id="rId37"/>
    <p:sldId id="524" r:id="rId38"/>
    <p:sldId id="525" r:id="rId39"/>
    <p:sldId id="526" r:id="rId40"/>
    <p:sldId id="527" r:id="rId41"/>
    <p:sldId id="528" r:id="rId42"/>
    <p:sldId id="546" r:id="rId43"/>
    <p:sldId id="529" r:id="rId44"/>
    <p:sldId id="532" r:id="rId45"/>
    <p:sldId id="533" r:id="rId46"/>
    <p:sldId id="530" r:id="rId47"/>
    <p:sldId id="531" r:id="rId48"/>
    <p:sldId id="587" r:id="rId49"/>
    <p:sldId id="534" r:id="rId50"/>
    <p:sldId id="586" r:id="rId51"/>
    <p:sldId id="535" r:id="rId52"/>
    <p:sldId id="536" r:id="rId53"/>
    <p:sldId id="538" r:id="rId54"/>
    <p:sldId id="539" r:id="rId55"/>
    <p:sldId id="581" r:id="rId56"/>
    <p:sldId id="540" r:id="rId57"/>
    <p:sldId id="541" r:id="rId58"/>
    <p:sldId id="542" r:id="rId59"/>
    <p:sldId id="582" r:id="rId60"/>
    <p:sldId id="583" r:id="rId61"/>
    <p:sldId id="543" r:id="rId62"/>
    <p:sldId id="544" r:id="rId63"/>
    <p:sldId id="584" r:id="rId64"/>
    <p:sldId id="588" r:id="rId65"/>
    <p:sldId id="589" r:id="rId66"/>
    <p:sldId id="585" r:id="rId67"/>
    <p:sldId id="590" r:id="rId68"/>
    <p:sldId id="591" r:id="rId69"/>
    <p:sldId id="592" r:id="rId70"/>
    <p:sldId id="593" r:id="rId71"/>
    <p:sldId id="594" r:id="rId72"/>
  </p:sldIdLst>
  <p:sldSz cx="9144000" cy="6858000" type="screen4x3"/>
  <p:notesSz cx="6858000" cy="9144000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35" autoAdjust="0"/>
  </p:normalViewPr>
  <p:slideViewPr>
    <p:cSldViewPr snapToObjects="1">
      <p:cViewPr>
        <p:scale>
          <a:sx n="100" d="100"/>
          <a:sy n="100" d="100"/>
        </p:scale>
        <p:origin x="-878" y="110"/>
      </p:cViewPr>
      <p:guideLst>
        <p:guide orient="horz" pos="3464"/>
        <p:guide pos="1264"/>
      </p:guideLst>
    </p:cSldViewPr>
  </p:slideViewPr>
  <p:outlineViewPr>
    <p:cViewPr>
      <p:scale>
        <a:sx n="33" d="100"/>
        <a:sy n="33" d="100"/>
      </p:scale>
      <p:origin x="0" y="176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Objects="1">
      <p:cViewPr varScale="1">
        <p:scale>
          <a:sx n="71" d="100"/>
          <a:sy n="71" d="100"/>
        </p:scale>
        <p:origin x="-3077" y="-77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(ha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583795"/>
            <a:ext cx="7772400" cy="4436005"/>
          </a:xfrm>
        </p:spPr>
        <p:txBody>
          <a:bodyPr vert="horz"/>
          <a:lstStyle/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175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771566" cy="12905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3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12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13"/>
          <p:cNvSpPr>
            <a:spLocks noGrp="1"/>
          </p:cNvSpPr>
          <p:nvPr>
            <p:ph type="dt" sz="half" idx="13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11&amp;12 décembre 2014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431292"/>
            <a:ext cx="1771566" cy="129050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1" y="2979665"/>
            <a:ext cx="7882128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" y="69755"/>
            <a:ext cx="1357642" cy="9889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898830"/>
            <a:ext cx="7772400" cy="412097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 anchorCtr="0"/>
          <a:lstStyle>
            <a:lvl1pPr eaLnBrk="1" latinLnBrk="0" hangingPunct="1">
              <a:defRPr kumimoji="0"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Les sections d’étude globales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8" r:id="rId2"/>
    <p:sldLayoutId id="2147484167" r:id="rId3"/>
    <p:sldLayoutId id="2147484177" r:id="rId4"/>
    <p:sldLayoutId id="2147484168" r:id="rId5"/>
    <p:sldLayoutId id="2147484170" r:id="rId6"/>
    <p:sldLayoutId id="2147484176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1106615" y="1628800"/>
            <a:ext cx="535559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3200" b="1" dirty="0" smtClean="0">
                <a:solidFill>
                  <a:schemeClr val="accent3"/>
                </a:solidFill>
              </a:rPr>
              <a:t>Formation à l’utilisation du système</a:t>
            </a:r>
            <a:endParaRPr kumimoji="0" lang="fr-FR" sz="3200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climat 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3805"/>
            <a:ext cx="2800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4115"/>
            <a:ext cx="7077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endCxn id="7171" idx="0"/>
          </p:cNvCxnSpPr>
          <p:nvPr/>
        </p:nvCxnSpPr>
        <p:spPr>
          <a:xfrm>
            <a:off x="1376645" y="2821567"/>
            <a:ext cx="3853573" cy="164254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9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 profil en travers / Drainage 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7" y="1763815"/>
            <a:ext cx="3889517" cy="322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0" y="5167805"/>
            <a:ext cx="485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>
            <a:endCxn id="8195" idx="0"/>
          </p:cNvCxnSpPr>
          <p:nvPr/>
        </p:nvCxnSpPr>
        <p:spPr>
          <a:xfrm>
            <a:off x="1013575" y="3789040"/>
            <a:ext cx="5534220" cy="137876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75" y="1939223"/>
            <a:ext cx="1936885" cy="287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>
          <a:xfrm>
            <a:off x="1673515" y="2258870"/>
            <a:ext cx="4473660" cy="135015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376645" y="2078850"/>
            <a:ext cx="2076500" cy="360039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4" idx="7"/>
          </p:cNvCxnSpPr>
          <p:nvPr/>
        </p:nvCxnSpPr>
        <p:spPr>
          <a:xfrm flipV="1">
            <a:off x="3149049" y="1312125"/>
            <a:ext cx="1422951" cy="81945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 txBox="1">
            <a:spLocks/>
          </p:cNvSpPr>
          <p:nvPr/>
        </p:nvSpPr>
        <p:spPr>
          <a:xfrm>
            <a:off x="4572000" y="1032859"/>
            <a:ext cx="4230469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Ajout / Suppression d’éléments</a:t>
            </a:r>
          </a:p>
        </p:txBody>
      </p:sp>
    </p:spTree>
    <p:extLst>
      <p:ext uri="{BB962C8B-B14F-4D97-AF65-F5344CB8AC3E}">
        <p14:creationId xmlns:p14="http://schemas.microsoft.com/office/powerpoint/2010/main" val="714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cahier des charges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courantes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cahier des charges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" y="2973583"/>
            <a:ext cx="13811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690" y="2033845"/>
            <a:ext cx="6374942" cy="383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3028992" y="2438889"/>
            <a:ext cx="5535615" cy="40504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95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/>
              <a:t>Le gel et les paramètres avancés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 </a:t>
            </a:r>
            <a:r>
              <a:rPr lang="fr-FR" sz="2000" dirty="0">
                <a:solidFill>
                  <a:schemeClr val="bg1"/>
                </a:solidFill>
              </a:rPr>
              <a:t>cahier des charges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628800"/>
            <a:ext cx="7656590" cy="42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3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documents associés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photos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documents associés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4" y="1718810"/>
            <a:ext cx="4250362" cy="211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54" y="2776427"/>
            <a:ext cx="4423982" cy="334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521550" y="2123855"/>
            <a:ext cx="4050450" cy="256528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5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documents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>
                <a:solidFill>
                  <a:schemeClr val="bg1"/>
                </a:solidFill>
              </a:rPr>
              <a:t>Les documents associés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9" y="1673805"/>
            <a:ext cx="4535881" cy="22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34" y="2148273"/>
            <a:ext cx="3518352" cy="443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1466655" y="3293985"/>
            <a:ext cx="3631179" cy="144016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module Réhabilitation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L‘interface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5" y="1358770"/>
            <a:ext cx="7575990" cy="460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9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données</a:t>
            </a:r>
            <a:endParaRPr lang="fr-FR" dirty="0"/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3203975"/>
            <a:ext cx="7161112" cy="24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diagnostic –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5" y="1718810"/>
            <a:ext cx="6480720" cy="420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7008440" y="2213865"/>
            <a:ext cx="2141730" cy="3870431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 problèmes</a:t>
            </a:r>
          </a:p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 objets</a:t>
            </a:r>
          </a:p>
        </p:txBody>
      </p:sp>
      <p:cxnSp>
        <p:nvCxnSpPr>
          <p:cNvPr id="12" name="Connecteur droit avec flèche 11"/>
          <p:cNvCxnSpPr>
            <a:stCxn id="16" idx="6"/>
          </p:cNvCxnSpPr>
          <p:nvPr/>
        </p:nvCxnSpPr>
        <p:spPr>
          <a:xfrm>
            <a:off x="3453044" y="4396605"/>
            <a:ext cx="3663487" cy="29253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 flipV="1">
            <a:off x="3723075" y="2618909"/>
            <a:ext cx="3060340" cy="360039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llipse 15"/>
          <p:cNvSpPr/>
          <p:nvPr/>
        </p:nvSpPr>
        <p:spPr>
          <a:xfrm flipV="1">
            <a:off x="2327919" y="2978947"/>
            <a:ext cx="1125125" cy="283531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2" name="Connecteur droit avec flèche 31"/>
          <p:cNvCxnSpPr>
            <a:stCxn id="14" idx="0"/>
          </p:cNvCxnSpPr>
          <p:nvPr/>
        </p:nvCxnSpPr>
        <p:spPr>
          <a:xfrm>
            <a:off x="5253245" y="2978948"/>
            <a:ext cx="1863286" cy="225027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5" y="1592536"/>
            <a:ext cx="5233715" cy="431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5" y="274638"/>
            <a:ext cx="7146795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 diagnostic – Cohérence globale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526219" y="1952576"/>
            <a:ext cx="2385265" cy="3870431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</a:rPr>
              <a:t>L’hypothèse éventuelle</a:t>
            </a:r>
          </a:p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concordance  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024085" y="3043249"/>
            <a:ext cx="3592145" cy="102456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 flipV="1">
            <a:off x="2340755" y="2605149"/>
            <a:ext cx="720080" cy="697574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2340755" y="2087586"/>
            <a:ext cx="4275475" cy="3150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 flipV="1">
            <a:off x="628604" y="1736292"/>
            <a:ext cx="1802161" cy="48631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4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91800" cy="1143000"/>
          </a:xfrm>
        </p:spPr>
        <p:txBody>
          <a:bodyPr anchor="ctr">
            <a:normAutofit/>
          </a:bodyPr>
          <a:lstStyle/>
          <a:p>
            <a:r>
              <a:rPr lang="fr-FR" dirty="0" smtClean="0"/>
              <a:t>Le diagnostic – Modèle mécanique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98" y="1313765"/>
            <a:ext cx="608965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 flipV="1">
            <a:off x="1645695" y="1808820"/>
            <a:ext cx="1890210" cy="45005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3" idx="6"/>
          </p:cNvCxnSpPr>
          <p:nvPr/>
        </p:nvCxnSpPr>
        <p:spPr>
          <a:xfrm>
            <a:off x="3535905" y="2033845"/>
            <a:ext cx="1530660" cy="3600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99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30" y="1403775"/>
            <a:ext cx="6955110" cy="44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Le diagnostic – Courbes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flipV="1">
            <a:off x="1736684" y="2078850"/>
            <a:ext cx="315035" cy="2700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3" idx="6"/>
          </p:cNvCxnSpPr>
          <p:nvPr/>
        </p:nvCxnSpPr>
        <p:spPr>
          <a:xfrm>
            <a:off x="2051719" y="2213865"/>
            <a:ext cx="1395400" cy="143100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0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1422108"/>
            <a:ext cx="5985665" cy="453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La conception – Techniques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flipV="1">
            <a:off x="1961710" y="2798929"/>
            <a:ext cx="495055" cy="292532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9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La conception –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15" y="1223755"/>
            <a:ext cx="6682370" cy="4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conception – Modèle mécanique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32" y="2030645"/>
            <a:ext cx="715645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7646383" y="3699029"/>
            <a:ext cx="315035" cy="382543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" name="Connecteur droit avec flèche 6"/>
          <p:cNvCxnSpPr>
            <a:stCxn id="6" idx="2"/>
          </p:cNvCxnSpPr>
          <p:nvPr/>
        </p:nvCxnSpPr>
        <p:spPr>
          <a:xfrm flipH="1">
            <a:off x="7331349" y="3890300"/>
            <a:ext cx="315034" cy="48380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8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conception –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853825"/>
            <a:ext cx="71247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 flipV="1">
            <a:off x="1009650" y="3292344"/>
            <a:ext cx="3247315" cy="76508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6" y="1655539"/>
            <a:ext cx="72707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conception – Courbes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 flipV="1">
            <a:off x="1438410" y="1786694"/>
            <a:ext cx="315035" cy="2700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stCxn id="13" idx="6"/>
          </p:cNvCxnSpPr>
          <p:nvPr/>
        </p:nvCxnSpPr>
        <p:spPr>
          <a:xfrm>
            <a:off x="1753445" y="1921709"/>
            <a:ext cx="1395400" cy="76508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 flipV="1">
            <a:off x="1078371" y="2956824"/>
            <a:ext cx="2025225" cy="585064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383516" y="2686794"/>
            <a:ext cx="765329" cy="27003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conception – Echecs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" y="2245702"/>
            <a:ext cx="82867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 flipV="1">
            <a:off x="7956541" y="2245700"/>
            <a:ext cx="768000" cy="303567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 flipV="1">
            <a:off x="506756" y="4696310"/>
            <a:ext cx="1689145" cy="270032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2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panneau général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75" y="2393885"/>
            <a:ext cx="571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63" y="1763815"/>
            <a:ext cx="7977137" cy="41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conception – Analyse de solutions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 flipV="1">
            <a:off x="1024698" y="1943835"/>
            <a:ext cx="405045" cy="45005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>
            <a:stCxn id="9" idx="7"/>
          </p:cNvCxnSpPr>
          <p:nvPr/>
        </p:nvCxnSpPr>
        <p:spPr>
          <a:xfrm>
            <a:off x="1370426" y="2327978"/>
            <a:ext cx="2399577" cy="1686087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conception – Analyse de solutions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628800"/>
            <a:ext cx="83502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V="1">
            <a:off x="2590800" y="2213179"/>
            <a:ext cx="6124575" cy="94510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8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conception – Analyse gel / dégel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4" y="2033845"/>
            <a:ext cx="70199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 flipV="1">
            <a:off x="749571" y="4169339"/>
            <a:ext cx="7965885" cy="105538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6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La conception – Analyse gel / dégel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2" y="2033845"/>
            <a:ext cx="7051402" cy="364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5150182" y="1718810"/>
            <a:ext cx="3375375" cy="128040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725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 rapport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réhabilitation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703" y="1437345"/>
            <a:ext cx="36131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2735019"/>
            <a:ext cx="2465424" cy="326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4" y="1313765"/>
            <a:ext cx="3019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V="1">
            <a:off x="2006715" y="1538790"/>
            <a:ext cx="450050" cy="42531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stCxn id="10" idx="0"/>
            <a:endCxn id="16387" idx="0"/>
          </p:cNvCxnSpPr>
          <p:nvPr/>
        </p:nvCxnSpPr>
        <p:spPr>
          <a:xfrm>
            <a:off x="2231740" y="1964100"/>
            <a:ext cx="107587" cy="77091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339327" y="3564015"/>
            <a:ext cx="2836376" cy="220524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module Construction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L‘interface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construction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8" y="1268760"/>
            <a:ext cx="7820724" cy="476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10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données – 1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1975"/>
            <a:ext cx="4085320" cy="214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925" y="4149080"/>
            <a:ext cx="1665185" cy="154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454" y="2753925"/>
            <a:ext cx="1350150" cy="201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données – 2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4" y="1297497"/>
            <a:ext cx="4316624" cy="21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55" y="2214083"/>
            <a:ext cx="4250309" cy="9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6426541" y="1493785"/>
            <a:ext cx="585065" cy="475971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Ou</a:t>
            </a:r>
          </a:p>
        </p:txBody>
      </p:sp>
      <p:sp>
        <p:nvSpPr>
          <p:cNvPr id="12" name="Ellipse 11"/>
          <p:cNvSpPr/>
          <p:nvPr/>
        </p:nvSpPr>
        <p:spPr>
          <a:xfrm flipV="1">
            <a:off x="1115952" y="2241769"/>
            <a:ext cx="2745305" cy="2874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36" y="3789040"/>
            <a:ext cx="4940433" cy="220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>
            <a:endCxn id="1032" idx="0"/>
          </p:cNvCxnSpPr>
          <p:nvPr/>
        </p:nvCxnSpPr>
        <p:spPr>
          <a:xfrm>
            <a:off x="2286082" y="3383995"/>
            <a:ext cx="2245971" cy="40504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endCxn id="1032" idx="0"/>
          </p:cNvCxnSpPr>
          <p:nvPr/>
        </p:nvCxnSpPr>
        <p:spPr>
          <a:xfrm flipH="1">
            <a:off x="4532053" y="2978950"/>
            <a:ext cx="2192340" cy="81009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5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7" y="1207487"/>
            <a:ext cx="4316624" cy="217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17" y="1207487"/>
            <a:ext cx="4250309" cy="9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 flipV="1">
            <a:off x="1106615" y="2151759"/>
            <a:ext cx="2745305" cy="2874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7" y="3564015"/>
            <a:ext cx="2971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18" y="2277169"/>
            <a:ext cx="2545305" cy="43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lipse 13"/>
          <p:cNvSpPr/>
          <p:nvPr/>
        </p:nvSpPr>
        <p:spPr>
          <a:xfrm flipV="1">
            <a:off x="1376645" y="5094185"/>
            <a:ext cx="2745305" cy="2874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488328" y="2438515"/>
            <a:ext cx="260969" cy="265567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5" y="274638"/>
            <a:ext cx="7308305" cy="1143000"/>
          </a:xfrm>
        </p:spPr>
        <p:txBody>
          <a:bodyPr anchor="t">
            <a:normAutofit fontScale="90000"/>
          </a:bodyPr>
          <a:lstStyle/>
          <a:p>
            <a:r>
              <a:rPr lang="fr-FR" dirty="0" smtClean="0"/>
              <a:t>La structure : Histoire de la chaussée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88" y="1200430"/>
            <a:ext cx="6018437" cy="48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66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dirty="0" smtClean="0"/>
              <a:t>Les giratoires – Données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66" y="1517693"/>
            <a:ext cx="6794190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6" y="3884290"/>
            <a:ext cx="40671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61" y="3789040"/>
            <a:ext cx="4019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 flipV="1">
            <a:off x="1463696" y="3293984"/>
            <a:ext cx="1620180" cy="24242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 flipV="1">
            <a:off x="4569041" y="3096315"/>
            <a:ext cx="1524220" cy="19767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 flipV="1">
            <a:off x="4749061" y="4569250"/>
            <a:ext cx="1800200" cy="20990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3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7" y="3789040"/>
            <a:ext cx="8514946" cy="19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giratoires –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</a:t>
            </a:r>
            <a:r>
              <a:rPr lang="fr-FR" sz="2000" dirty="0">
                <a:solidFill>
                  <a:schemeClr val="bg1"/>
                </a:solidFill>
              </a:rPr>
              <a:t>construction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 flipV="1">
            <a:off x="7542330" y="4464114"/>
            <a:ext cx="1300412" cy="121513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78750"/>
            <a:ext cx="3855225" cy="24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3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module Etude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8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Exploiter au mieux toutes les données </a:t>
            </a:r>
            <a:r>
              <a:rPr lang="fr-FR" dirty="0" smtClean="0"/>
              <a:t>disponibles</a:t>
            </a:r>
          </a:p>
          <a:p>
            <a:pPr lvl="1"/>
            <a:r>
              <a:rPr lang="fr-FR" dirty="0" smtClean="0"/>
              <a:t>Carottages</a:t>
            </a:r>
            <a:r>
              <a:rPr lang="fr-FR" dirty="0"/>
              <a:t>, déflexions, relevé des dégradations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Ne plus raisonner avec </a:t>
            </a:r>
            <a:r>
              <a:rPr lang="fr-FR" dirty="0" smtClean="0"/>
              <a:t>des valeurs moyennes</a:t>
            </a:r>
          </a:p>
          <a:p>
            <a:pPr lvl="1"/>
            <a:r>
              <a:rPr lang="fr-FR" dirty="0" smtClean="0"/>
              <a:t>Carotte </a:t>
            </a:r>
            <a:r>
              <a:rPr lang="fr-FR" dirty="0"/>
              <a:t>représentative, déflexion caractéristique et dégradations moyennes</a:t>
            </a:r>
            <a:r>
              <a:rPr lang="fr-FR" dirty="0" smtClean="0"/>
              <a:t>.</a:t>
            </a:r>
            <a:endParaRPr lang="fr-FR" dirty="0"/>
          </a:p>
          <a:p>
            <a:r>
              <a:rPr lang="fr-FR" dirty="0"/>
              <a:t>Définir la solution la plus adaptée sur la </a:t>
            </a:r>
            <a:r>
              <a:rPr lang="fr-FR" dirty="0" smtClean="0"/>
              <a:t>section</a:t>
            </a:r>
          </a:p>
          <a:p>
            <a:pPr lvl="1"/>
            <a:r>
              <a:rPr lang="fr-FR" dirty="0" smtClean="0"/>
              <a:t>en </a:t>
            </a:r>
            <a:r>
              <a:rPr lang="fr-FR" dirty="0"/>
              <a:t>isolant et en traitant les points singuliers.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L’interface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0" y="1178750"/>
            <a:ext cx="8687199" cy="48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3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L’</a:t>
            </a:r>
            <a:r>
              <a:rPr lang="fr-FR" dirty="0"/>
              <a:t>é</a:t>
            </a:r>
            <a:r>
              <a:rPr lang="fr-FR" dirty="0" smtClean="0"/>
              <a:t>tude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19385" y="5022291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section                                  Les carottages                         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1808820"/>
            <a:ext cx="64516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2051720" y="3281239"/>
            <a:ext cx="1125125" cy="174105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4031940" y="3113965"/>
            <a:ext cx="1440160" cy="1908326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472100" y="3345521"/>
            <a:ext cx="0" cy="1676770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création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" y="1853825"/>
            <a:ext cx="3257550" cy="37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 flipV="1">
            <a:off x="951958" y="2933945"/>
            <a:ext cx="1975487" cy="31503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 flipV="1">
            <a:off x="1176983" y="5270386"/>
            <a:ext cx="1975487" cy="315035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33" y="1853825"/>
            <a:ext cx="3229266" cy="37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 flipV="1">
            <a:off x="5677483" y="2438886"/>
            <a:ext cx="1530170" cy="270033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/>
          <p:cNvSpPr/>
          <p:nvPr/>
        </p:nvSpPr>
        <p:spPr>
          <a:xfrm flipV="1">
            <a:off x="5677483" y="3158967"/>
            <a:ext cx="1530170" cy="315037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86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communes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97" y="1718810"/>
            <a:ext cx="5120837" cy="409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146794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Les Cas représentatifs – Carottages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927993"/>
            <a:ext cx="70548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196625" y="2333038"/>
            <a:ext cx="8290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19385" y="5022291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Editer                                  Cloner                           Supprimer </a:t>
            </a:r>
          </a:p>
        </p:txBody>
      </p:sp>
      <p:cxnSp>
        <p:nvCxnSpPr>
          <p:cNvPr id="8" name="Connecteur droit avec flèche 7"/>
          <p:cNvCxnSpPr>
            <a:stCxn id="6" idx="4"/>
          </p:cNvCxnSpPr>
          <p:nvPr/>
        </p:nvCxnSpPr>
        <p:spPr>
          <a:xfrm>
            <a:off x="1611147" y="2596869"/>
            <a:ext cx="305558" cy="242542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7" idx="0"/>
          </p:cNvCxnSpPr>
          <p:nvPr/>
        </p:nvCxnSpPr>
        <p:spPr>
          <a:xfrm>
            <a:off x="2186735" y="2464953"/>
            <a:ext cx="2385265" cy="255733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321750" y="2464953"/>
            <a:ext cx="4635515" cy="255733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1853825"/>
            <a:ext cx="3483430" cy="33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Cas représentatifs – Carottages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434221" y="2078850"/>
            <a:ext cx="10225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>
            <a:endCxn id="9220" idx="1"/>
          </p:cNvCxnSpPr>
          <p:nvPr/>
        </p:nvCxnSpPr>
        <p:spPr>
          <a:xfrm>
            <a:off x="2582895" y="2174830"/>
            <a:ext cx="2205245" cy="189665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40" y="1627752"/>
            <a:ext cx="3735415" cy="488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trafic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45" y="1313765"/>
            <a:ext cx="28384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75" y="4014065"/>
            <a:ext cx="7086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4391980" y="2307844"/>
            <a:ext cx="720080" cy="138983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/>
          <p:cNvSpPr txBox="1">
            <a:spLocks/>
          </p:cNvSpPr>
          <p:nvPr/>
        </p:nvSpPr>
        <p:spPr>
          <a:xfrm>
            <a:off x="609600" y="1915017"/>
            <a:ext cx="3926687" cy="1121595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Ajout de plusieurs mesures : Tenir compte des variations non linéaire du trafic</a:t>
            </a:r>
          </a:p>
        </p:txBody>
      </p:sp>
      <p:cxnSp>
        <p:nvCxnSpPr>
          <p:cNvPr id="12" name="Connecteur droit avec flèche 11"/>
          <p:cNvCxnSpPr>
            <a:endCxn id="2051" idx="0"/>
          </p:cNvCxnSpPr>
          <p:nvPr/>
        </p:nvCxnSpPr>
        <p:spPr>
          <a:xfrm flipH="1">
            <a:off x="4641075" y="3036613"/>
            <a:ext cx="1461095" cy="97745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0" y="2933945"/>
            <a:ext cx="8616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1670" y="274638"/>
            <a:ext cx="7200800" cy="58907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Cas représentatifs – Carottages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46167"/>
            <a:ext cx="2681783" cy="173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4326838" y="1178750"/>
            <a:ext cx="740217" cy="18002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28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74" y="1032358"/>
            <a:ext cx="3420380" cy="9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Cas représentatifs –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266855" y="1583796"/>
            <a:ext cx="1022544" cy="18002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0" y="2293856"/>
            <a:ext cx="6243124" cy="382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>
            <a:stCxn id="6" idx="4"/>
            <a:endCxn id="10243" idx="0"/>
          </p:cNvCxnSpPr>
          <p:nvPr/>
        </p:nvCxnSpPr>
        <p:spPr>
          <a:xfrm>
            <a:off x="3778127" y="1763816"/>
            <a:ext cx="1845205" cy="53004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2530818" y="2474095"/>
            <a:ext cx="161571" cy="18164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5" name="Connecteur droit avec flèche 14"/>
          <p:cNvCxnSpPr>
            <a:endCxn id="19" idx="0"/>
          </p:cNvCxnSpPr>
          <p:nvPr/>
        </p:nvCxnSpPr>
        <p:spPr>
          <a:xfrm flipH="1">
            <a:off x="1419855" y="2550045"/>
            <a:ext cx="1110963" cy="92396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 txBox="1">
            <a:spLocks/>
          </p:cNvSpPr>
          <p:nvPr/>
        </p:nvSpPr>
        <p:spPr>
          <a:xfrm>
            <a:off x="744780" y="3474005"/>
            <a:ext cx="1350150" cy="921470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Retour à l’étude</a:t>
            </a:r>
          </a:p>
        </p:txBody>
      </p:sp>
    </p:spTree>
    <p:extLst>
      <p:ext uri="{BB962C8B-B14F-4D97-AF65-F5344CB8AC3E}">
        <p14:creationId xmlns:p14="http://schemas.microsoft.com/office/powerpoint/2010/main" val="11248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Cas représentatifs – Données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5" y="2364006"/>
            <a:ext cx="3705277" cy="361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00" y="3054513"/>
            <a:ext cx="4589134" cy="2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1088740"/>
            <a:ext cx="4415934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493785"/>
            <a:ext cx="7696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conceptions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559074" y="2618910"/>
            <a:ext cx="2295255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54087" y="5522860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Editer                                  Cloner                           Supprimer </a:t>
            </a:r>
          </a:p>
        </p:txBody>
      </p:sp>
      <p:cxnSp>
        <p:nvCxnSpPr>
          <p:cNvPr id="10" name="Connecteur droit avec flèche 9"/>
          <p:cNvCxnSpPr>
            <a:stCxn id="8" idx="4"/>
          </p:cNvCxnSpPr>
          <p:nvPr/>
        </p:nvCxnSpPr>
        <p:spPr>
          <a:xfrm flipH="1">
            <a:off x="2028905" y="2882741"/>
            <a:ext cx="2677797" cy="270649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882200" y="2591025"/>
            <a:ext cx="1260140" cy="303903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4706701" y="2163424"/>
            <a:ext cx="912421" cy="347082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4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2707040"/>
            <a:ext cx="3514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conceptions – Recherche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897972" y="3108524"/>
            <a:ext cx="27196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256964" y="1448781"/>
            <a:ext cx="4725525" cy="577460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Choix des techniques à prendre en compte</a:t>
            </a:r>
          </a:p>
          <a:p>
            <a:pPr fontAlgn="auto">
              <a:spcAft>
                <a:spcPts val="0"/>
              </a:spcAft>
            </a:pPr>
            <a:endParaRPr lang="fr-FR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Connecteur droit avec flèche 9"/>
          <p:cNvCxnSpPr>
            <a:endCxn id="3075" idx="0"/>
          </p:cNvCxnSpPr>
          <p:nvPr/>
        </p:nvCxnSpPr>
        <p:spPr>
          <a:xfrm>
            <a:off x="7263227" y="3113965"/>
            <a:ext cx="0" cy="166518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268760"/>
            <a:ext cx="3506525" cy="2655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 flipH="1">
            <a:off x="4436985" y="5107020"/>
            <a:ext cx="1106979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96526" y="1628802"/>
            <a:ext cx="3465384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086835" y="1628801"/>
            <a:ext cx="1170129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64" y="4779150"/>
            <a:ext cx="3438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avec flèche 24"/>
          <p:cNvCxnSpPr/>
          <p:nvPr/>
        </p:nvCxnSpPr>
        <p:spPr>
          <a:xfrm>
            <a:off x="6929437" y="1827521"/>
            <a:ext cx="0" cy="76906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8734"/>
            <a:ext cx="3737375" cy="19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7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9" y="1823741"/>
            <a:ext cx="3514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conceptions – Recherche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286635" y="2357141"/>
            <a:ext cx="2719644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822250" y="3608243"/>
            <a:ext cx="0" cy="112590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391980" y="5107020"/>
            <a:ext cx="1151984" cy="0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4021763" y="2489056"/>
            <a:ext cx="1450337" cy="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929437" y="1827521"/>
            <a:ext cx="0" cy="769061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64" y="1369868"/>
            <a:ext cx="2400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64" y="4779150"/>
            <a:ext cx="34575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28734"/>
            <a:ext cx="3737375" cy="19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2" y="1583794"/>
            <a:ext cx="8662795" cy="38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6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" y="1538790"/>
            <a:ext cx="8757465" cy="388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résultats – Modélisation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716905" y="4284095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26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résultats – Synthèse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04618" y="3138904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6" y="1572150"/>
            <a:ext cx="8733547" cy="38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5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998730"/>
            <a:ext cx="8532440" cy="37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résultats – Vue Gammes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21550" y="2933945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73036" y="5094185"/>
            <a:ext cx="8397928" cy="7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1140463" y="3331383"/>
            <a:ext cx="3656562" cy="1762802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dégradations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45" y="2326581"/>
            <a:ext cx="5667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41" y="5049180"/>
            <a:ext cx="7086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765"/>
            <a:ext cx="2662005" cy="3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3469376" y="1387105"/>
            <a:ext cx="4432993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Liste fonction du type de structure</a:t>
            </a:r>
          </a:p>
        </p:txBody>
      </p:sp>
      <p:cxnSp>
        <p:nvCxnSpPr>
          <p:cNvPr id="11" name="Connecteur droit avec flèche 10"/>
          <p:cNvCxnSpPr>
            <a:stCxn id="10" idx="1"/>
          </p:cNvCxnSpPr>
          <p:nvPr/>
        </p:nvCxnSpPr>
        <p:spPr>
          <a:xfrm flipH="1">
            <a:off x="1826695" y="1686199"/>
            <a:ext cx="1642681" cy="97771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3075" idx="0"/>
          </p:cNvCxnSpPr>
          <p:nvPr/>
        </p:nvCxnSpPr>
        <p:spPr>
          <a:xfrm flipH="1">
            <a:off x="4634541" y="3789041"/>
            <a:ext cx="1051331" cy="126013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fr-FR" dirty="0" smtClean="0"/>
              <a:t>Les résultats – Vue Positions Transversales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46" y="2407844"/>
            <a:ext cx="8619658" cy="2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336340" y="2843935"/>
            <a:ext cx="1125125" cy="397438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620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95" y="1646132"/>
            <a:ext cx="2098453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dirty="0" smtClean="0"/>
              <a:t>Les résultats –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247127" y="1646132"/>
            <a:ext cx="311987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50" y="1934951"/>
            <a:ext cx="6284376" cy="32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5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78" y="1263694"/>
            <a:ext cx="3619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2033845"/>
            <a:ext cx="2456318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016890" y="3340843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7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167007"/>
            <a:ext cx="2456318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701855" y="3474005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40" y="1965114"/>
            <a:ext cx="5940660" cy="287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51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393885"/>
            <a:ext cx="2231178" cy="22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31540" y="3524988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91" y="1493785"/>
            <a:ext cx="6565912" cy="44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2393885"/>
            <a:ext cx="2231178" cy="224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31540" y="3524988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1271170"/>
            <a:ext cx="6382034" cy="427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8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fr-FR" dirty="0" smtClean="0"/>
              <a:t>Les résultats – Editions détail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Etudes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915" y="1086570"/>
            <a:ext cx="3870430" cy="489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5" y="2068722"/>
            <a:ext cx="2456318" cy="24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2061895" y="3609020"/>
            <a:ext cx="947188" cy="29009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58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gestion des cas</a:t>
            </a:r>
            <a:endParaRPr lang="fr-FR" dirty="0"/>
          </a:p>
        </p:txBody>
      </p:sp>
      <p:pic>
        <p:nvPicPr>
          <p:cNvPr id="1026" name="Picture 2" descr="\\TWS-SERVEUR\AncienDisque\documents\valerie.cambert\FORUMS\ERASMUS\ERASMUS 12 (Juin 2014)\Photos Anim\Route_Aprè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4176012"/>
            <a:ext cx="5715000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différentes fonctions 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2123855"/>
            <a:ext cx="373941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 chargement et l’organisation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16" y="2101352"/>
            <a:ext cx="6105230" cy="39278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726795" y="2296951"/>
            <a:ext cx="630070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/>
          <p:cNvSpPr/>
          <p:nvPr/>
        </p:nvSpPr>
        <p:spPr>
          <a:xfrm flipV="1">
            <a:off x="3797526" y="3647101"/>
            <a:ext cx="1710190" cy="18002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590116" y="1342092"/>
            <a:ext cx="6105230" cy="504809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Regroupements             Colonnes                 Edition/Export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3527496" y="1711886"/>
            <a:ext cx="0" cy="67507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3691140" y="1711886"/>
            <a:ext cx="1816576" cy="675074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4436597" y="1711888"/>
            <a:ext cx="3366374" cy="720078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977546" y="2296951"/>
            <a:ext cx="459051" cy="270030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41530" y="1962594"/>
            <a:ext cx="2205245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Les recherches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2051721" y="2168860"/>
            <a:ext cx="675074" cy="263106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0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essais – 1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95452" y="4670379"/>
            <a:ext cx="2520280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Déflexion obligatoire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748" y="1221820"/>
            <a:ext cx="56578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43" y="3654025"/>
            <a:ext cx="5895655" cy="210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1297823"/>
            <a:ext cx="2298610" cy="277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H="1">
            <a:off x="1691680" y="1570127"/>
            <a:ext cx="1720461" cy="598733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4099" idx="0"/>
          </p:cNvCxnSpPr>
          <p:nvPr/>
        </p:nvCxnSpPr>
        <p:spPr>
          <a:xfrm>
            <a:off x="4301971" y="2168860"/>
            <a:ext cx="1703800" cy="1485165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 recherche rapide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030" y="1943835"/>
            <a:ext cx="59626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4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La configuration des recherches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La gestion des cas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2" y="2538676"/>
            <a:ext cx="4105439" cy="26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3491880" y="4644135"/>
            <a:ext cx="630070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" name="Connecteur droit avec flèche 7"/>
          <p:cNvCxnSpPr>
            <a:stCxn id="7" idx="7"/>
          </p:cNvCxnSpPr>
          <p:nvPr/>
        </p:nvCxnSpPr>
        <p:spPr>
          <a:xfrm flipV="1">
            <a:off x="4029678" y="2547723"/>
            <a:ext cx="542322" cy="2135049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954138"/>
            <a:ext cx="4147513" cy="26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/>
          <p:cNvSpPr/>
          <p:nvPr/>
        </p:nvSpPr>
        <p:spPr>
          <a:xfrm>
            <a:off x="4701540" y="4171940"/>
            <a:ext cx="540060" cy="18002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66" y="1092716"/>
            <a:ext cx="4156732" cy="270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cteur droit avec flèche 17"/>
          <p:cNvCxnSpPr/>
          <p:nvPr/>
        </p:nvCxnSpPr>
        <p:spPr>
          <a:xfrm>
            <a:off x="2176431" y="5004176"/>
            <a:ext cx="2800614" cy="765084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2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essais – 2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72200" y="1988840"/>
            <a:ext cx="2520280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carottage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53" y="1268760"/>
            <a:ext cx="5715635" cy="215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3654025"/>
            <a:ext cx="6120680" cy="229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/>
          <p:nvPr/>
        </p:nvSpPr>
        <p:spPr>
          <a:xfrm>
            <a:off x="4520725" y="4979504"/>
            <a:ext cx="2076500" cy="789756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590801" y="2840447"/>
            <a:ext cx="2431249" cy="2208733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2275766" y="2591460"/>
            <a:ext cx="630070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04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 smtClean="0"/>
              <a:t>Les essais – 3</a:t>
            </a:r>
            <a:endParaRPr lang="fr-FR" dirty="0"/>
          </a:p>
        </p:txBody>
      </p:sp>
      <p:sp>
        <p:nvSpPr>
          <p:cNvPr id="5" name="Espace réservé du pied de page 4"/>
          <p:cNvSpPr txBox="1">
            <a:spLocks/>
          </p:cNvSpPr>
          <p:nvPr/>
        </p:nvSpPr>
        <p:spPr>
          <a:xfrm>
            <a:off x="609600" y="6165304"/>
            <a:ext cx="3962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defPPr>
              <a:defRPr lang="fr-FR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</a:rPr>
              <a:t>Les données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372200" y="1988840"/>
            <a:ext cx="2520280" cy="598188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Le carottage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" y="1268760"/>
            <a:ext cx="6120680" cy="229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lipse 15"/>
          <p:cNvSpPr/>
          <p:nvPr/>
        </p:nvSpPr>
        <p:spPr>
          <a:xfrm>
            <a:off x="1960729" y="1706231"/>
            <a:ext cx="766065" cy="263831"/>
          </a:xfrm>
          <a:prstGeom prst="ellipse">
            <a:avLst/>
          </a:prstGeom>
          <a:noFill/>
          <a:ln w="25400" cap="rnd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4" y="3744035"/>
            <a:ext cx="6008034" cy="23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>
            <a:off x="2359007" y="1997976"/>
            <a:ext cx="4508248" cy="3231224"/>
          </a:xfrm>
          <a:prstGeom prst="straightConnector1">
            <a:avLst/>
          </a:prstGeom>
          <a:ln w="158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7868</TotalTime>
  <Words>521</Words>
  <Application>Microsoft Office PowerPoint</Application>
  <PresentationFormat>Affichage à l'écran (4:3)</PresentationFormat>
  <Paragraphs>167</Paragraphs>
  <Slides>71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71</vt:i4>
      </vt:variant>
    </vt:vector>
  </HeadingPairs>
  <TitlesOfParts>
    <vt:vector size="72" baseType="lpstr">
      <vt:lpstr>Capitaux</vt:lpstr>
      <vt:lpstr>Présentation PowerPoint</vt:lpstr>
      <vt:lpstr>Les données</vt:lpstr>
      <vt:lpstr>La panneau général</vt:lpstr>
      <vt:lpstr>La structure : Histoire de la chaussée</vt:lpstr>
      <vt:lpstr>Le trafic</vt:lpstr>
      <vt:lpstr>Les dégradations</vt:lpstr>
      <vt:lpstr>Les essais – 1</vt:lpstr>
      <vt:lpstr>Les essais – 2</vt:lpstr>
      <vt:lpstr>Les essais – 3</vt:lpstr>
      <vt:lpstr>Le climat </vt:lpstr>
      <vt:lpstr>Le profil en travers / Drainage </vt:lpstr>
      <vt:lpstr>Le cahier des charges</vt:lpstr>
      <vt:lpstr>Les données courantes</vt:lpstr>
      <vt:lpstr>Le gel et les paramètres avancés</vt:lpstr>
      <vt:lpstr>Les documents associés</vt:lpstr>
      <vt:lpstr>Les photos</vt:lpstr>
      <vt:lpstr>Les documents</vt:lpstr>
      <vt:lpstr>Le module Réhabilitation</vt:lpstr>
      <vt:lpstr>L‘interface</vt:lpstr>
      <vt:lpstr>Le diagnostic – Résultats</vt:lpstr>
      <vt:lpstr>Le diagnostic – Cohérence globale</vt:lpstr>
      <vt:lpstr>Le diagnostic – Modèle mécanique</vt:lpstr>
      <vt:lpstr>Le diagnostic – Courbes</vt:lpstr>
      <vt:lpstr>La conception – Techniques</vt:lpstr>
      <vt:lpstr>La conception – Résultats</vt:lpstr>
      <vt:lpstr>La conception – Modèle mécanique</vt:lpstr>
      <vt:lpstr>La conception – Détail</vt:lpstr>
      <vt:lpstr>La conception – Courbes</vt:lpstr>
      <vt:lpstr>La conception – Echecs</vt:lpstr>
      <vt:lpstr>La conception – Analyse de solutions</vt:lpstr>
      <vt:lpstr>La conception – Analyse de solutions</vt:lpstr>
      <vt:lpstr>La conception – Analyse gel / dégel</vt:lpstr>
      <vt:lpstr>La conception – Analyse gel / dégel</vt:lpstr>
      <vt:lpstr>Le rapport</vt:lpstr>
      <vt:lpstr>Le module Construction</vt:lpstr>
      <vt:lpstr>L‘interface</vt:lpstr>
      <vt:lpstr>Les données – 1</vt:lpstr>
      <vt:lpstr>Les données – 2</vt:lpstr>
      <vt:lpstr>Les résultats</vt:lpstr>
      <vt:lpstr>Les giratoires – Données</vt:lpstr>
      <vt:lpstr>Les giratoires – Résultats</vt:lpstr>
      <vt:lpstr>Le module Etude</vt:lpstr>
      <vt:lpstr>Objectifs</vt:lpstr>
      <vt:lpstr>L’interface</vt:lpstr>
      <vt:lpstr>L’étude</vt:lpstr>
      <vt:lpstr>La création</vt:lpstr>
      <vt:lpstr>Les données communes</vt:lpstr>
      <vt:lpstr>Les Cas représentatifs – Carottages</vt:lpstr>
      <vt:lpstr>Les Cas représentatifs – Carottages</vt:lpstr>
      <vt:lpstr>Les Cas représentatifs – Carottages</vt:lpstr>
      <vt:lpstr>Les Cas représentatifs – Détail</vt:lpstr>
      <vt:lpstr>Les Cas représentatifs – Données</vt:lpstr>
      <vt:lpstr>Les conceptions</vt:lpstr>
      <vt:lpstr>Les conceptions – Recherche</vt:lpstr>
      <vt:lpstr>Les conceptions – Recherche</vt:lpstr>
      <vt:lpstr>Les résultats</vt:lpstr>
      <vt:lpstr>Les résultats – Modélisation</vt:lpstr>
      <vt:lpstr>Les résultats – Synthèse</vt:lpstr>
      <vt:lpstr>Les résultats – Vue Gammes</vt:lpstr>
      <vt:lpstr>Les résultats – Vue Positions Transversales</vt:lpstr>
      <vt:lpstr>Les résultats – Détail</vt:lpstr>
      <vt:lpstr>Les résultats – Editions</vt:lpstr>
      <vt:lpstr>Les résultats – Editions</vt:lpstr>
      <vt:lpstr>Les résultats – Editions</vt:lpstr>
      <vt:lpstr>Les résultats – Editions</vt:lpstr>
      <vt:lpstr>Les résultats – Editions détail</vt:lpstr>
      <vt:lpstr>La gestion des cas</vt:lpstr>
      <vt:lpstr>Les différentes fonctions </vt:lpstr>
      <vt:lpstr>Le chargement et l’organisation</vt:lpstr>
      <vt:lpstr>La recherche rapide</vt:lpstr>
      <vt:lpstr>La configuration des recherches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428</cp:revision>
  <dcterms:created xsi:type="dcterms:W3CDTF">2004-03-22T09:00:28Z</dcterms:created>
  <dcterms:modified xsi:type="dcterms:W3CDTF">2021-07-30T09:58:22Z</dcterms:modified>
</cp:coreProperties>
</file>