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90" r:id="rId7"/>
    <p:sldId id="279" r:id="rId8"/>
    <p:sldId id="269" r:id="rId9"/>
    <p:sldId id="280" r:id="rId10"/>
    <p:sldId id="281" r:id="rId11"/>
    <p:sldId id="282" r:id="rId12"/>
    <p:sldId id="283" r:id="rId13"/>
    <p:sldId id="287" r:id="rId14"/>
    <p:sldId id="288" r:id="rId15"/>
    <p:sldId id="289" r:id="rId16"/>
    <p:sldId id="259" r:id="rId17"/>
    <p:sldId id="291" r:id="rId18"/>
    <p:sldId id="292" r:id="rId19"/>
    <p:sldId id="293" r:id="rId2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AB1BFB-46B7-9998-9E02-72F4E6A0DF25}"/>
              </a:ext>
            </a:extLst>
          </p:cNvPr>
          <p:cNvSpPr/>
          <p:nvPr userDrawn="1"/>
        </p:nvSpPr>
        <p:spPr bwMode="auto">
          <a:xfrm>
            <a:off x="103517" y="404664"/>
            <a:ext cx="8860971" cy="18294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68751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8220F-BE82-F834-067F-E491E8B0FAB4}"/>
              </a:ext>
            </a:extLst>
          </p:cNvPr>
          <p:cNvSpPr/>
          <p:nvPr userDrawn="1"/>
        </p:nvSpPr>
        <p:spPr bwMode="auto">
          <a:xfrm>
            <a:off x="0" y="476672"/>
            <a:ext cx="894715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D279D7-805D-EA32-F433-28C842344C97}"/>
              </a:ext>
            </a:extLst>
          </p:cNvPr>
          <p:cNvSpPr/>
          <p:nvPr userDrawn="1"/>
        </p:nvSpPr>
        <p:spPr bwMode="auto">
          <a:xfrm>
            <a:off x="0" y="476672"/>
            <a:ext cx="894715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3A48C7-2235-C064-7EF7-65CBE810B3D3}"/>
              </a:ext>
            </a:extLst>
          </p:cNvPr>
          <p:cNvSpPr/>
          <p:nvPr userDrawn="1"/>
        </p:nvSpPr>
        <p:spPr bwMode="auto">
          <a:xfrm>
            <a:off x="0" y="476672"/>
            <a:ext cx="8947150" cy="20882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2 : </a:t>
            </a:r>
            <a:r>
              <a:rPr lang="da-DK" dirty="0"/>
              <a:t>Description des ouvrages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Mercredi 6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des Ardennes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Les notations de l’ouvrage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notation est paramétrable pour chaque catégorie</a:t>
            </a:r>
          </a:p>
          <a:p>
            <a:pPr lvl="1"/>
            <a:r>
              <a:rPr lang="fr-FR" sz="2000" dirty="0"/>
              <a:t>Pour les bassins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0735D9-F21F-ED21-3AE3-67FA4B38A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098" y="3259687"/>
            <a:ext cx="7372716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09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hiérarchisation socio-économique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hiérarchisation est paramétrable pour chaque catégorie</a:t>
            </a:r>
          </a:p>
          <a:p>
            <a:pPr lvl="1"/>
            <a:r>
              <a:rPr lang="fr-FR" sz="2000" dirty="0"/>
              <a:t>Pour les ponts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4B2D36-69DF-7251-F1F6-E53D93A7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00" y="3284984"/>
            <a:ext cx="7668344" cy="31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843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La hiérarchisation socio-économique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hiérarchisation est paramétrable pour chaque catégorie</a:t>
            </a:r>
          </a:p>
          <a:p>
            <a:pPr lvl="1"/>
            <a:r>
              <a:rPr lang="fr-FR" sz="2000" dirty="0"/>
              <a:t>Pour les murs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EB84CA-BF43-4DD8-F0CF-AFE8DB9F2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05" y="3645024"/>
            <a:ext cx="8577389" cy="14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97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L'historique de l'ouvrage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Historique des visites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A88BED-8560-F4CE-57CA-B51A996E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7344990" cy="38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084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L'historique de l'ouvrage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Historique des éléments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1FD71A-4BC8-FCD8-1E8F-4F4D3C05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12" y="2852936"/>
            <a:ext cx="8786673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899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L'historique de l'ouvrage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Historique des actions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EDA61BE-2E6D-912A-14D2-C90B71EDC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068960"/>
            <a:ext cx="5515745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035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8A20419-83CF-AA1D-7F46-FBD31D83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 cycle VDA de l’ouvrage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E154AF-34D9-3E57-CA4E-BBCCD068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Le cycle Visite-Défaut-Action de l’ouvrage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EE29FC-0ED1-739C-800A-9768D3B2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04" y="2670862"/>
            <a:ext cx="7308304" cy="38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91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D52888-C1C1-6507-80CF-EAAA3767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des ouvrages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dirty="0"/>
              <a:t>La classification de l’ouvrage</a:t>
            </a:r>
          </a:p>
          <a:p>
            <a:r>
              <a:rPr lang="fr-FR" dirty="0"/>
              <a:t>Les éléments de l'ouvrage</a:t>
            </a:r>
          </a:p>
          <a:p>
            <a:r>
              <a:rPr lang="fr-FR" dirty="0"/>
              <a:t>Les notations de l'ouvrage</a:t>
            </a:r>
          </a:p>
          <a:p>
            <a:r>
              <a:rPr lang="fr-FR" dirty="0"/>
              <a:t>La hiérarchisation socio-économique</a:t>
            </a:r>
          </a:p>
          <a:p>
            <a:r>
              <a:rPr lang="fr-FR" dirty="0"/>
              <a:t>L'historique de l'ouvrage</a:t>
            </a:r>
          </a:p>
          <a:p>
            <a:r>
              <a:rPr lang="fr-FR" dirty="0"/>
              <a:t>Le cycle VDA de l’ouvrage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8D52888-C1C1-6507-80CF-EAAA3767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classification de l’ouvrage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14800"/>
          </a:xfrm>
          <a:noFill/>
          <a:ln/>
        </p:spPr>
        <p:txBody>
          <a:bodyPr lIns="182562" tIns="46037" rIns="182562" bIns="46037"/>
          <a:lstStyle/>
          <a:p>
            <a:r>
              <a:rPr lang="fr-FR" sz="2400" dirty="0"/>
              <a:t>Les classifications séquentielles : type de structure et structure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DAF7CDD-E64A-7F67-6514-A2966A4A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982496"/>
            <a:ext cx="6516216" cy="34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2892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792C13-5ECA-D761-A6B5-A1906745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Les éléments de l’ouvrage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15" y="2158178"/>
            <a:ext cx="8631560" cy="743364"/>
          </a:xfrm>
        </p:spPr>
        <p:txBody>
          <a:bodyPr/>
          <a:lstStyle/>
          <a:p>
            <a:r>
              <a:rPr lang="fr-FR" sz="2400" dirty="0"/>
              <a:t>Les éléments de l’ouvrage sont notés lors de la visite</a:t>
            </a:r>
          </a:p>
          <a:p>
            <a:r>
              <a:rPr lang="fr-FR" sz="2400" dirty="0"/>
              <a:t>Visite 24/11/2020 Pont PS 4 NOEUD ROUTIER D'HARFLEUR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6669F7-A047-FF86-167B-4A1881F5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46" y="3286735"/>
            <a:ext cx="6447697" cy="335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8881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48FA05F-24E9-70EF-39D0-81A4EB68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2" y="1124744"/>
            <a:ext cx="8851568" cy="46085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CCB5CFD-DD14-185F-93BB-256430F127B7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Les éléments de l’ouvrage</a:t>
            </a:r>
          </a:p>
        </p:txBody>
      </p:sp>
    </p:spTree>
    <p:extLst>
      <p:ext uri="{BB962C8B-B14F-4D97-AF65-F5344CB8AC3E}">
        <p14:creationId xmlns:p14="http://schemas.microsoft.com/office/powerpoint/2010/main" val="87325301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0FBD0F2-A7B7-41EC-5BC1-CD9AAD67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éléments de l’ouvrage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1411287"/>
          </a:xfrm>
        </p:spPr>
        <p:txBody>
          <a:bodyPr/>
          <a:lstStyle/>
          <a:p>
            <a:r>
              <a:rPr lang="fr-FR" sz="2400" dirty="0"/>
              <a:t>Les éléments de l’ouvrage sont accédés via les tableaux : le tableau Analyse détaillée des visites, 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46D4E4-3E50-A29C-1378-85F9876A2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65497"/>
            <a:ext cx="6588224" cy="37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713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17713"/>
            <a:ext cx="7911480" cy="403175"/>
          </a:xfrm>
        </p:spPr>
        <p:txBody>
          <a:bodyPr/>
          <a:lstStyle/>
          <a:p>
            <a:r>
              <a:rPr lang="fr-FR" sz="2400" dirty="0"/>
              <a:t>… accès via le tableau Analyse détaillée des éléments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5A3B53-9D97-7109-959F-D851590E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62201"/>
            <a:ext cx="7911480" cy="3493650"/>
          </a:xfrm>
          <a:prstGeom prst="rect">
            <a:avLst/>
          </a:prstGeom>
        </p:spPr>
      </p:pic>
      <p:sp>
        <p:nvSpPr>
          <p:cNvPr id="6" name="Titre 4">
            <a:extLst>
              <a:ext uri="{FF2B5EF4-FFF2-40B4-BE49-F238E27FC236}">
                <a16:creationId xmlns:a16="http://schemas.microsoft.com/office/drawing/2014/main" id="{663A3250-B35B-31F6-8DA8-711CAB15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éléments de l’ouvrage</a:t>
            </a:r>
          </a:p>
        </p:txBody>
      </p:sp>
    </p:spTree>
    <p:extLst>
      <p:ext uri="{BB962C8B-B14F-4D97-AF65-F5344CB8AC3E}">
        <p14:creationId xmlns:p14="http://schemas.microsoft.com/office/powerpoint/2010/main" val="248560641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17713"/>
            <a:ext cx="7911480" cy="403175"/>
          </a:xfrm>
        </p:spPr>
        <p:txBody>
          <a:bodyPr/>
          <a:lstStyle/>
          <a:p>
            <a:r>
              <a:rPr lang="fr-FR" sz="2400" dirty="0"/>
              <a:t>… accès via le tableau Synthèse notes composants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25574E-01E1-715B-8C88-812E15DB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2852936"/>
            <a:ext cx="8172400" cy="2552277"/>
          </a:xfrm>
          <a:prstGeom prst="rect">
            <a:avLst/>
          </a:prstGeom>
        </p:spPr>
      </p:pic>
      <p:sp>
        <p:nvSpPr>
          <p:cNvPr id="4" name="Titre 4">
            <a:extLst>
              <a:ext uri="{FF2B5EF4-FFF2-40B4-BE49-F238E27FC236}">
                <a16:creationId xmlns:a16="http://schemas.microsoft.com/office/drawing/2014/main" id="{B5F1AEAD-9AEA-97CF-4329-142CB1BF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éléments de l’ouvrage</a:t>
            </a:r>
          </a:p>
        </p:txBody>
      </p:sp>
    </p:spTree>
    <p:extLst>
      <p:ext uri="{BB962C8B-B14F-4D97-AF65-F5344CB8AC3E}">
        <p14:creationId xmlns:p14="http://schemas.microsoft.com/office/powerpoint/2010/main" val="19929242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8A829AFD-2F46-88FF-689A-9438FC802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Les notations de l’ouvrage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56" y="1962362"/>
            <a:ext cx="7772400" cy="1462086"/>
          </a:xfrm>
        </p:spPr>
        <p:txBody>
          <a:bodyPr/>
          <a:lstStyle/>
          <a:p>
            <a:r>
              <a:rPr lang="fr-FR" sz="2400" dirty="0"/>
              <a:t>Le système de notation est paramétrable pour chaque catégorie</a:t>
            </a:r>
          </a:p>
          <a:p>
            <a:pPr lvl="1"/>
            <a:r>
              <a:rPr lang="fr-FR" sz="2000" dirty="0"/>
              <a:t>Pour les ponts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3D6508-7BDA-CB74-C78D-0AF1631C9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5" y="3236178"/>
            <a:ext cx="707027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2613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37</TotalTime>
  <Words>221</Words>
  <Application>Microsoft Office PowerPoint</Application>
  <PresentationFormat>Affichage à l'écran (4:3)</PresentationFormat>
  <Paragraphs>47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Tahoma</vt:lpstr>
      <vt:lpstr>Wingdings</vt:lpstr>
      <vt:lpstr>Blends</vt:lpstr>
      <vt:lpstr>Formation OASIS-OKAPI</vt:lpstr>
      <vt:lpstr>Description des ouvrages</vt:lpstr>
      <vt:lpstr>La classification de l’ouvrage</vt:lpstr>
      <vt:lpstr>Les éléments de l’ouvrage</vt:lpstr>
      <vt:lpstr>Présentation PowerPoint</vt:lpstr>
      <vt:lpstr>Les éléments de l’ouvrage</vt:lpstr>
      <vt:lpstr>Les éléments de l’ouvrage</vt:lpstr>
      <vt:lpstr>Les éléments de l’ouvrage</vt:lpstr>
      <vt:lpstr>Les notations de l’ouvrage</vt:lpstr>
      <vt:lpstr>Les notations de l’ouvrage</vt:lpstr>
      <vt:lpstr>La hiérarchisation socio-économique</vt:lpstr>
      <vt:lpstr>La hiérarchisation socio-économique</vt:lpstr>
      <vt:lpstr>L'historique de l'ouvrage</vt:lpstr>
      <vt:lpstr>L'historique de l'ouvrage</vt:lpstr>
      <vt:lpstr>L'historique de l'ouvrage</vt:lpstr>
      <vt:lpstr>Le cycle VDA de l’ouvrage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20</cp:revision>
  <dcterms:created xsi:type="dcterms:W3CDTF">2024-04-05T09:51:38Z</dcterms:created>
  <dcterms:modified xsi:type="dcterms:W3CDTF">2024-10-16T12:02:39Z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