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4" r:id="rId1"/>
  </p:sldMasterIdLst>
  <p:notesMasterIdLst>
    <p:notesMasterId r:id="rId21"/>
  </p:notesMasterIdLst>
  <p:handoutMasterIdLst>
    <p:handoutMasterId r:id="rId22"/>
  </p:handoutMasterIdLst>
  <p:sldIdLst>
    <p:sldId id="256" r:id="rId2"/>
    <p:sldId id="475" r:id="rId3"/>
    <p:sldId id="458" r:id="rId4"/>
    <p:sldId id="457" r:id="rId5"/>
    <p:sldId id="460" r:id="rId6"/>
    <p:sldId id="466" r:id="rId7"/>
    <p:sldId id="456" r:id="rId8"/>
    <p:sldId id="462" r:id="rId9"/>
    <p:sldId id="477" r:id="rId10"/>
    <p:sldId id="463" r:id="rId11"/>
    <p:sldId id="470" r:id="rId12"/>
    <p:sldId id="471" r:id="rId13"/>
    <p:sldId id="464" r:id="rId14"/>
    <p:sldId id="465" r:id="rId15"/>
    <p:sldId id="449" r:id="rId16"/>
    <p:sldId id="417" r:id="rId17"/>
    <p:sldId id="472" r:id="rId18"/>
    <p:sldId id="474" r:id="rId19"/>
    <p:sldId id="473" r:id="rId20"/>
  </p:sldIdLst>
  <p:sldSz cx="9144000" cy="6858000" type="screen4x3"/>
  <p:notesSz cx="6797675" cy="9929813"/>
  <p:defaultTextStyle>
    <a:defPPr>
      <a:defRPr lang="fr-FR"/>
    </a:defPPr>
    <a:lvl1pPr algn="ctr" rtl="0" fontAlgn="base">
      <a:spcBef>
        <a:spcPct val="50000"/>
      </a:spcBef>
      <a:spcAft>
        <a:spcPct val="0"/>
      </a:spcAft>
      <a:defRPr kumimoji="1" sz="2400" kern="1200">
        <a:solidFill>
          <a:schemeClr val="bg2"/>
        </a:solidFill>
        <a:latin typeface="Arial" charset="0"/>
        <a:ea typeface="+mn-ea"/>
        <a:cs typeface="+mn-cs"/>
      </a:defRPr>
    </a:lvl1pPr>
    <a:lvl2pPr marL="457200" algn="ctr" rtl="0" fontAlgn="base">
      <a:spcBef>
        <a:spcPct val="50000"/>
      </a:spcBef>
      <a:spcAft>
        <a:spcPct val="0"/>
      </a:spcAft>
      <a:defRPr kumimoji="1" sz="2400" kern="1200">
        <a:solidFill>
          <a:schemeClr val="bg2"/>
        </a:solidFill>
        <a:latin typeface="Arial" charset="0"/>
        <a:ea typeface="+mn-ea"/>
        <a:cs typeface="+mn-cs"/>
      </a:defRPr>
    </a:lvl2pPr>
    <a:lvl3pPr marL="914400" algn="ctr" rtl="0" fontAlgn="base">
      <a:spcBef>
        <a:spcPct val="50000"/>
      </a:spcBef>
      <a:spcAft>
        <a:spcPct val="0"/>
      </a:spcAft>
      <a:defRPr kumimoji="1" sz="2400" kern="1200">
        <a:solidFill>
          <a:schemeClr val="bg2"/>
        </a:solidFill>
        <a:latin typeface="Arial" charset="0"/>
        <a:ea typeface="+mn-ea"/>
        <a:cs typeface="+mn-cs"/>
      </a:defRPr>
    </a:lvl3pPr>
    <a:lvl4pPr marL="1371600" algn="ctr" rtl="0" fontAlgn="base">
      <a:spcBef>
        <a:spcPct val="50000"/>
      </a:spcBef>
      <a:spcAft>
        <a:spcPct val="0"/>
      </a:spcAft>
      <a:defRPr kumimoji="1" sz="2400" kern="1200">
        <a:solidFill>
          <a:schemeClr val="bg2"/>
        </a:solidFill>
        <a:latin typeface="Arial" charset="0"/>
        <a:ea typeface="+mn-ea"/>
        <a:cs typeface="+mn-cs"/>
      </a:defRPr>
    </a:lvl4pPr>
    <a:lvl5pPr marL="1828800" algn="ctr" rtl="0" fontAlgn="base">
      <a:spcBef>
        <a:spcPct val="50000"/>
      </a:spcBef>
      <a:spcAft>
        <a:spcPct val="0"/>
      </a:spcAft>
      <a:defRPr kumimoji="1" sz="2400" kern="1200">
        <a:solidFill>
          <a:schemeClr val="bg2"/>
        </a:solidFill>
        <a:latin typeface="Arial" charset="0"/>
        <a:ea typeface="+mn-ea"/>
        <a:cs typeface="+mn-cs"/>
      </a:defRPr>
    </a:lvl5pPr>
    <a:lvl6pPr marL="2286000" algn="l" defTabSz="914400" rtl="0" eaLnBrk="1" latinLnBrk="0" hangingPunct="1">
      <a:defRPr kumimoji="1" sz="2400" kern="1200">
        <a:solidFill>
          <a:schemeClr val="bg2"/>
        </a:solidFill>
        <a:latin typeface="Arial" charset="0"/>
        <a:ea typeface="+mn-ea"/>
        <a:cs typeface="+mn-cs"/>
      </a:defRPr>
    </a:lvl6pPr>
    <a:lvl7pPr marL="2743200" algn="l" defTabSz="914400" rtl="0" eaLnBrk="1" latinLnBrk="0" hangingPunct="1">
      <a:defRPr kumimoji="1" sz="2400" kern="1200">
        <a:solidFill>
          <a:schemeClr val="bg2"/>
        </a:solidFill>
        <a:latin typeface="Arial" charset="0"/>
        <a:ea typeface="+mn-ea"/>
        <a:cs typeface="+mn-cs"/>
      </a:defRPr>
    </a:lvl7pPr>
    <a:lvl8pPr marL="3200400" algn="l" defTabSz="914400" rtl="0" eaLnBrk="1" latinLnBrk="0" hangingPunct="1">
      <a:defRPr kumimoji="1" sz="2400" kern="1200">
        <a:solidFill>
          <a:schemeClr val="bg2"/>
        </a:solidFill>
        <a:latin typeface="Arial" charset="0"/>
        <a:ea typeface="+mn-ea"/>
        <a:cs typeface="+mn-cs"/>
      </a:defRPr>
    </a:lvl8pPr>
    <a:lvl9pPr marL="3657600" algn="l" defTabSz="914400" rtl="0" eaLnBrk="1" latinLnBrk="0" hangingPunct="1">
      <a:defRPr kumimoji="1" sz="2400"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301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3C48A-C81B-4AF4-A99C-F867A935A3DB}" v="12" dt="2023-06-22T10:20:46.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5" autoAdjust="0"/>
    <p:restoredTop sz="94643" autoAdjust="0"/>
  </p:normalViewPr>
  <p:slideViewPr>
    <p:cSldViewPr snapToObjects="1">
      <p:cViewPr varScale="1">
        <p:scale>
          <a:sx n="120" d="100"/>
          <a:sy n="120" d="100"/>
        </p:scale>
        <p:origin x="1050" y="96"/>
      </p:cViewPr>
      <p:guideLst>
        <p:guide orient="horz" pos="301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0"/>
    </p:cViewPr>
  </p:sorterViewPr>
  <p:notesViewPr>
    <p:cSldViewPr snapToObjects="1">
      <p:cViewPr varScale="1">
        <p:scale>
          <a:sx n="65" d="100"/>
          <a:sy n="65" d="100"/>
        </p:scale>
        <p:origin x="-3216" y="-86"/>
      </p:cViewPr>
      <p:guideLst>
        <p:guide orient="horz" pos="3128"/>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20483" name="Rectangle 3"/>
          <p:cNvSpPr>
            <a:spLocks noGrp="1" noChangeArrowheads="1"/>
          </p:cNvSpPr>
          <p:nvPr>
            <p:ph type="dt" sz="quarter" idx="1"/>
          </p:nvPr>
        </p:nvSpPr>
        <p:spPr bwMode="auto">
          <a:xfrm>
            <a:off x="3852017"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endParaRPr lang="fr-FR" dirty="0"/>
          </a:p>
        </p:txBody>
      </p:sp>
      <p:sp>
        <p:nvSpPr>
          <p:cNvPr id="20484" name="Rectangle 4"/>
          <p:cNvSpPr>
            <a:spLocks noGrp="1" noChangeArrowheads="1"/>
          </p:cNvSpPr>
          <p:nvPr>
            <p:ph type="ftr" sz="quarter" idx="2"/>
          </p:nvPr>
        </p:nvSpPr>
        <p:spPr bwMode="auto">
          <a:xfrm>
            <a:off x="0"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20485" name="Rectangle 5"/>
          <p:cNvSpPr>
            <a:spLocks noGrp="1" noChangeArrowheads="1"/>
          </p:cNvSpPr>
          <p:nvPr>
            <p:ph type="sldNum" sz="quarter" idx="3"/>
          </p:nvPr>
        </p:nvSpPr>
        <p:spPr bwMode="auto">
          <a:xfrm>
            <a:off x="3852017"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fld id="{FA465200-1046-43E6-8EEF-D0AF437BAABF}" type="slidenum">
              <a:rPr lang="fr-FR"/>
              <a:pPr>
                <a:defRPr/>
              </a:pPr>
              <a:t>‹N°›</a:t>
            </a:fld>
            <a:endParaRPr lang="fr-FR" dirty="0"/>
          </a:p>
        </p:txBody>
      </p:sp>
    </p:spTree>
    <p:extLst>
      <p:ext uri="{BB962C8B-B14F-4D97-AF65-F5344CB8AC3E}">
        <p14:creationId xmlns:p14="http://schemas.microsoft.com/office/powerpoint/2010/main" val="300264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16387" name="Rectangle 3"/>
          <p:cNvSpPr>
            <a:spLocks noGrp="1" noChangeArrowheads="1"/>
          </p:cNvSpPr>
          <p:nvPr>
            <p:ph type="dt" idx="1"/>
          </p:nvPr>
        </p:nvSpPr>
        <p:spPr bwMode="auto">
          <a:xfrm>
            <a:off x="3852017"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endParaRPr lang="fr-FR" dirty="0"/>
          </a:p>
        </p:txBody>
      </p:sp>
      <p:sp>
        <p:nvSpPr>
          <p:cNvPr id="9523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90" name="Rectangle 6"/>
          <p:cNvSpPr>
            <a:spLocks noGrp="1" noChangeArrowheads="1"/>
          </p:cNvSpPr>
          <p:nvPr>
            <p:ph type="ftr" sz="quarter" idx="4"/>
          </p:nvPr>
        </p:nvSpPr>
        <p:spPr bwMode="auto">
          <a:xfrm>
            <a:off x="0"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16391" name="Rectangle 7"/>
          <p:cNvSpPr>
            <a:spLocks noGrp="1" noChangeArrowheads="1"/>
          </p:cNvSpPr>
          <p:nvPr>
            <p:ph type="sldNum" sz="quarter" idx="5"/>
          </p:nvPr>
        </p:nvSpPr>
        <p:spPr bwMode="auto">
          <a:xfrm>
            <a:off x="3852017"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fld id="{5E729A60-027E-40F2-BE3B-97986D52E819}" type="slidenum">
              <a:rPr lang="fr-FR"/>
              <a:pPr>
                <a:defRPr/>
              </a:pPr>
              <a:t>‹N°›</a:t>
            </a:fld>
            <a:endParaRPr lang="fr-FR" dirty="0"/>
          </a:p>
        </p:txBody>
      </p:sp>
    </p:spTree>
    <p:extLst>
      <p:ext uri="{BB962C8B-B14F-4D97-AF65-F5344CB8AC3E}">
        <p14:creationId xmlns:p14="http://schemas.microsoft.com/office/powerpoint/2010/main" val="1749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05" indent="-285732" algn="l" eaLnBrk="0" hangingPunct="0">
              <a:spcBef>
                <a:spcPct val="30000"/>
              </a:spcBef>
              <a:defRPr sz="1200">
                <a:solidFill>
                  <a:schemeClr val="tx1"/>
                </a:solidFill>
                <a:latin typeface="Times New Roman" pitchFamily="18" charset="0"/>
              </a:defRPr>
            </a:lvl2pPr>
            <a:lvl3pPr marL="1142931" indent="-228586" algn="l" eaLnBrk="0" hangingPunct="0">
              <a:spcBef>
                <a:spcPct val="30000"/>
              </a:spcBef>
              <a:defRPr sz="1200">
                <a:solidFill>
                  <a:schemeClr val="tx1"/>
                </a:solidFill>
                <a:latin typeface="Times New Roman" pitchFamily="18" charset="0"/>
              </a:defRPr>
            </a:lvl3pPr>
            <a:lvl4pPr marL="1600102" indent="-228586" algn="l" eaLnBrk="0" hangingPunct="0">
              <a:spcBef>
                <a:spcPct val="30000"/>
              </a:spcBef>
              <a:defRPr sz="1200">
                <a:solidFill>
                  <a:schemeClr val="tx1"/>
                </a:solidFill>
                <a:latin typeface="Times New Roman" pitchFamily="18" charset="0"/>
              </a:defRPr>
            </a:lvl4pPr>
            <a:lvl5pPr marL="2057275" indent="-228586" algn="l" eaLnBrk="0" hangingPunct="0">
              <a:spcBef>
                <a:spcPct val="30000"/>
              </a:spcBef>
              <a:defRPr sz="1200">
                <a:solidFill>
                  <a:schemeClr val="tx1"/>
                </a:solidFill>
                <a:latin typeface="Times New Roman" pitchFamily="18" charset="0"/>
              </a:defRPr>
            </a:lvl5pPr>
            <a:lvl6pPr marL="2514447" indent="-228586" eaLnBrk="0" fontAlgn="base" hangingPunct="0">
              <a:spcBef>
                <a:spcPct val="30000"/>
              </a:spcBef>
              <a:spcAft>
                <a:spcPct val="0"/>
              </a:spcAft>
              <a:defRPr sz="1200">
                <a:solidFill>
                  <a:schemeClr val="tx1"/>
                </a:solidFill>
                <a:latin typeface="Times New Roman" pitchFamily="18" charset="0"/>
              </a:defRPr>
            </a:lvl6pPr>
            <a:lvl7pPr marL="2971619" indent="-228586" eaLnBrk="0" fontAlgn="base" hangingPunct="0">
              <a:spcBef>
                <a:spcPct val="30000"/>
              </a:spcBef>
              <a:spcAft>
                <a:spcPct val="0"/>
              </a:spcAft>
              <a:defRPr sz="1200">
                <a:solidFill>
                  <a:schemeClr val="tx1"/>
                </a:solidFill>
                <a:latin typeface="Times New Roman" pitchFamily="18" charset="0"/>
              </a:defRPr>
            </a:lvl7pPr>
            <a:lvl8pPr marL="3428792" indent="-228586" eaLnBrk="0" fontAlgn="base" hangingPunct="0">
              <a:spcBef>
                <a:spcPct val="30000"/>
              </a:spcBef>
              <a:spcAft>
                <a:spcPct val="0"/>
              </a:spcAft>
              <a:defRPr sz="1200">
                <a:solidFill>
                  <a:schemeClr val="tx1"/>
                </a:solidFill>
                <a:latin typeface="Times New Roman" pitchFamily="18" charset="0"/>
              </a:defRPr>
            </a:lvl8pPr>
            <a:lvl9pPr marL="3885964" indent="-22858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A489B1E7-B8A5-48B2-9D37-49098E6DF041}" type="slidenum">
              <a:rPr lang="fr-FR" altLang="fr-FR" smtClean="0"/>
              <a:pPr algn="r" eaLnBrk="1" hangingPunct="1">
                <a:spcBef>
                  <a:spcPct val="0"/>
                </a:spcBef>
              </a:pPr>
              <a:t>1</a:t>
            </a:fld>
            <a:endParaRPr lang="fr-FR" altLang="fr-FR"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358" y="4716662"/>
            <a:ext cx="4984962" cy="44684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3401"/>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Rectangle à coins arrondis 12"/>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Modifiez le style du titre</a:t>
            </a:r>
            <a:endParaRPr kumimoji="0" lang="en-US"/>
          </a:p>
        </p:txBody>
      </p:sp>
      <p:pic>
        <p:nvPicPr>
          <p:cNvPr id="17" name="Picture 9" descr="Sans tit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3">
            <a:extLst>
              <a:ext uri="{FF2B5EF4-FFF2-40B4-BE49-F238E27FC236}">
                <a16:creationId xmlns:a16="http://schemas.microsoft.com/office/drawing/2014/main" id="{C5DACE51-A67E-2856-00AA-19CD8FE7AFD0}"/>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à coins arrondis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685799" y="836712"/>
            <a:ext cx="7772400" cy="1362075"/>
          </a:xfrm>
        </p:spPr>
        <p:txBody>
          <a:bodyPr anchor="b" anchorCtr="0">
            <a:normAutofit/>
          </a:bodyPr>
          <a:lstStyle>
            <a:lvl1pPr algn="l">
              <a:buNone/>
              <a:defRPr sz="3600" b="1" cap="none">
                <a:solidFill>
                  <a:schemeClr val="accent2"/>
                </a:solidFill>
                <a:latin typeface="Arial Rounded MT Bold" panose="020F0704030504030204" pitchFamily="34" charset="0"/>
              </a:defRPr>
            </a:lvl1pPr>
          </a:lstStyle>
          <a:p>
            <a:r>
              <a:rPr kumimoji="0" lang="fr-FR" dirty="0"/>
              <a:t>Modifiez le style du titre</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texte 5"/>
          <p:cNvSpPr>
            <a:spLocks noGrp="1"/>
          </p:cNvSpPr>
          <p:nvPr>
            <p:ph type="body" sz="quarter" idx="12"/>
          </p:nvPr>
        </p:nvSpPr>
        <p:spPr>
          <a:xfrm>
            <a:off x="683568" y="3068638"/>
            <a:ext cx="7560320" cy="2736626"/>
          </a:xfrm>
        </p:spPr>
        <p:txBody>
          <a:bodyPr/>
          <a:lstStyle>
            <a:lvl1pPr marL="457200" indent="-457200">
              <a:buFont typeface="Wingdings" panose="05000000000000000000" pitchFamily="2" charset="2"/>
              <a:buChar char="Ø"/>
              <a:defRPr sz="3200">
                <a:solidFill>
                  <a:schemeClr val="accent4">
                    <a:lumMod val="75000"/>
                  </a:schemeClr>
                </a:solidFill>
                <a:latin typeface="Arial Rounded MT Bold" panose="020F0704030504030204" pitchFamily="34" charset="0"/>
              </a:defRPr>
            </a:lvl1pPr>
            <a:lvl2pPr indent="-288000">
              <a:buSzPct val="80000"/>
              <a:defRPr sz="2800">
                <a:solidFill>
                  <a:schemeClr val="accent4">
                    <a:lumMod val="75000"/>
                  </a:schemeClr>
                </a:solidFill>
                <a:latin typeface="Arial Rounded MT Bold" panose="020F0704030504030204" pitchFamily="34" charset="0"/>
              </a:defRPr>
            </a:lvl2pPr>
            <a:lvl3pPr>
              <a:defRPr sz="2400">
                <a:solidFill>
                  <a:schemeClr val="accent4">
                    <a:lumMod val="75000"/>
                  </a:schemeClr>
                </a:solidFill>
                <a:latin typeface="Arial Rounded MT Bold" panose="020F0704030504030204" pitchFamily="34" charset="0"/>
              </a:defRPr>
            </a:lvl3pPr>
            <a:lvl4pPr>
              <a:defRPr>
                <a:solidFill>
                  <a:schemeClr val="accent4">
                    <a:lumMod val="75000"/>
                  </a:schemeClr>
                </a:solidFill>
                <a:latin typeface="Arial Rounded MT Bold" panose="020F0704030504030204" pitchFamily="34" charset="0"/>
              </a:defRPr>
            </a:lvl4pPr>
            <a:lvl5pPr>
              <a:defRPr>
                <a:solidFill>
                  <a:schemeClr val="accent4">
                    <a:lumMod val="75000"/>
                  </a:schemeClr>
                </a:solidFill>
                <a:latin typeface="Arial Rounded MT Bold" panose="020F07040305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155F7231-A09F-944A-5598-D803568DA047}"/>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à coins arrondis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685799" y="836712"/>
            <a:ext cx="7772400" cy="1362075"/>
          </a:xfrm>
        </p:spPr>
        <p:txBody>
          <a:bodyPr anchor="b" anchorCtr="0">
            <a:normAutofit/>
          </a:bodyPr>
          <a:lstStyle>
            <a:lvl1pPr algn="l">
              <a:buNone/>
              <a:defRPr sz="3600" b="0" cap="none" baseline="0">
                <a:solidFill>
                  <a:schemeClr val="accent2"/>
                </a:solidFill>
                <a:latin typeface="Arial Rounded MT Bold" panose="020F0704030504030204" pitchFamily="34" charset="0"/>
              </a:defRPr>
            </a:lvl1pPr>
          </a:lstStyle>
          <a:p>
            <a:r>
              <a:rPr kumimoji="0" lang="fr-FR" dirty="0"/>
              <a:t>Modifiez le style du titre</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exte 21"/>
          <p:cNvSpPr>
            <a:spLocks noGrp="1"/>
          </p:cNvSpPr>
          <p:nvPr>
            <p:ph type="body" sz="quarter" idx="12"/>
          </p:nvPr>
        </p:nvSpPr>
        <p:spPr>
          <a:xfrm>
            <a:off x="1979712" y="3356992"/>
            <a:ext cx="6408638" cy="576263"/>
          </a:xfrm>
        </p:spPr>
        <p:txBody>
          <a:bodyPr>
            <a:normAutofit/>
          </a:bodyPr>
          <a:lstStyle>
            <a:lvl1pPr marL="0" indent="0">
              <a:buSzPct val="120000"/>
              <a:buFont typeface="Wingdings 3" panose="05040102010807070707" pitchFamily="18" charset="2"/>
              <a:buNone/>
              <a:defRPr sz="2400">
                <a:solidFill>
                  <a:schemeClr val="accent4">
                    <a:lumMod val="75000"/>
                  </a:schemeClr>
                </a:solidFill>
                <a:latin typeface="Arial Rounded MT Bold" panose="020F0704030504030204" pitchFamily="34" charset="0"/>
              </a:defRPr>
            </a:lvl1pPr>
          </a:lstStyle>
          <a:p>
            <a:pPr lvl="0"/>
            <a:r>
              <a:rPr lang="fr-FR" dirty="0"/>
              <a:t>Modifiez les styles du texte du masque</a:t>
            </a:r>
          </a:p>
        </p:txBody>
      </p:sp>
      <p:sp>
        <p:nvSpPr>
          <p:cNvPr id="24" name="Espace réservé du texte 23"/>
          <p:cNvSpPr>
            <a:spLocks noGrp="1"/>
          </p:cNvSpPr>
          <p:nvPr>
            <p:ph type="body" sz="quarter" idx="13"/>
          </p:nvPr>
        </p:nvSpPr>
        <p:spPr>
          <a:xfrm>
            <a:off x="1979613" y="4221163"/>
            <a:ext cx="6408737" cy="647997"/>
          </a:xfrm>
        </p:spPr>
        <p:txBody>
          <a:bodyPr>
            <a:normAutofit/>
          </a:bodyPr>
          <a:lstStyle>
            <a:lvl1pPr marL="0" indent="0">
              <a:buNone/>
              <a:defRPr sz="2400">
                <a:solidFill>
                  <a:schemeClr val="accent4">
                    <a:lumMod val="75000"/>
                  </a:schemeClr>
                </a:solidFill>
                <a:latin typeface="Arial Rounded MT Bold" panose="020F0704030504030204" pitchFamily="34" charset="0"/>
              </a:defRPr>
            </a:lvl1pPr>
          </a:lstStyle>
          <a:p>
            <a:pPr lvl="0"/>
            <a:r>
              <a:rPr lang="fr-FR" dirty="0"/>
              <a:t>Modifiez les styles du texte du masque</a:t>
            </a:r>
          </a:p>
        </p:txBody>
      </p:sp>
      <p:sp>
        <p:nvSpPr>
          <p:cNvPr id="3" name="Espace réservé de la date 3">
            <a:extLst>
              <a:ext uri="{FF2B5EF4-FFF2-40B4-BE49-F238E27FC236}">
                <a16:creationId xmlns:a16="http://schemas.microsoft.com/office/drawing/2014/main" id="{77400079-9929-1F3F-3B06-CFA32564F097}"/>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extLst>
      <p:ext uri="{BB962C8B-B14F-4D97-AF65-F5344CB8AC3E}">
        <p14:creationId xmlns:p14="http://schemas.microsoft.com/office/powerpoint/2010/main" val="45371235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Titre 1"/>
          <p:cNvSpPr>
            <a:spLocks noGrp="1"/>
          </p:cNvSpPr>
          <p:nvPr>
            <p:ph type="title"/>
          </p:nvPr>
        </p:nvSpPr>
        <p:spPr>
          <a:xfrm>
            <a:off x="1979712" y="274638"/>
            <a:ext cx="6707088" cy="1143000"/>
          </a:xfrm>
        </p:spPr>
        <p:txBody>
          <a:bodyPr>
            <a:normAutofit/>
          </a:bodyPr>
          <a:lstStyle>
            <a:lvl1pPr>
              <a:defRPr sz="3600"/>
            </a:lvl1pPr>
          </a:lstStyle>
          <a:p>
            <a:r>
              <a:rPr kumimoji="0" lang="fr-FR" dirty="0"/>
              <a:t>Modifiez le style du titre</a:t>
            </a:r>
            <a:endParaRPr kumimoji="0" lang="en-US" dirty="0"/>
          </a:p>
        </p:txBody>
      </p:sp>
      <p:sp>
        <p:nvSpPr>
          <p:cNvPr id="2" name="Espace réservé de la date 3">
            <a:extLst>
              <a:ext uri="{FF2B5EF4-FFF2-40B4-BE49-F238E27FC236}">
                <a16:creationId xmlns:a16="http://schemas.microsoft.com/office/drawing/2014/main" id="{4DCDB394-8A81-2476-E595-4F1CB610B400}"/>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06" y="42721"/>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à coins arrondis 8"/>
          <p:cNvSpPr/>
          <p:nvPr/>
        </p:nvSpPr>
        <p:spPr>
          <a:xfrm>
            <a:off x="64008" y="69755"/>
            <a:ext cx="9013372" cy="6693408"/>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1905000" y="273050"/>
            <a:ext cx="6781800" cy="1143000"/>
          </a:xfrm>
        </p:spPr>
        <p:txBody>
          <a:bodyPr anchor="b" anchorCtr="0">
            <a:normAutofit/>
          </a:bodyPr>
          <a:lstStyle>
            <a:lvl1pPr algn="l">
              <a:buNone/>
              <a:defRPr sz="3600" b="0">
                <a:solidFill>
                  <a:schemeClr val="accent2"/>
                </a:solidFill>
              </a:defRPr>
            </a:lvl1pPr>
          </a:lstStyle>
          <a:p>
            <a:r>
              <a:rPr kumimoji="0" lang="fr-FR" dirty="0"/>
              <a:t>Modifiez le style du titre</a:t>
            </a:r>
            <a:endParaRPr kumimoji="0" lang="en-US" dirty="0"/>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pic>
        <p:nvPicPr>
          <p:cNvPr id="10" name="Picture 9" descr="Sans tit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a:extLst>
              <a:ext uri="{FF2B5EF4-FFF2-40B4-BE49-F238E27FC236}">
                <a16:creationId xmlns:a16="http://schemas.microsoft.com/office/drawing/2014/main" id="{E5FEA542-C4F4-F50A-2E55-556925398072}"/>
              </a:ext>
            </a:extLst>
          </p:cNvPr>
          <p:cNvSpPr>
            <a:spLocks noGrp="1"/>
          </p:cNvSpPr>
          <p:nvPr>
            <p:ph type="dt" sz="half" idx="10"/>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2" name="Picture 8" descr="Pag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8138"/>
            <a:ext cx="91440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Sans tit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8" y="5229225"/>
            <a:ext cx="2089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userDrawn="1"/>
        </p:nvSpPr>
        <p:spPr bwMode="auto">
          <a:xfrm>
            <a:off x="3065386" y="4995862"/>
            <a:ext cx="2743200" cy="838200"/>
          </a:xfrm>
          <a:prstGeom prst="rect">
            <a:avLst/>
          </a:prstGeom>
          <a:solidFill>
            <a:srgbClr val="FFFFFF"/>
          </a:solidFill>
          <a:ln w="9525">
            <a:solidFill>
              <a:srgbClr val="FFFFFF"/>
            </a:solidFill>
            <a:miter lim="800000"/>
            <a:headEnd/>
            <a:tailEnd/>
          </a:ln>
        </p:spPr>
        <p:txBody>
          <a:bodyPr wrap="none" anchor="ctr">
            <a:spAutoFit/>
          </a:bodyPr>
          <a:lstStyle>
            <a:lvl1pPr eaLnBrk="0" hangingPunct="0">
              <a:defRPr kumimoji="1" sz="2400">
                <a:solidFill>
                  <a:schemeClr val="bg2"/>
                </a:solidFill>
                <a:latin typeface="Arial" charset="0"/>
              </a:defRPr>
            </a:lvl1pPr>
            <a:lvl2pPr marL="742950" indent="-285750" eaLnBrk="0" hangingPunct="0">
              <a:defRPr kumimoji="1" sz="2400">
                <a:solidFill>
                  <a:schemeClr val="bg2"/>
                </a:solidFill>
                <a:latin typeface="Arial" charset="0"/>
              </a:defRPr>
            </a:lvl2pPr>
            <a:lvl3pPr marL="1143000" indent="-228600" eaLnBrk="0" hangingPunct="0">
              <a:defRPr kumimoji="1" sz="2400">
                <a:solidFill>
                  <a:schemeClr val="bg2"/>
                </a:solidFill>
                <a:latin typeface="Arial" charset="0"/>
              </a:defRPr>
            </a:lvl3pPr>
            <a:lvl4pPr marL="1600200" indent="-228600" eaLnBrk="0" hangingPunct="0">
              <a:defRPr kumimoji="1" sz="2400">
                <a:solidFill>
                  <a:schemeClr val="bg2"/>
                </a:solidFill>
                <a:latin typeface="Arial" charset="0"/>
              </a:defRPr>
            </a:lvl4pPr>
            <a:lvl5pPr marL="2057400" indent="-228600" eaLnBrk="0" hangingPunct="0">
              <a:defRPr kumimoji="1" sz="2400">
                <a:solidFill>
                  <a:schemeClr val="bg2"/>
                </a:solidFill>
                <a:latin typeface="Arial" charset="0"/>
              </a:defRPr>
            </a:lvl5pPr>
            <a:lvl6pPr marL="2514600" indent="-228600" algn="ctr" eaLnBrk="0" fontAlgn="base" hangingPunct="0">
              <a:spcBef>
                <a:spcPct val="50000"/>
              </a:spcBef>
              <a:spcAft>
                <a:spcPct val="0"/>
              </a:spcAft>
              <a:defRPr kumimoji="1" sz="2400">
                <a:solidFill>
                  <a:schemeClr val="bg2"/>
                </a:solidFill>
                <a:latin typeface="Arial" charset="0"/>
              </a:defRPr>
            </a:lvl6pPr>
            <a:lvl7pPr marL="2971800" indent="-228600" algn="ctr" eaLnBrk="0" fontAlgn="base" hangingPunct="0">
              <a:spcBef>
                <a:spcPct val="50000"/>
              </a:spcBef>
              <a:spcAft>
                <a:spcPct val="0"/>
              </a:spcAft>
              <a:defRPr kumimoji="1" sz="2400">
                <a:solidFill>
                  <a:schemeClr val="bg2"/>
                </a:solidFill>
                <a:latin typeface="Arial" charset="0"/>
              </a:defRPr>
            </a:lvl7pPr>
            <a:lvl8pPr marL="3429000" indent="-228600" algn="ctr" eaLnBrk="0" fontAlgn="base" hangingPunct="0">
              <a:spcBef>
                <a:spcPct val="50000"/>
              </a:spcBef>
              <a:spcAft>
                <a:spcPct val="0"/>
              </a:spcAft>
              <a:defRPr kumimoji="1" sz="2400">
                <a:solidFill>
                  <a:schemeClr val="bg2"/>
                </a:solidFill>
                <a:latin typeface="Arial" charset="0"/>
              </a:defRPr>
            </a:lvl8pPr>
            <a:lvl9pPr marL="3886200" indent="-228600" algn="ctr" eaLnBrk="0" fontAlgn="base" hangingPunct="0">
              <a:spcBef>
                <a:spcPct val="50000"/>
              </a:spcBef>
              <a:spcAft>
                <a:spcPct val="0"/>
              </a:spcAft>
              <a:defRPr kumimoji="1" sz="2400">
                <a:solidFill>
                  <a:schemeClr val="bg2"/>
                </a:solidFill>
                <a:latin typeface="Arial" charset="0"/>
              </a:defRPr>
            </a:lvl9pPr>
          </a:lstStyle>
          <a:p>
            <a:pPr eaLnBrk="1" hangingPunct="1">
              <a:defRPr/>
            </a:pPr>
            <a:endParaRPr lang="fr-FR" altLang="fr-FR" dirty="0"/>
          </a:p>
        </p:txBody>
      </p:sp>
      <p:sp>
        <p:nvSpPr>
          <p:cNvPr id="5" name="Rectangle 16"/>
          <p:cNvSpPr>
            <a:spLocks noChangeArrowheads="1"/>
          </p:cNvSpPr>
          <p:nvPr userDrawn="1"/>
        </p:nvSpPr>
        <p:spPr bwMode="auto">
          <a:xfrm>
            <a:off x="0" y="1340480"/>
            <a:ext cx="6692915" cy="3733800"/>
          </a:xfrm>
          <a:prstGeom prst="rect">
            <a:avLst/>
          </a:prstGeom>
          <a:solidFill>
            <a:srgbClr val="FFFFFF"/>
          </a:solidFill>
          <a:ln w="9525">
            <a:solidFill>
              <a:srgbClr val="FFFFFF"/>
            </a:solidFill>
            <a:miter lim="800000"/>
            <a:headEnd/>
            <a:tailEnd/>
          </a:ln>
        </p:spPr>
        <p:txBody>
          <a:bodyPr wrap="square" anchor="ctr">
            <a:spAutoFit/>
          </a:bodyPr>
          <a:lstStyle>
            <a:lvl1pPr eaLnBrk="0" hangingPunct="0">
              <a:defRPr kumimoji="1" sz="2400">
                <a:solidFill>
                  <a:schemeClr val="bg2"/>
                </a:solidFill>
                <a:latin typeface="Arial" charset="0"/>
              </a:defRPr>
            </a:lvl1pPr>
            <a:lvl2pPr marL="742950" indent="-285750" eaLnBrk="0" hangingPunct="0">
              <a:defRPr kumimoji="1" sz="2400">
                <a:solidFill>
                  <a:schemeClr val="bg2"/>
                </a:solidFill>
                <a:latin typeface="Arial" charset="0"/>
              </a:defRPr>
            </a:lvl2pPr>
            <a:lvl3pPr marL="1143000" indent="-228600" eaLnBrk="0" hangingPunct="0">
              <a:defRPr kumimoji="1" sz="2400">
                <a:solidFill>
                  <a:schemeClr val="bg2"/>
                </a:solidFill>
                <a:latin typeface="Arial" charset="0"/>
              </a:defRPr>
            </a:lvl3pPr>
            <a:lvl4pPr marL="1600200" indent="-228600" eaLnBrk="0" hangingPunct="0">
              <a:defRPr kumimoji="1" sz="2400">
                <a:solidFill>
                  <a:schemeClr val="bg2"/>
                </a:solidFill>
                <a:latin typeface="Arial" charset="0"/>
              </a:defRPr>
            </a:lvl4pPr>
            <a:lvl5pPr marL="2057400" indent="-228600" eaLnBrk="0" hangingPunct="0">
              <a:defRPr kumimoji="1" sz="2400">
                <a:solidFill>
                  <a:schemeClr val="bg2"/>
                </a:solidFill>
                <a:latin typeface="Arial" charset="0"/>
              </a:defRPr>
            </a:lvl5pPr>
            <a:lvl6pPr marL="2514600" indent="-228600" algn="ctr" eaLnBrk="0" fontAlgn="base" hangingPunct="0">
              <a:spcBef>
                <a:spcPct val="50000"/>
              </a:spcBef>
              <a:spcAft>
                <a:spcPct val="0"/>
              </a:spcAft>
              <a:defRPr kumimoji="1" sz="2400">
                <a:solidFill>
                  <a:schemeClr val="bg2"/>
                </a:solidFill>
                <a:latin typeface="Arial" charset="0"/>
              </a:defRPr>
            </a:lvl6pPr>
            <a:lvl7pPr marL="2971800" indent="-228600" algn="ctr" eaLnBrk="0" fontAlgn="base" hangingPunct="0">
              <a:spcBef>
                <a:spcPct val="50000"/>
              </a:spcBef>
              <a:spcAft>
                <a:spcPct val="0"/>
              </a:spcAft>
              <a:defRPr kumimoji="1" sz="2400">
                <a:solidFill>
                  <a:schemeClr val="bg2"/>
                </a:solidFill>
                <a:latin typeface="Arial" charset="0"/>
              </a:defRPr>
            </a:lvl7pPr>
            <a:lvl8pPr marL="3429000" indent="-228600" algn="ctr" eaLnBrk="0" fontAlgn="base" hangingPunct="0">
              <a:spcBef>
                <a:spcPct val="50000"/>
              </a:spcBef>
              <a:spcAft>
                <a:spcPct val="0"/>
              </a:spcAft>
              <a:defRPr kumimoji="1" sz="2400">
                <a:solidFill>
                  <a:schemeClr val="bg2"/>
                </a:solidFill>
                <a:latin typeface="Arial" charset="0"/>
              </a:defRPr>
            </a:lvl8pPr>
            <a:lvl9pPr marL="3886200" indent="-228600" algn="ctr" eaLnBrk="0" fontAlgn="base" hangingPunct="0">
              <a:spcBef>
                <a:spcPct val="50000"/>
              </a:spcBef>
              <a:spcAft>
                <a:spcPct val="0"/>
              </a:spcAft>
              <a:defRPr kumimoji="1" sz="2400">
                <a:solidFill>
                  <a:schemeClr val="bg2"/>
                </a:solidFill>
                <a:latin typeface="Arial" charset="0"/>
              </a:defRPr>
            </a:lvl9pPr>
          </a:lstStyle>
          <a:p>
            <a:pPr eaLnBrk="1" hangingPunct="1">
              <a:defRPr/>
            </a:pPr>
            <a:endParaRPr lang="fr-FR" altLang="fr-FR" dirty="0"/>
          </a:p>
        </p:txBody>
      </p:sp>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2400" y="3602819"/>
            <a:ext cx="6563014" cy="1478919"/>
          </a:xfrm>
          <a:prstGeom prst="rect">
            <a:avLst/>
          </a:prstGeom>
        </p:spPr>
      </p:pic>
      <p:sp>
        <p:nvSpPr>
          <p:cNvPr id="9" name="Rectangle 8"/>
          <p:cNvSpPr/>
          <p:nvPr userDrawn="1"/>
        </p:nvSpPr>
        <p:spPr>
          <a:xfrm>
            <a:off x="4436986" y="358050"/>
            <a:ext cx="44554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indent="0" algn="ctr" defTabSz="914400" rtl="0" eaLnBrk="1" fontAlgn="base" latinLnBrk="0" hangingPunct="1">
              <a:lnSpc>
                <a:spcPct val="100000"/>
              </a:lnSpc>
              <a:spcBef>
                <a:spcPts val="600"/>
              </a:spcBef>
              <a:spcAft>
                <a:spcPct val="0"/>
              </a:spcAft>
              <a:buClrTx/>
              <a:buSzTx/>
              <a:buFontTx/>
              <a:buNone/>
              <a:tabLst/>
              <a:defRPr/>
            </a:pPr>
            <a:r>
              <a:rPr kumimoji="0" lang="fr-FR" sz="2000" b="1" dirty="0">
                <a:solidFill>
                  <a:schemeClr val="tx2"/>
                </a:solidFill>
              </a:rPr>
              <a:t>Support </a:t>
            </a:r>
            <a:r>
              <a:rPr kumimoji="0" lang="fr-FR" sz="2000" b="1" dirty="0">
                <a:solidFill>
                  <a:schemeClr val="accent6"/>
                </a:solidFill>
              </a:rPr>
              <a:t>OASIS-OKAPI</a:t>
            </a:r>
          </a:p>
          <a:p>
            <a:pPr marL="0" marR="0" indent="0" algn="ctr" defTabSz="914400" rtl="0" eaLnBrk="1" fontAlgn="base" latinLnBrk="0" hangingPunct="1">
              <a:lnSpc>
                <a:spcPct val="100000"/>
              </a:lnSpc>
              <a:spcBef>
                <a:spcPts val="600"/>
              </a:spcBef>
              <a:spcAft>
                <a:spcPct val="0"/>
              </a:spcAft>
              <a:buClrTx/>
              <a:buSzTx/>
              <a:buFontTx/>
              <a:buNone/>
              <a:tabLst/>
              <a:defRPr/>
            </a:pPr>
            <a:r>
              <a:rPr kumimoji="0" lang="fr-FR" sz="2000" b="1" dirty="0">
                <a:solidFill>
                  <a:schemeClr val="tx2"/>
                </a:solidFill>
              </a:rPr>
              <a:t>22 septembre 2023 </a:t>
            </a:r>
          </a:p>
        </p:txBody>
      </p:sp>
    </p:spTree>
    <p:extLst>
      <p:ext uri="{BB962C8B-B14F-4D97-AF65-F5344CB8AC3E}">
        <p14:creationId xmlns:p14="http://schemas.microsoft.com/office/powerpoint/2010/main" val="12132062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à coins arrondis 7"/>
          <p:cNvSpPr/>
          <p:nvPr/>
        </p:nvSpPr>
        <p:spPr>
          <a:xfrm>
            <a:off x="64008" y="69755"/>
            <a:ext cx="9013372" cy="6693408"/>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1979712" y="274638"/>
            <a:ext cx="6707088" cy="1143000"/>
          </a:xfrm>
          <a:prstGeom prst="rect">
            <a:avLst/>
          </a:prstGeom>
        </p:spPr>
        <p:txBody>
          <a:bodyPr bIns="91440" anchor="b" anchorCtr="0">
            <a:normAutofit/>
          </a:bodyPr>
          <a:lstStyle/>
          <a:p>
            <a:r>
              <a:rPr kumimoji="0" lang="fr-FR" dirty="0"/>
              <a:t>Modifiez le style du titre</a:t>
            </a:r>
            <a:endParaRPr kumimoji="0" lang="en-US" dirty="0"/>
          </a:p>
        </p:txBody>
      </p:sp>
      <p:sp>
        <p:nvSpPr>
          <p:cNvPr id="13" name="Espace réservé du texte 12"/>
          <p:cNvSpPr>
            <a:spLocks noGrp="1"/>
          </p:cNvSpPr>
          <p:nvPr>
            <p:ph type="body" idx="1"/>
          </p:nvPr>
        </p:nvSpPr>
        <p:spPr>
          <a:xfrm>
            <a:off x="914400" y="1943834"/>
            <a:ext cx="7772400" cy="4075965"/>
          </a:xfrm>
          <a:prstGeom prst="rect">
            <a:avLst/>
          </a:prstGeom>
        </p:spPr>
        <p:txBody>
          <a:bodyPr>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pic>
        <p:nvPicPr>
          <p:cNvPr id="1026" name="Picture 2"/>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4209" t="9898" r="3878" b="9565"/>
          <a:stretch/>
        </p:blipFill>
        <p:spPr bwMode="auto">
          <a:xfrm>
            <a:off x="169936" y="172164"/>
            <a:ext cx="1681467" cy="96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ans titre 1"/>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3">
            <a:extLst>
              <a:ext uri="{FF2B5EF4-FFF2-40B4-BE49-F238E27FC236}">
                <a16:creationId xmlns:a16="http://schemas.microsoft.com/office/drawing/2014/main" id="{9D0883DD-69D2-9FEA-8AFF-D3BC9E4E0862}"/>
              </a:ext>
            </a:extLst>
          </p:cNvPr>
          <p:cNvSpPr>
            <a:spLocks noGrp="1"/>
          </p:cNvSpPr>
          <p:nvPr>
            <p:ph type="dt" sz="half" idx="2"/>
          </p:nvPr>
        </p:nvSpPr>
        <p:spPr>
          <a:xfrm>
            <a:off x="1376645" y="6309320"/>
            <a:ext cx="7655925" cy="476250"/>
          </a:xfrm>
          <a:prstGeom prst="rect">
            <a:avLst/>
          </a:prstGeom>
        </p:spPr>
        <p:txBody>
          <a:bodyPr/>
          <a:lstStyle>
            <a:lvl1pPr algn="r">
              <a:defRPr b="1">
                <a:solidFill>
                  <a:srgbClr val="C00000"/>
                </a:solidFill>
              </a:defRPr>
            </a:lvl1pPr>
          </a:lstStyle>
          <a:p>
            <a:r>
              <a:rPr lang="fr-FR" sz="2000"/>
              <a:t>Session 6 – Le nouveau lanceur OASIS pour l'administration</a:t>
            </a:r>
            <a:endParaRPr lang="fr-FR" sz="2000" dirty="0"/>
          </a:p>
        </p:txBody>
      </p:sp>
    </p:spTree>
  </p:cSld>
  <p:clrMap bg1="lt1" tx1="dk1" bg2="lt2" tx2="dk2" accent1="accent1" accent2="accent2" accent3="accent3" accent4="accent4" accent5="accent5" accent6="accent6" hlink="hlink" folHlink="folHlink"/>
  <p:sldLayoutIdLst>
    <p:sldLayoutId id="2147484165" r:id="rId1"/>
    <p:sldLayoutId id="2147484167" r:id="rId2"/>
    <p:sldLayoutId id="2147484177" r:id="rId3"/>
    <p:sldLayoutId id="2147484171" r:id="rId4"/>
    <p:sldLayoutId id="2147484172" r:id="rId5"/>
    <p:sldLayoutId id="2147484176" r:id="rId6"/>
  </p:sldLayoutIdLst>
  <p:transition spd="slow">
    <p:wipe/>
  </p:transition>
  <p:hf sldNum="0" hdr="0"/>
  <p:txStyles>
    <p:titleStyle>
      <a:lvl1pPr algn="l" rtl="0" eaLnBrk="1" latinLnBrk="0" hangingPunct="1">
        <a:spcBef>
          <a:spcPct val="0"/>
        </a:spcBef>
        <a:buNone/>
        <a:defRPr kumimoji="0" sz="4000" kern="1200">
          <a:solidFill>
            <a:schemeClr val="accent2"/>
          </a:solidFill>
          <a:latin typeface="Arial Rounded MT Bold" panose="020F0704030504030204" pitchFamily="34" charset="0"/>
          <a:ea typeface="+mj-ea"/>
          <a:cs typeface="+mj-cs"/>
        </a:defRPr>
      </a:lvl1pPr>
    </p:titleStyle>
    <p:bodyStyle>
      <a:lvl1pPr marL="274320" indent="-274320" algn="l" rtl="0" eaLnBrk="1" latinLnBrk="0" hangingPunct="1">
        <a:spcBef>
          <a:spcPts val="580"/>
        </a:spcBef>
        <a:buClr>
          <a:schemeClr val="accent1"/>
        </a:buClr>
        <a:buSzPct val="80000"/>
        <a:buFont typeface="Wingdings" panose="05000000000000000000" pitchFamily="2" charset="2"/>
        <a:buChar char="Ø"/>
        <a:defRPr kumimoji="0" sz="2600" kern="1200">
          <a:solidFill>
            <a:schemeClr val="accent4">
              <a:lumMod val="75000"/>
            </a:schemeClr>
          </a:solidFill>
          <a:latin typeface="Arial Rounded MT Bold" panose="020F0704030504030204" pitchFamily="34" charset="0"/>
          <a:ea typeface="+mn-ea"/>
          <a:cs typeface="+mn-cs"/>
        </a:defRPr>
      </a:lvl1pPr>
      <a:lvl2pPr marL="548640" indent="-228600" algn="l" rtl="0" eaLnBrk="1" latinLnBrk="0" hangingPunct="1">
        <a:spcBef>
          <a:spcPts val="370"/>
        </a:spcBef>
        <a:buClr>
          <a:schemeClr val="accent2"/>
        </a:buClr>
        <a:buSzPct val="85000"/>
        <a:buFont typeface="Wingdings" panose="05000000000000000000" pitchFamily="2" charset="2"/>
        <a:buChar char="Ø"/>
        <a:defRPr kumimoji="0" sz="2400" kern="1200">
          <a:solidFill>
            <a:schemeClr val="accent4">
              <a:lumMod val="75000"/>
            </a:schemeClr>
          </a:solidFill>
          <a:latin typeface="Arial Rounded MT Bold" panose="020F070403050403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accent4">
              <a:lumMod val="75000"/>
            </a:schemeClr>
          </a:solidFill>
          <a:latin typeface="Arial Rounded MT Bold" panose="020F0704030504030204"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4">
              <a:lumMod val="75000"/>
            </a:schemeClr>
          </a:solidFill>
          <a:latin typeface="Arial Rounded MT Bold" panose="020F0704030504030204"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4">
              <a:lumMod val="75000"/>
            </a:schemeClr>
          </a:solidFill>
          <a:latin typeface="Arial Rounded MT Bold" panose="020F07040305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635" y="1974649"/>
            <a:ext cx="68407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kumimoji="0" lang="fr-FR" sz="3000" b="1" dirty="0">
                <a:solidFill>
                  <a:schemeClr val="tx2"/>
                </a:solidFill>
              </a:rPr>
              <a:t>Point Avancement OASIS-OKAPI</a:t>
            </a:r>
          </a:p>
        </p:txBody>
      </p:sp>
      <p:sp>
        <p:nvSpPr>
          <p:cNvPr id="2" name="ZoneTexte 1">
            <a:extLst>
              <a:ext uri="{FF2B5EF4-FFF2-40B4-BE49-F238E27FC236}">
                <a16:creationId xmlns:a16="http://schemas.microsoft.com/office/drawing/2014/main" id="{0FB42E8E-A154-5845-A5E2-B8C89462B9B6}"/>
              </a:ext>
            </a:extLst>
          </p:cNvPr>
          <p:cNvSpPr txBox="1"/>
          <p:nvPr/>
        </p:nvSpPr>
        <p:spPr>
          <a:xfrm>
            <a:off x="5138673" y="5096903"/>
            <a:ext cx="2975045" cy="630942"/>
          </a:xfrm>
          <a:prstGeom prst="rect">
            <a:avLst/>
          </a:prstGeom>
          <a:noFill/>
        </p:spPr>
        <p:txBody>
          <a:bodyPr wrap="none" rtlCol="0">
            <a:spAutoFit/>
          </a:bodyPr>
          <a:lstStyle/>
          <a:p>
            <a:pPr algn="r"/>
            <a:r>
              <a:rPr lang="fr-FR" sz="1400" b="1" dirty="0">
                <a:solidFill>
                  <a:schemeClr val="accent2"/>
                </a:solidFill>
              </a:rPr>
              <a:t>Département </a:t>
            </a:r>
            <a:r>
              <a:rPr lang="fr-FR" sz="1400" b="1">
                <a:solidFill>
                  <a:schemeClr val="accent2"/>
                </a:solidFill>
              </a:rPr>
              <a:t>de Tarn-et-Garonne</a:t>
            </a:r>
            <a:endParaRPr lang="fr-FR" sz="1400" b="1" dirty="0">
              <a:solidFill>
                <a:schemeClr val="accent2"/>
              </a:solidFill>
            </a:endParaRPr>
          </a:p>
          <a:p>
            <a:pPr algn="r"/>
            <a:endParaRPr lang="fr-FR" sz="1400" b="1" dirty="0">
              <a:solidFill>
                <a:schemeClr val="accent2"/>
              </a:solidFill>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Thématiques sur les visites (1)</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66555" y="2843935"/>
            <a:ext cx="8100900" cy="1246495"/>
          </a:xfrm>
          <a:prstGeom prst="rect">
            <a:avLst/>
          </a:prstGeom>
          <a:noFill/>
        </p:spPr>
        <p:txBody>
          <a:bodyPr wrap="square" rtlCol="0">
            <a:spAutoFit/>
          </a:bodyPr>
          <a:lstStyle/>
          <a:p>
            <a:pPr algn="l"/>
            <a:r>
              <a:rPr lang="fr-FR" dirty="0">
                <a:solidFill>
                  <a:schemeClr val="tx2"/>
                </a:solidFill>
                <a:effectLst/>
                <a:latin typeface="Arial" panose="020B0604020202020204" pitchFamily="34" charset="0"/>
                <a:ea typeface="Calibri" panose="020F0502020204030204" pitchFamily="34" charset="0"/>
              </a:rPr>
              <a:t>Serait-il possible de rajouter dans VISITES, les thèmes GESTIONNAIRE, CANTON et ANTENNE-SIG?</a:t>
            </a:r>
            <a:endParaRPr lang="fr-FR" dirty="0">
              <a:solidFill>
                <a:schemeClr val="tx2"/>
              </a:solidFill>
              <a:effectLst/>
              <a:latin typeface="Calibri" panose="020F0502020204030204" pitchFamily="34" charset="0"/>
              <a:ea typeface="Calibri" panose="020F0502020204030204" pitchFamily="34" charset="0"/>
            </a:endParaRPr>
          </a:p>
          <a:p>
            <a:pPr algn="l"/>
            <a:endParaRPr lang="fr-FR" sz="1800" dirty="0">
              <a:solidFill>
                <a:schemeClr val="tx2"/>
              </a:solidFill>
              <a:effectLst/>
              <a:latin typeface="Calibri" panose="020F0502020204030204" pitchFamily="34" charset="0"/>
              <a:ea typeface="Calibri" panose="020F0502020204030204" pitchFamily="34" charset="0"/>
            </a:endParaRP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effectLst/>
                <a:latin typeface="Calibri" panose="020F0502020204030204" pitchFamily="34" charset="0"/>
                <a:ea typeface="Calibri" panose="020F0502020204030204" pitchFamily="34" charset="0"/>
              </a:rPr>
              <a:t>Spécifications - Mail du 21/07/23</a:t>
            </a:r>
          </a:p>
          <a:p>
            <a:endParaRPr lang="fr-FR" dirty="0"/>
          </a:p>
        </p:txBody>
      </p:sp>
    </p:spTree>
    <p:extLst>
      <p:ext uri="{BB962C8B-B14F-4D97-AF65-F5344CB8AC3E}">
        <p14:creationId xmlns:p14="http://schemas.microsoft.com/office/powerpoint/2010/main" val="61818512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Thématiques sur les visites (2)</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21550" y="2830339"/>
            <a:ext cx="8100900" cy="1569660"/>
          </a:xfrm>
          <a:prstGeom prst="rect">
            <a:avLst/>
          </a:prstGeom>
          <a:noFill/>
        </p:spPr>
        <p:txBody>
          <a:bodyPr wrap="square" rtlCol="0">
            <a:spAutoFit/>
          </a:bodyPr>
          <a:lstStyle/>
          <a:p>
            <a:pPr algn="l"/>
            <a:r>
              <a:rPr lang="fr-FR" dirty="0">
                <a:solidFill>
                  <a:schemeClr val="tx2"/>
                </a:solidFill>
                <a:latin typeface="Calibri" panose="020F0502020204030204" pitchFamily="34" charset="0"/>
                <a:ea typeface="Calibri" panose="020F0502020204030204" pitchFamily="34" charset="0"/>
              </a:rPr>
              <a:t>Solution proposée : utiliser la barre de navigation OAW2 pour naviguer dans les visites en utilisant les thématiques GESTIONNAIRE, CANTON, ANTENNE-SIG définies sur les infrastructures.</a:t>
            </a:r>
            <a:endParaRPr lang="fr-FR" dirty="0">
              <a:solidFill>
                <a:schemeClr val="tx2"/>
              </a:solidFill>
              <a:effectLst/>
              <a:latin typeface="Calibri" panose="020F0502020204030204" pitchFamily="34" charset="0"/>
              <a:ea typeface="Calibri" panose="020F0502020204030204" pitchFamily="34" charset="0"/>
            </a:endParaRP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effectLst/>
                <a:latin typeface="Calibri" panose="020F0502020204030204" pitchFamily="34" charset="0"/>
                <a:ea typeface="Calibri" panose="020F0502020204030204" pitchFamily="34" charset="0"/>
              </a:rPr>
              <a:t>Spécifications - Mail du 21/07/23</a:t>
            </a:r>
          </a:p>
          <a:p>
            <a:endParaRPr lang="fr-FR" dirty="0"/>
          </a:p>
        </p:txBody>
      </p:sp>
    </p:spTree>
    <p:extLst>
      <p:ext uri="{BB962C8B-B14F-4D97-AF65-F5344CB8AC3E}">
        <p14:creationId xmlns:p14="http://schemas.microsoft.com/office/powerpoint/2010/main" val="33651019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1275D8DF-2D1B-8BBE-D2D5-590660ADB716}"/>
              </a:ext>
            </a:extLst>
          </p:cNvPr>
          <p:cNvSpPr txBox="1"/>
          <p:nvPr/>
        </p:nvSpPr>
        <p:spPr>
          <a:xfrm>
            <a:off x="6597225" y="3293985"/>
            <a:ext cx="2340260" cy="1785104"/>
          </a:xfrm>
          <a:prstGeom prst="rect">
            <a:avLst/>
          </a:prstGeom>
          <a:noFill/>
        </p:spPr>
        <p:txBody>
          <a:bodyPr wrap="square" rtlCol="0">
            <a:spAutoFit/>
          </a:bodyPr>
          <a:lstStyle/>
          <a:p>
            <a:pPr marL="457200" indent="-457200" algn="l">
              <a:buAutoNum type="arabicPeriod"/>
            </a:pPr>
            <a:r>
              <a:rPr lang="fr-FR" sz="2000" dirty="0" err="1">
                <a:solidFill>
                  <a:schemeClr val="accent1"/>
                </a:solidFill>
              </a:rPr>
              <a:t>Antenne_SIG</a:t>
            </a:r>
            <a:endParaRPr lang="fr-FR" sz="2000" dirty="0">
              <a:solidFill>
                <a:schemeClr val="accent1"/>
              </a:solidFill>
            </a:endParaRPr>
          </a:p>
          <a:p>
            <a:pPr marL="457200" indent="-457200" algn="l">
              <a:buAutoNum type="arabicPeriod"/>
            </a:pPr>
            <a:r>
              <a:rPr lang="fr-FR" sz="2000" dirty="0">
                <a:solidFill>
                  <a:schemeClr val="accent1"/>
                </a:solidFill>
              </a:rPr>
              <a:t>Visites</a:t>
            </a:r>
          </a:p>
          <a:p>
            <a:pPr marL="457200" indent="-457200" algn="l">
              <a:buAutoNum type="arabicPeriod"/>
            </a:pPr>
            <a:r>
              <a:rPr lang="fr-FR" sz="2000" dirty="0">
                <a:solidFill>
                  <a:schemeClr val="accent1"/>
                </a:solidFill>
              </a:rPr>
              <a:t>Année</a:t>
            </a:r>
          </a:p>
          <a:p>
            <a:pPr marL="457200" indent="-457200" algn="l">
              <a:buAutoNum type="arabicPeriod"/>
            </a:pPr>
            <a:r>
              <a:rPr lang="fr-FR" sz="2000" dirty="0">
                <a:solidFill>
                  <a:schemeClr val="accent1"/>
                </a:solidFill>
              </a:rPr>
              <a:t>Statut</a:t>
            </a:r>
          </a:p>
        </p:txBody>
      </p:sp>
      <p:pic>
        <p:nvPicPr>
          <p:cNvPr id="3" name="Image 2">
            <a:extLst>
              <a:ext uri="{FF2B5EF4-FFF2-40B4-BE49-F238E27FC236}">
                <a16:creationId xmlns:a16="http://schemas.microsoft.com/office/drawing/2014/main" id="{DF9A1FD6-1AA9-2AC1-F90D-9625EE9BD300}"/>
              </a:ext>
            </a:extLst>
          </p:cNvPr>
          <p:cNvPicPr>
            <a:picLocks noChangeAspect="1"/>
          </p:cNvPicPr>
          <p:nvPr/>
        </p:nvPicPr>
        <p:blipFill>
          <a:blip r:embed="rId2"/>
          <a:stretch>
            <a:fillRect/>
          </a:stretch>
        </p:blipFill>
        <p:spPr>
          <a:xfrm>
            <a:off x="296525" y="2571229"/>
            <a:ext cx="6147175" cy="3494740"/>
          </a:xfrm>
          <a:prstGeom prst="rect">
            <a:avLst/>
          </a:prstGeom>
        </p:spPr>
      </p:pic>
      <p:sp>
        <p:nvSpPr>
          <p:cNvPr id="4" name="Titre 1">
            <a:extLst>
              <a:ext uri="{FF2B5EF4-FFF2-40B4-BE49-F238E27FC236}">
                <a16:creationId xmlns:a16="http://schemas.microsoft.com/office/drawing/2014/main" id="{6AFFAF9E-2772-0728-57EF-800B53CC54ED}"/>
              </a:ext>
            </a:extLst>
          </p:cNvPr>
          <p:cNvSpPr>
            <a:spLocks noGrp="1"/>
          </p:cNvSpPr>
          <p:nvPr>
            <p:ph type="title"/>
          </p:nvPr>
        </p:nvSpPr>
        <p:spPr>
          <a:xfrm>
            <a:off x="685799" y="812801"/>
            <a:ext cx="7981656" cy="1409898"/>
          </a:xfrm>
        </p:spPr>
        <p:txBody>
          <a:bodyPr>
            <a:normAutofit/>
          </a:bodyPr>
          <a:lstStyle/>
          <a:p>
            <a:r>
              <a:rPr lang="fr-FR" sz="2800" dirty="0"/>
              <a:t>Thématiques sur les visites (3)</a:t>
            </a:r>
          </a:p>
        </p:txBody>
      </p:sp>
    </p:spTree>
    <p:extLst>
      <p:ext uri="{BB962C8B-B14F-4D97-AF65-F5344CB8AC3E}">
        <p14:creationId xmlns:p14="http://schemas.microsoft.com/office/powerpoint/2010/main" val="135442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Sauvegarde des paramètres OKAPI (1)</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66555" y="2843935"/>
            <a:ext cx="8100900" cy="1800493"/>
          </a:xfrm>
          <a:prstGeom prst="rect">
            <a:avLst/>
          </a:prstGeom>
          <a:noFill/>
        </p:spPr>
        <p:txBody>
          <a:bodyPr wrap="square" rtlCol="0">
            <a:spAutoFit/>
          </a:bodyPr>
          <a:lstStyle/>
          <a:p>
            <a:pPr lvl="0" algn="l">
              <a:buSzPts val="1000"/>
              <a:tabLst>
                <a:tab pos="457200" algn="l"/>
              </a:tabLst>
            </a:pPr>
            <a:r>
              <a:rPr lang="fr-FR" sz="2800" dirty="0">
                <a:solidFill>
                  <a:schemeClr val="tx2"/>
                </a:solidFill>
                <a:effectLst/>
                <a:latin typeface="Arial" panose="020B0604020202020204" pitchFamily="34" charset="0"/>
                <a:ea typeface="Times New Roman" panose="02020603050405020304" pitchFamily="18" charset="0"/>
              </a:rPr>
              <a:t>Les paramètres de connexion au serveur sur OKAPI installés sur smartphone ne s'enregistrent pas.</a:t>
            </a:r>
            <a:endParaRPr lang="fr-FR" sz="2800" dirty="0">
              <a:solidFill>
                <a:schemeClr val="tx2"/>
              </a:solidFill>
              <a:effectLst/>
              <a:latin typeface="Calibri" panose="020F0502020204030204" pitchFamily="34" charset="0"/>
              <a:ea typeface="Calibri" panose="020F0502020204030204" pitchFamily="34" charset="0"/>
            </a:endParaRPr>
          </a:p>
          <a:p>
            <a:pPr algn="l"/>
            <a:endParaRPr lang="fr-FR" sz="1800" dirty="0">
              <a:solidFill>
                <a:schemeClr val="tx2"/>
              </a:solidFill>
              <a:effectLst/>
              <a:latin typeface="Calibri" panose="020F0502020204030204" pitchFamily="34" charset="0"/>
              <a:ea typeface="Calibri" panose="020F0502020204030204" pitchFamily="34" charset="0"/>
            </a:endParaRPr>
          </a:p>
        </p:txBody>
      </p:sp>
      <p:sp>
        <p:nvSpPr>
          <p:cNvPr id="5" name="Espace réservé de la date 3">
            <a:extLst>
              <a:ext uri="{FF2B5EF4-FFF2-40B4-BE49-F238E27FC236}">
                <a16:creationId xmlns:a16="http://schemas.microsoft.com/office/drawing/2014/main" id="{B6A0E2AF-F184-2E01-B496-9C17AC989705}"/>
              </a:ext>
            </a:extLst>
          </p:cNvPr>
          <p:cNvSpPr>
            <a:spLocks noGrp="1"/>
          </p:cNvSpPr>
          <p:nvPr>
            <p:ph type="dt" sz="half" idx="2"/>
          </p:nvPr>
        </p:nvSpPr>
        <p:spPr>
          <a:xfrm>
            <a:off x="1106615" y="6207969"/>
            <a:ext cx="7790941" cy="476250"/>
          </a:xfrm>
        </p:spPr>
        <p:txBody>
          <a:bodyPr/>
          <a:lstStyle/>
          <a:p>
            <a:r>
              <a:rPr lang="fr-FR" dirty="0">
                <a:latin typeface="Calibri" panose="020F0502020204030204" pitchFamily="34" charset="0"/>
                <a:ea typeface="Calibri" panose="020F0502020204030204" pitchFamily="34" charset="0"/>
              </a:rPr>
              <a:t>Bug enregistrement</a:t>
            </a:r>
            <a:r>
              <a:rPr lang="fr-FR" dirty="0">
                <a:effectLst/>
                <a:latin typeface="Calibri" panose="020F0502020204030204" pitchFamily="34" charset="0"/>
                <a:ea typeface="Calibri" panose="020F0502020204030204" pitchFamily="34" charset="0"/>
              </a:rPr>
              <a:t> paramètres OKAPI – Mail du 08/09/23 </a:t>
            </a:r>
          </a:p>
          <a:p>
            <a:endParaRPr lang="fr-FR" dirty="0"/>
          </a:p>
        </p:txBody>
      </p:sp>
    </p:spTree>
    <p:extLst>
      <p:ext uri="{BB962C8B-B14F-4D97-AF65-F5344CB8AC3E}">
        <p14:creationId xmlns:p14="http://schemas.microsoft.com/office/powerpoint/2010/main" val="195249049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Sauvegarde des paramètres OKAPI (2)</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66555" y="2843935"/>
            <a:ext cx="8100900" cy="1369606"/>
          </a:xfrm>
          <a:prstGeom prst="rect">
            <a:avLst/>
          </a:prstGeom>
          <a:noFill/>
        </p:spPr>
        <p:txBody>
          <a:bodyPr wrap="square" rtlCol="0">
            <a:spAutoFit/>
          </a:bodyPr>
          <a:lstStyle/>
          <a:p>
            <a:pPr lvl="0" algn="l">
              <a:buSzPts val="1000"/>
              <a:tabLst>
                <a:tab pos="457200" algn="l"/>
              </a:tabLst>
            </a:pPr>
            <a:r>
              <a:rPr lang="fr-FR" sz="2800" dirty="0">
                <a:solidFill>
                  <a:schemeClr val="tx2"/>
                </a:solidFill>
                <a:effectLst/>
                <a:latin typeface="Arial" panose="020B0604020202020204" pitchFamily="34" charset="0"/>
                <a:ea typeface="Times New Roman" panose="02020603050405020304" pitchFamily="18" charset="0"/>
              </a:rPr>
              <a:t>Problème lié à l’utilisation de </a:t>
            </a:r>
            <a:r>
              <a:rPr lang="fr-FR" sz="2800" dirty="0">
                <a:solidFill>
                  <a:schemeClr val="tx2"/>
                </a:solidFill>
                <a:latin typeface="Arial" panose="020B0604020202020204" pitchFamily="34" charset="0"/>
                <a:ea typeface="Times New Roman" panose="02020603050405020304" pitchFamily="18" charset="0"/>
              </a:rPr>
              <a:t>la version VINCI en lieu et place de la </a:t>
            </a:r>
            <a:r>
              <a:rPr lang="fr-FR" sz="2800" dirty="0">
                <a:solidFill>
                  <a:schemeClr val="tx2"/>
                </a:solidFill>
                <a:effectLst/>
                <a:latin typeface="Arial" panose="020B0604020202020204" pitchFamily="34" charset="0"/>
                <a:ea typeface="Times New Roman" panose="02020603050405020304" pitchFamily="18" charset="0"/>
              </a:rPr>
              <a:t>version classique.</a:t>
            </a:r>
            <a:endParaRPr lang="fr-FR" sz="2800" dirty="0">
              <a:solidFill>
                <a:schemeClr val="tx2"/>
              </a:solidFill>
              <a:effectLst/>
              <a:latin typeface="Calibri" panose="020F0502020204030204" pitchFamily="34" charset="0"/>
              <a:ea typeface="Calibri" panose="020F0502020204030204" pitchFamily="34" charset="0"/>
            </a:endParaRPr>
          </a:p>
          <a:p>
            <a:pPr algn="l"/>
            <a:endParaRPr lang="fr-FR" sz="1800" dirty="0">
              <a:solidFill>
                <a:schemeClr val="tx2"/>
              </a:solidFill>
              <a:effectLst/>
              <a:latin typeface="Calibri" panose="020F0502020204030204" pitchFamily="34" charset="0"/>
              <a:ea typeface="Calibri" panose="020F0502020204030204" pitchFamily="34" charset="0"/>
            </a:endParaRPr>
          </a:p>
        </p:txBody>
      </p:sp>
      <p:sp>
        <p:nvSpPr>
          <p:cNvPr id="5" name="Espace réservé de la date 3">
            <a:extLst>
              <a:ext uri="{FF2B5EF4-FFF2-40B4-BE49-F238E27FC236}">
                <a16:creationId xmlns:a16="http://schemas.microsoft.com/office/drawing/2014/main" id="{B6A0E2AF-F184-2E01-B496-9C17AC989705}"/>
              </a:ext>
            </a:extLst>
          </p:cNvPr>
          <p:cNvSpPr>
            <a:spLocks noGrp="1"/>
          </p:cNvSpPr>
          <p:nvPr>
            <p:ph type="dt" sz="half" idx="2"/>
          </p:nvPr>
        </p:nvSpPr>
        <p:spPr>
          <a:xfrm>
            <a:off x="1106615" y="6207969"/>
            <a:ext cx="7790941" cy="476250"/>
          </a:xfrm>
        </p:spPr>
        <p:txBody>
          <a:bodyPr/>
          <a:lstStyle/>
          <a:p>
            <a:r>
              <a:rPr lang="fr-FR" dirty="0">
                <a:latin typeface="Calibri" panose="020F0502020204030204" pitchFamily="34" charset="0"/>
                <a:ea typeface="Calibri" panose="020F0502020204030204" pitchFamily="34" charset="0"/>
              </a:rPr>
              <a:t>Bug enregistrement</a:t>
            </a:r>
            <a:r>
              <a:rPr lang="fr-FR" dirty="0">
                <a:effectLst/>
                <a:latin typeface="Calibri" panose="020F0502020204030204" pitchFamily="34" charset="0"/>
                <a:ea typeface="Calibri" panose="020F0502020204030204" pitchFamily="34" charset="0"/>
              </a:rPr>
              <a:t> paramètres OKAPI – Mail du 08/09/23 </a:t>
            </a:r>
          </a:p>
          <a:p>
            <a:endParaRPr lang="fr-FR" dirty="0"/>
          </a:p>
        </p:txBody>
      </p:sp>
    </p:spTree>
    <p:extLst>
      <p:ext uri="{BB962C8B-B14F-4D97-AF65-F5344CB8AC3E}">
        <p14:creationId xmlns:p14="http://schemas.microsoft.com/office/powerpoint/2010/main" val="223133773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Réalisation d’un pilote OPF</a:t>
            </a:r>
          </a:p>
        </p:txBody>
      </p:sp>
      <p:sp>
        <p:nvSpPr>
          <p:cNvPr id="3" name="Espace réservé de la date 3">
            <a:extLst>
              <a:ext uri="{FF2B5EF4-FFF2-40B4-BE49-F238E27FC236}">
                <a16:creationId xmlns:a16="http://schemas.microsoft.com/office/drawing/2014/main" id="{339243E3-1730-2D96-8118-83DD626A7A22}"/>
              </a:ext>
            </a:extLst>
          </p:cNvPr>
          <p:cNvSpPr>
            <a:spLocks noGrp="1"/>
          </p:cNvSpPr>
          <p:nvPr>
            <p:ph type="dt" sz="half" idx="2"/>
          </p:nvPr>
        </p:nvSpPr>
        <p:spPr>
          <a:xfrm>
            <a:off x="1106615" y="6207969"/>
            <a:ext cx="7790941" cy="476250"/>
          </a:xfrm>
        </p:spPr>
        <p:txBody>
          <a:bodyPr/>
          <a:lstStyle/>
          <a:p>
            <a:r>
              <a:rPr lang="fr-FR" dirty="0">
                <a:latin typeface="Calibri" panose="020F0502020204030204" pitchFamily="34" charset="0"/>
                <a:ea typeface="Calibri" panose="020F0502020204030204" pitchFamily="34" charset="0"/>
              </a:rPr>
              <a:t>Création des premiers objets</a:t>
            </a:r>
            <a:endParaRPr lang="fr-FR" dirty="0">
              <a:effectLst/>
              <a:latin typeface="Calibri" panose="020F0502020204030204" pitchFamily="34" charset="0"/>
              <a:ea typeface="Calibri" panose="020F0502020204030204" pitchFamily="34" charset="0"/>
            </a:endParaRPr>
          </a:p>
          <a:p>
            <a:endParaRPr lang="fr-FR" dirty="0"/>
          </a:p>
        </p:txBody>
      </p:sp>
      <p:sp>
        <p:nvSpPr>
          <p:cNvPr id="7" name="Espace réservé du texte 2">
            <a:extLst>
              <a:ext uri="{FF2B5EF4-FFF2-40B4-BE49-F238E27FC236}">
                <a16:creationId xmlns:a16="http://schemas.microsoft.com/office/drawing/2014/main" id="{52DC2D21-104C-366D-A64B-95D8A1062CC2}"/>
              </a:ext>
            </a:extLst>
          </p:cNvPr>
          <p:cNvSpPr>
            <a:spLocks noGrp="1"/>
          </p:cNvSpPr>
          <p:nvPr>
            <p:ph type="body" sz="quarter" idx="12"/>
          </p:nvPr>
        </p:nvSpPr>
        <p:spPr>
          <a:xfrm>
            <a:off x="683568" y="3068638"/>
            <a:ext cx="8118902" cy="1710512"/>
          </a:xfrm>
        </p:spPr>
        <p:txBody>
          <a:bodyPr>
            <a:normAutofit/>
          </a:bodyPr>
          <a:lstStyle/>
          <a:p>
            <a:r>
              <a:rPr lang="fr-FR" sz="2400" dirty="0">
                <a:solidFill>
                  <a:schemeClr val="tx2"/>
                </a:solidFill>
                <a:effectLst/>
                <a:latin typeface="Calibri" panose="020F0502020204030204" pitchFamily="34" charset="0"/>
                <a:ea typeface="Calibri" panose="020F0502020204030204" pitchFamily="34" charset="0"/>
              </a:rPr>
              <a:t>Après la mise en place du module OPF (07/2023),</a:t>
            </a:r>
          </a:p>
          <a:p>
            <a:pPr lvl="1"/>
            <a:r>
              <a:rPr lang="fr-FR" sz="2000" dirty="0">
                <a:solidFill>
                  <a:schemeClr val="tx2"/>
                </a:solidFill>
                <a:effectLst/>
                <a:latin typeface="Calibri" panose="020F0502020204030204" pitchFamily="34" charset="0"/>
                <a:ea typeface="Calibri" panose="020F0502020204030204" pitchFamily="34" charset="0"/>
              </a:rPr>
              <a:t>Création dans OASIS-WEB des premiers OPF à partir des informations: RD, PR, ABS, type, photos, etc. </a:t>
            </a:r>
          </a:p>
          <a:p>
            <a:pPr lvl="1"/>
            <a:r>
              <a:rPr lang="fr-FR" sz="2000" dirty="0">
                <a:solidFill>
                  <a:schemeClr val="tx2"/>
                </a:solidFill>
                <a:latin typeface="Calibri" panose="020F0502020204030204" pitchFamily="34" charset="0"/>
                <a:ea typeface="Calibri" panose="020F0502020204030204" pitchFamily="34" charset="0"/>
              </a:rPr>
              <a:t>Réalisation d’un pilote</a:t>
            </a:r>
            <a:endParaRPr lang="fr-FR" sz="2000" dirty="0">
              <a:solidFill>
                <a:schemeClr val="tx2"/>
              </a:solidFill>
            </a:endParaRPr>
          </a:p>
        </p:txBody>
      </p:sp>
    </p:spTree>
    <p:extLst>
      <p:ext uri="{BB962C8B-B14F-4D97-AF65-F5344CB8AC3E}">
        <p14:creationId xmlns:p14="http://schemas.microsoft.com/office/powerpoint/2010/main" val="193579134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Mise en place AZURE-AD</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Mettre en place une gestion centralisée des accès au SAAS via AZURE-AD installé au Département.</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sz="2400" dirty="0"/>
              <a:t>Gestion centralisée des accès</a:t>
            </a:r>
            <a:endParaRPr lang="fr-FR" dirty="0"/>
          </a:p>
        </p:txBody>
      </p:sp>
    </p:spTree>
    <p:extLst>
      <p:ext uri="{BB962C8B-B14F-4D97-AF65-F5344CB8AC3E}">
        <p14:creationId xmlns:p14="http://schemas.microsoft.com/office/powerpoint/2010/main" val="303820810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Evolution PV-PONT 2024 (1)</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21550" y="2619595"/>
            <a:ext cx="8100900" cy="3416320"/>
          </a:xfrm>
          <a:prstGeom prst="rect">
            <a:avLst/>
          </a:prstGeom>
          <a:noFill/>
        </p:spPr>
        <p:txBody>
          <a:bodyPr wrap="square" rtlCol="0">
            <a:spAutoFit/>
          </a:bodyPr>
          <a:lstStyle/>
          <a:p>
            <a:pPr algn="l"/>
            <a:r>
              <a:rPr lang="fr-FR" sz="1200" dirty="0">
                <a:solidFill>
                  <a:schemeClr val="tx2"/>
                </a:solidFill>
                <a:effectLst/>
                <a:latin typeface="Arial" panose="020B0604020202020204" pitchFamily="34" charset="0"/>
                <a:ea typeface="Calibri" panose="020F0502020204030204" pitchFamily="34" charset="0"/>
              </a:rPr>
              <a:t>Les adaptations sont les suivantes:</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Abords, enlever les éléments liés à la chaussée, c'est un doublon avec superstructure. Pas de distinction de chaussée hors et sur ouvrage</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Abords, rajouter photo de la rivière en amont et aval (constitution des dossiers loi sur l'eau)</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Abords, rajouter l'observation obligatoire, présence de poisson, d'écrevisse, de batracien, de chauve-souris </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Abords, rajouter eaux rapides, calmes, stagnante, alternance calme/rapide, chute d'eau</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Superstructure, trottoir amont ou trottoir aval, pas droite ou gauche</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Superstructure, dispositif de retenue amont ou aval, pas droite ou gauche</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Tympan, préciser amont ou aval, pas de distinction par demi-tympan (ils intègrent les murs en retour).</a:t>
            </a:r>
            <a:endParaRPr lang="fr-FR" sz="12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200" dirty="0">
                <a:solidFill>
                  <a:schemeClr val="tx2"/>
                </a:solidFill>
                <a:effectLst/>
                <a:latin typeface="Arial" panose="020B0604020202020204" pitchFamily="34" charset="0"/>
                <a:ea typeface="Times New Roman" panose="02020603050405020304" pitchFamily="18" charset="0"/>
              </a:rPr>
              <a:t>Enlever les culées, la voûte est un seul élément, elle intègre les piédroits (Il y a plus un item fondation).</a:t>
            </a:r>
            <a:endParaRPr lang="fr-FR" sz="1200" dirty="0">
              <a:solidFill>
                <a:schemeClr val="tx2"/>
              </a:solidFill>
              <a:effectLst/>
              <a:latin typeface="Calibri" panose="020F0502020204030204" pitchFamily="34" charset="0"/>
              <a:ea typeface="Calibri" panose="020F0502020204030204" pitchFamily="34" charset="0"/>
            </a:endParaRPr>
          </a:p>
          <a:p>
            <a:pPr algn="l"/>
            <a:r>
              <a:rPr lang="fr-FR" sz="1200" dirty="0">
                <a:solidFill>
                  <a:schemeClr val="tx2"/>
                </a:solidFill>
                <a:effectLst/>
                <a:latin typeface="Arial" panose="020B0604020202020204" pitchFamily="34" charset="0"/>
                <a:ea typeface="Calibri" panose="020F0502020204030204" pitchFamily="34" charset="0"/>
              </a:rPr>
              <a:t>Y a-t-il la possibilité de ne pas pouvoir terminer une visite sans photo (message de blocage).</a:t>
            </a:r>
            <a:endParaRPr lang="fr-FR" sz="1200" dirty="0">
              <a:solidFill>
                <a:schemeClr val="tx2"/>
              </a:solidFill>
              <a:effectLst/>
              <a:latin typeface="Calibri" panose="020F0502020204030204" pitchFamily="34" charset="0"/>
              <a:ea typeface="Calibri" panose="020F0502020204030204" pitchFamily="34" charset="0"/>
            </a:endParaRPr>
          </a:p>
          <a:p>
            <a:pPr algn="l"/>
            <a:r>
              <a:rPr lang="fr-FR" sz="1200" dirty="0">
                <a:solidFill>
                  <a:schemeClr val="tx2"/>
                </a:solidFill>
                <a:effectLst/>
                <a:latin typeface="Arial" panose="020B0604020202020204" pitchFamily="34" charset="0"/>
                <a:ea typeface="Calibri" panose="020F0502020204030204" pitchFamily="34" charset="0"/>
              </a:rPr>
              <a:t>Il serait intéressant de développer des PV de surveillance (SUR) périodique (mesure de témoins de fissuration, surveillance de la suspension).</a:t>
            </a:r>
            <a:endParaRPr lang="fr-FR" sz="1200" dirty="0">
              <a:solidFill>
                <a:schemeClr val="tx2"/>
              </a:solidFill>
              <a:effectLst/>
              <a:latin typeface="Calibri" panose="020F0502020204030204" pitchFamily="34" charset="0"/>
              <a:ea typeface="Calibri" panose="020F0502020204030204" pitchFamily="34" charset="0"/>
            </a:endParaRP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effectLst/>
                <a:latin typeface="Calibri" panose="020F0502020204030204" pitchFamily="34" charset="0"/>
                <a:ea typeface="Calibri" panose="020F0502020204030204" pitchFamily="34" charset="0"/>
              </a:rPr>
              <a:t>Spécifications - Mail du </a:t>
            </a:r>
            <a:r>
              <a:rPr lang="fr-FR" dirty="0">
                <a:latin typeface="Calibri" panose="020F0502020204030204" pitchFamily="34" charset="0"/>
                <a:ea typeface="Calibri" panose="020F0502020204030204" pitchFamily="34" charset="0"/>
              </a:rPr>
              <a:t>08/09</a:t>
            </a:r>
            <a:r>
              <a:rPr lang="fr-FR" dirty="0">
                <a:effectLst/>
                <a:latin typeface="Calibri" panose="020F0502020204030204" pitchFamily="34" charset="0"/>
                <a:ea typeface="Calibri" panose="020F0502020204030204" pitchFamily="34" charset="0"/>
              </a:rPr>
              <a:t>/23</a:t>
            </a:r>
          </a:p>
          <a:p>
            <a:endParaRPr lang="fr-FR" dirty="0"/>
          </a:p>
        </p:txBody>
      </p:sp>
    </p:spTree>
    <p:extLst>
      <p:ext uri="{BB962C8B-B14F-4D97-AF65-F5344CB8AC3E}">
        <p14:creationId xmlns:p14="http://schemas.microsoft.com/office/powerpoint/2010/main" val="94067148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Evolution PV-PONT 2024 (2)</a:t>
            </a: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latin typeface="Calibri" panose="020F0502020204030204" pitchFamily="34" charset="0"/>
                <a:ea typeface="Calibri" panose="020F0502020204030204" pitchFamily="34" charset="0"/>
              </a:rPr>
              <a:t>Démarche proposée</a:t>
            </a:r>
            <a:endParaRPr lang="fr-FR" dirty="0">
              <a:effectLst/>
              <a:latin typeface="Calibri" panose="020F0502020204030204" pitchFamily="34" charset="0"/>
              <a:ea typeface="Calibri" panose="020F0502020204030204" pitchFamily="34" charset="0"/>
            </a:endParaRPr>
          </a:p>
          <a:p>
            <a:endParaRPr lang="fr-FR" dirty="0"/>
          </a:p>
        </p:txBody>
      </p:sp>
      <p:sp>
        <p:nvSpPr>
          <p:cNvPr id="3" name="ZoneTexte 2">
            <a:extLst>
              <a:ext uri="{FF2B5EF4-FFF2-40B4-BE49-F238E27FC236}">
                <a16:creationId xmlns:a16="http://schemas.microsoft.com/office/drawing/2014/main" id="{AA36732F-AC90-B23E-54A7-E065C7785473}"/>
              </a:ext>
            </a:extLst>
          </p:cNvPr>
          <p:cNvSpPr txBox="1"/>
          <p:nvPr/>
        </p:nvSpPr>
        <p:spPr>
          <a:xfrm>
            <a:off x="566555" y="2843935"/>
            <a:ext cx="8100900" cy="1169551"/>
          </a:xfrm>
          <a:prstGeom prst="rect">
            <a:avLst/>
          </a:prstGeom>
          <a:noFill/>
        </p:spPr>
        <p:txBody>
          <a:bodyPr wrap="square" rtlCol="0">
            <a:spAutoFit/>
          </a:bodyPr>
          <a:lstStyle/>
          <a:p>
            <a:pPr lvl="0" algn="l">
              <a:buSzPts val="1000"/>
              <a:tabLst>
                <a:tab pos="457200" algn="l"/>
              </a:tabLst>
            </a:pPr>
            <a:r>
              <a:rPr lang="fr-FR" sz="2800" dirty="0">
                <a:solidFill>
                  <a:schemeClr val="tx2"/>
                </a:solidFill>
                <a:effectLst/>
                <a:latin typeface="Arial" panose="020B0604020202020204" pitchFamily="34" charset="0"/>
                <a:ea typeface="Times New Roman" panose="02020603050405020304" pitchFamily="18" charset="0"/>
              </a:rPr>
              <a:t>Démarche proposée: réalisation d’un pilote</a:t>
            </a:r>
          </a:p>
          <a:p>
            <a:pPr lvl="0" algn="l">
              <a:buSzPts val="1000"/>
              <a:tabLst>
                <a:tab pos="457200" algn="l"/>
              </a:tabLst>
            </a:pPr>
            <a:r>
              <a:rPr lang="fr-FR" sz="2800" dirty="0">
                <a:solidFill>
                  <a:schemeClr val="tx2"/>
                </a:solidFill>
                <a:latin typeface="Arial" panose="020B0604020202020204" pitchFamily="34" charset="0"/>
                <a:ea typeface="Calibri" panose="020F0502020204030204" pitchFamily="34" charset="0"/>
              </a:rPr>
              <a:t>Ouvrages et date du pilote?</a:t>
            </a:r>
            <a:endParaRPr lang="fr-FR" sz="2800" dirty="0">
              <a:solidFill>
                <a:schemeClr val="tx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1075010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Evolution PV-PONT 2024 (3)</a:t>
            </a: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latin typeface="Calibri" panose="020F0502020204030204" pitchFamily="34" charset="0"/>
                <a:ea typeface="Calibri" panose="020F0502020204030204" pitchFamily="34" charset="0"/>
              </a:rPr>
              <a:t>Notion Amont-Aval universelle? </a:t>
            </a:r>
            <a:endParaRPr lang="fr-FR" dirty="0">
              <a:effectLst/>
              <a:latin typeface="Calibri" panose="020F0502020204030204" pitchFamily="34" charset="0"/>
              <a:ea typeface="Calibri" panose="020F0502020204030204" pitchFamily="34" charset="0"/>
            </a:endParaRPr>
          </a:p>
          <a:p>
            <a:endParaRPr lang="fr-FR" dirty="0"/>
          </a:p>
        </p:txBody>
      </p:sp>
      <p:pic>
        <p:nvPicPr>
          <p:cNvPr id="6" name="Image 5">
            <a:extLst>
              <a:ext uri="{FF2B5EF4-FFF2-40B4-BE49-F238E27FC236}">
                <a16:creationId xmlns:a16="http://schemas.microsoft.com/office/drawing/2014/main" id="{9D50DD86-15E4-6FF2-85B3-DDF598FD264B}"/>
              </a:ext>
            </a:extLst>
          </p:cNvPr>
          <p:cNvPicPr>
            <a:picLocks noChangeAspect="1"/>
          </p:cNvPicPr>
          <p:nvPr/>
        </p:nvPicPr>
        <p:blipFill>
          <a:blip r:embed="rId2"/>
          <a:stretch>
            <a:fillRect/>
          </a:stretch>
        </p:blipFill>
        <p:spPr>
          <a:xfrm>
            <a:off x="251520" y="2663915"/>
            <a:ext cx="5652120" cy="3248761"/>
          </a:xfrm>
          <a:prstGeom prst="rect">
            <a:avLst/>
          </a:prstGeom>
        </p:spPr>
      </p:pic>
      <p:sp>
        <p:nvSpPr>
          <p:cNvPr id="7" name="ZoneTexte 6">
            <a:extLst>
              <a:ext uri="{FF2B5EF4-FFF2-40B4-BE49-F238E27FC236}">
                <a16:creationId xmlns:a16="http://schemas.microsoft.com/office/drawing/2014/main" id="{693E1EE8-164E-5824-61DC-CDB1D56C6347}"/>
              </a:ext>
            </a:extLst>
          </p:cNvPr>
          <p:cNvSpPr txBox="1"/>
          <p:nvPr/>
        </p:nvSpPr>
        <p:spPr>
          <a:xfrm>
            <a:off x="6192179" y="2798930"/>
            <a:ext cx="2610291" cy="2757165"/>
          </a:xfrm>
          <a:prstGeom prst="rect">
            <a:avLst/>
          </a:prstGeom>
          <a:noFill/>
        </p:spPr>
        <p:txBody>
          <a:bodyPr wrap="square" rtlCol="0">
            <a:spAutoFit/>
          </a:bodyPr>
          <a:lstStyle/>
          <a:p>
            <a:pPr algn="l">
              <a:spcBef>
                <a:spcPts val="500"/>
              </a:spcBef>
            </a:pPr>
            <a:r>
              <a:rPr lang="fr-FR" sz="1800" u="sng" dirty="0">
                <a:solidFill>
                  <a:schemeClr val="tx2"/>
                </a:solidFill>
              </a:rPr>
              <a:t>Type Obstacle franchi:</a:t>
            </a:r>
          </a:p>
          <a:p>
            <a:pPr algn="l">
              <a:spcBef>
                <a:spcPts val="500"/>
              </a:spcBef>
            </a:pPr>
            <a:r>
              <a:rPr lang="fr-FR" sz="1800" dirty="0">
                <a:solidFill>
                  <a:schemeClr val="tx2"/>
                </a:solidFill>
              </a:rPr>
              <a:t>793 Cours d’eau</a:t>
            </a:r>
          </a:p>
          <a:p>
            <a:pPr algn="l">
              <a:spcBef>
                <a:spcPts val="500"/>
              </a:spcBef>
            </a:pPr>
            <a:r>
              <a:rPr lang="fr-FR" sz="1800" dirty="0">
                <a:solidFill>
                  <a:schemeClr val="tx2"/>
                </a:solidFill>
              </a:rPr>
              <a:t>105 Fossé</a:t>
            </a:r>
          </a:p>
          <a:p>
            <a:pPr algn="l">
              <a:spcBef>
                <a:spcPts val="500"/>
              </a:spcBef>
            </a:pPr>
            <a:r>
              <a:rPr lang="fr-FR" sz="1800" dirty="0">
                <a:solidFill>
                  <a:schemeClr val="tx2"/>
                </a:solidFill>
              </a:rPr>
              <a:t>46 Canal</a:t>
            </a:r>
          </a:p>
          <a:p>
            <a:pPr algn="l">
              <a:spcBef>
                <a:spcPts val="500"/>
              </a:spcBef>
            </a:pPr>
            <a:r>
              <a:rPr lang="fr-FR" sz="1800" dirty="0">
                <a:solidFill>
                  <a:schemeClr val="tx2"/>
                </a:solidFill>
              </a:rPr>
              <a:t>43 Voie routière</a:t>
            </a:r>
          </a:p>
          <a:p>
            <a:pPr algn="l">
              <a:spcBef>
                <a:spcPts val="500"/>
              </a:spcBef>
            </a:pPr>
            <a:r>
              <a:rPr lang="fr-FR" sz="1800" dirty="0">
                <a:solidFill>
                  <a:schemeClr val="tx2"/>
                </a:solidFill>
              </a:rPr>
              <a:t>25 Voie autoroutière</a:t>
            </a:r>
          </a:p>
          <a:p>
            <a:pPr algn="l">
              <a:spcBef>
                <a:spcPts val="500"/>
              </a:spcBef>
            </a:pPr>
            <a:r>
              <a:rPr lang="fr-FR" sz="1800" dirty="0">
                <a:solidFill>
                  <a:schemeClr val="tx2"/>
                </a:solidFill>
              </a:rPr>
              <a:t>12 Chemin</a:t>
            </a:r>
          </a:p>
          <a:p>
            <a:pPr algn="l">
              <a:spcBef>
                <a:spcPts val="500"/>
              </a:spcBef>
            </a:pPr>
            <a:r>
              <a:rPr lang="fr-FR" sz="1800" dirty="0">
                <a:solidFill>
                  <a:schemeClr val="tx2"/>
                </a:solidFill>
              </a:rPr>
              <a:t>…</a:t>
            </a:r>
          </a:p>
        </p:txBody>
      </p:sp>
    </p:spTree>
    <p:extLst>
      <p:ext uri="{BB962C8B-B14F-4D97-AF65-F5344CB8AC3E}">
        <p14:creationId xmlns:p14="http://schemas.microsoft.com/office/powerpoint/2010/main" val="23235822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Sommaire</a:t>
            </a: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latin typeface="Calibri" panose="020F0502020204030204" pitchFamily="34" charset="0"/>
                <a:ea typeface="Calibri" panose="020F0502020204030204" pitchFamily="34" charset="0"/>
              </a:rPr>
              <a:t>Démarche proposée</a:t>
            </a:r>
            <a:endParaRPr lang="fr-FR" dirty="0">
              <a:effectLst/>
              <a:latin typeface="Calibri" panose="020F0502020204030204" pitchFamily="34" charset="0"/>
              <a:ea typeface="Calibri" panose="020F0502020204030204" pitchFamily="34" charset="0"/>
            </a:endParaRPr>
          </a:p>
          <a:p>
            <a:endParaRPr lang="fr-FR" dirty="0"/>
          </a:p>
        </p:txBody>
      </p:sp>
      <p:sp>
        <p:nvSpPr>
          <p:cNvPr id="3" name="ZoneTexte 2">
            <a:extLst>
              <a:ext uri="{FF2B5EF4-FFF2-40B4-BE49-F238E27FC236}">
                <a16:creationId xmlns:a16="http://schemas.microsoft.com/office/drawing/2014/main" id="{AA36732F-AC90-B23E-54A7-E065C7785473}"/>
              </a:ext>
            </a:extLst>
          </p:cNvPr>
          <p:cNvSpPr txBox="1"/>
          <p:nvPr/>
        </p:nvSpPr>
        <p:spPr>
          <a:xfrm>
            <a:off x="566554" y="2843935"/>
            <a:ext cx="8331001" cy="2677656"/>
          </a:xfrm>
          <a:prstGeom prst="rect">
            <a:avLst/>
          </a:prstGeom>
          <a:noFill/>
        </p:spPr>
        <p:txBody>
          <a:bodyPr wrap="square" rtlCol="0">
            <a:spAutoFit/>
          </a:bodyPr>
          <a:lstStyle/>
          <a:p>
            <a:pPr lvl="0" algn="l">
              <a:spcBef>
                <a:spcPts val="0"/>
              </a:spcBef>
              <a:buSzPts val="1000"/>
              <a:tabLst>
                <a:tab pos="457200" algn="l"/>
              </a:tabLst>
            </a:pPr>
            <a:r>
              <a:rPr lang="fr-FR" dirty="0">
                <a:solidFill>
                  <a:schemeClr val="tx2"/>
                </a:solidFill>
                <a:effectLst/>
                <a:latin typeface="Arial" panose="020B0604020202020204" pitchFamily="34" charset="0"/>
                <a:ea typeface="Times New Roman" panose="02020603050405020304" pitchFamily="18" charset="0"/>
              </a:rPr>
              <a:t>1. Demandes d’action Pont ES</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2. Programmation IDP – Ouvrages voisins</a:t>
            </a:r>
          </a:p>
          <a:p>
            <a:pPr lvl="0" algn="l">
              <a:spcBef>
                <a:spcPts val="0"/>
              </a:spcBef>
              <a:buSzPts val="1000"/>
              <a:tabLst>
                <a:tab pos="457200" algn="l"/>
              </a:tabLst>
            </a:pPr>
            <a:r>
              <a:rPr lang="fr-FR" dirty="0">
                <a:solidFill>
                  <a:schemeClr val="tx2"/>
                </a:solidFill>
                <a:effectLst/>
                <a:latin typeface="Arial" panose="020B0604020202020204" pitchFamily="34" charset="0"/>
                <a:ea typeface="Times New Roman" panose="02020603050405020304" pitchFamily="18" charset="0"/>
              </a:rPr>
              <a:t>3. Thématiques sur les visites</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4. Sauvegarde des paramètres OKAPI</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5. Réalisation d’un pilote OPF</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6. Mise en place AZURE-AD</a:t>
            </a:r>
          </a:p>
          <a:p>
            <a:pPr lvl="0" algn="l">
              <a:spcBef>
                <a:spcPts val="0"/>
              </a:spcBef>
              <a:buSzPts val="1000"/>
              <a:tabLst>
                <a:tab pos="457200" algn="l"/>
              </a:tabLst>
            </a:pPr>
            <a:r>
              <a:rPr lang="fr-FR" dirty="0">
                <a:solidFill>
                  <a:schemeClr val="tx2"/>
                </a:solidFill>
                <a:latin typeface="Arial" panose="020B0604020202020204" pitchFamily="34" charset="0"/>
                <a:ea typeface="Times New Roman" panose="02020603050405020304" pitchFamily="18" charset="0"/>
              </a:rPr>
              <a:t>7. Evolution PV-Pont – Campagne 2024</a:t>
            </a:r>
          </a:p>
        </p:txBody>
      </p:sp>
    </p:spTree>
    <p:extLst>
      <p:ext uri="{BB962C8B-B14F-4D97-AF65-F5344CB8AC3E}">
        <p14:creationId xmlns:p14="http://schemas.microsoft.com/office/powerpoint/2010/main" val="15354314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Demandes d’action Pont ES (1) </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66554" y="2843935"/>
            <a:ext cx="8331001" cy="1569660"/>
          </a:xfrm>
          <a:prstGeom prst="rect">
            <a:avLst/>
          </a:prstGeom>
          <a:noFill/>
        </p:spPr>
        <p:txBody>
          <a:bodyPr wrap="square" rtlCol="0">
            <a:spAutoFit/>
          </a:bodyPr>
          <a:lstStyle/>
          <a:p>
            <a:pPr algn="l"/>
            <a:r>
              <a:rPr lang="fr-FR" sz="3200" dirty="0">
                <a:solidFill>
                  <a:schemeClr val="tx2"/>
                </a:solidFill>
                <a:effectLst/>
                <a:latin typeface="Arial" panose="020B0604020202020204" pitchFamily="34" charset="0"/>
                <a:ea typeface="Calibri" panose="020F0502020204030204" pitchFamily="34" charset="0"/>
              </a:rPr>
              <a:t>Les demandes d'actions Entretien Spécialisé (ES) sont réalisées</a:t>
            </a:r>
            <a:r>
              <a:rPr lang="fr-FR" sz="3200" dirty="0">
                <a:solidFill>
                  <a:schemeClr val="tx2"/>
                </a:solidFill>
                <a:latin typeface="Arial" panose="020B0604020202020204" pitchFamily="34" charset="0"/>
                <a:ea typeface="Calibri" panose="020F0502020204030204" pitchFamily="34" charset="0"/>
              </a:rPr>
              <a:t> par</a:t>
            </a:r>
            <a:r>
              <a:rPr lang="fr-FR" sz="3200" dirty="0">
                <a:solidFill>
                  <a:schemeClr val="tx2"/>
                </a:solidFill>
                <a:effectLst/>
                <a:latin typeface="Arial" panose="020B0604020202020204" pitchFamily="34" charset="0"/>
                <a:ea typeface="Calibri" panose="020F0502020204030204" pitchFamily="34" charset="0"/>
              </a:rPr>
              <a:t> les administrateurs </a:t>
            </a:r>
            <a:r>
              <a:rPr lang="fr-FR" sz="3200" i="1" dirty="0">
                <a:solidFill>
                  <a:schemeClr val="tx2"/>
                </a:solidFill>
                <a:effectLst/>
                <a:latin typeface="Arial" panose="020B0604020202020204" pitchFamily="34" charset="0"/>
                <a:ea typeface="Calibri" panose="020F0502020204030204" pitchFamily="34" charset="0"/>
              </a:rPr>
              <a:t>dans le cadre de leurs visites SOA</a:t>
            </a:r>
            <a:r>
              <a:rPr lang="fr-FR" sz="3200" dirty="0">
                <a:solidFill>
                  <a:schemeClr val="tx2"/>
                </a:solidFill>
                <a:effectLst/>
                <a:latin typeface="Arial" panose="020B0604020202020204" pitchFamily="34" charset="0"/>
                <a:ea typeface="Calibri" panose="020F0502020204030204" pitchFamily="34" charset="0"/>
              </a:rPr>
              <a:t>.</a:t>
            </a: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dirty="0">
                <a:effectLst/>
                <a:latin typeface="Calibri" panose="020F0502020204030204" pitchFamily="34" charset="0"/>
                <a:ea typeface="Calibri" panose="020F0502020204030204" pitchFamily="34" charset="0"/>
              </a:rPr>
              <a:t>Spécifications – Mail du 08/09/23 </a:t>
            </a:r>
          </a:p>
          <a:p>
            <a:endParaRPr lang="fr-FR" dirty="0"/>
          </a:p>
        </p:txBody>
      </p:sp>
    </p:spTree>
    <p:extLst>
      <p:ext uri="{BB962C8B-B14F-4D97-AF65-F5344CB8AC3E}">
        <p14:creationId xmlns:p14="http://schemas.microsoft.com/office/powerpoint/2010/main" val="347490272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Demandes d’action ES (2) </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66555" y="2843935"/>
            <a:ext cx="8100900" cy="3046988"/>
          </a:xfrm>
          <a:prstGeom prst="rect">
            <a:avLst/>
          </a:prstGeom>
          <a:noFill/>
        </p:spPr>
        <p:txBody>
          <a:bodyPr wrap="square" rtlCol="0">
            <a:spAutoFit/>
          </a:bodyPr>
          <a:lstStyle/>
          <a:p>
            <a:pPr algn="l"/>
            <a:r>
              <a:rPr lang="fr-FR" sz="1600" dirty="0">
                <a:solidFill>
                  <a:schemeClr val="tx2"/>
                </a:solidFill>
                <a:effectLst/>
                <a:latin typeface="Arial" panose="020B0604020202020204" pitchFamily="34" charset="0"/>
                <a:ea typeface="Calibri" panose="020F0502020204030204" pitchFamily="34" charset="0"/>
              </a:rPr>
              <a:t>La liste des actions </a:t>
            </a:r>
            <a:r>
              <a:rPr lang="fr-FR" sz="1600" dirty="0" err="1">
                <a:solidFill>
                  <a:schemeClr val="tx2"/>
                </a:solidFill>
                <a:effectLst/>
                <a:latin typeface="Arial" panose="020B0604020202020204" pitchFamily="34" charset="0"/>
                <a:ea typeface="Calibri" panose="020F0502020204030204" pitchFamily="34" charset="0"/>
              </a:rPr>
              <a:t>Pont-ES</a:t>
            </a:r>
            <a:r>
              <a:rPr lang="fr-FR" sz="1600" dirty="0">
                <a:solidFill>
                  <a:schemeClr val="tx2"/>
                </a:solidFill>
                <a:effectLst/>
                <a:latin typeface="Arial" panose="020B0604020202020204" pitchFamily="34" charset="0"/>
                <a:ea typeface="Calibri" panose="020F0502020204030204" pitchFamily="34" charset="0"/>
              </a:rPr>
              <a:t> est la suivante :</a:t>
            </a:r>
            <a:r>
              <a:rPr lang="fr-FR" sz="1600" dirty="0">
                <a:solidFill>
                  <a:schemeClr val="tx2"/>
                </a:solidFill>
                <a:latin typeface="Calibri" panose="020F0502020204030204" pitchFamily="34" charset="0"/>
                <a:ea typeface="Calibri" panose="020F0502020204030204" pitchFamily="34" charset="0"/>
              </a:rPr>
              <a:t> </a:t>
            </a:r>
            <a:r>
              <a:rPr lang="fr-FR" sz="1600" dirty="0">
                <a:solidFill>
                  <a:schemeClr val="tx2"/>
                </a:solidFill>
                <a:effectLst/>
                <a:latin typeface="Arial" panose="020B0604020202020204" pitchFamily="34" charset="0"/>
                <a:ea typeface="Times New Roman" panose="02020603050405020304" pitchFamily="18" charset="0"/>
              </a:rPr>
              <a:t>Réparation des parapets, Remplacement des garde-corps, Création de trottoirs, Bordures préfabriquées, Bordures coulées en place, Étanchéité entre trottoirs, Étanchéité entre parapets, Étanchéité haute, Étanchéité intermédiaire, Création de massif d'about, Création de bande de propreté, Perré en rampant sous tympan, Mise en place de main courante, Dépose d'enduit au ciment, Dé-jointoiement et </a:t>
            </a:r>
            <a:r>
              <a:rPr lang="fr-FR" sz="1600" dirty="0" err="1">
                <a:solidFill>
                  <a:schemeClr val="tx2"/>
                </a:solidFill>
                <a:effectLst/>
                <a:latin typeface="Arial" panose="020B0604020202020204" pitchFamily="34" charset="0"/>
                <a:ea typeface="Times New Roman" panose="02020603050405020304" pitchFamily="18" charset="0"/>
              </a:rPr>
              <a:t>re-jointoiement</a:t>
            </a:r>
            <a:r>
              <a:rPr lang="fr-FR" sz="1600" dirty="0">
                <a:solidFill>
                  <a:schemeClr val="tx2"/>
                </a:solidFill>
                <a:effectLst/>
                <a:latin typeface="Arial" panose="020B0604020202020204" pitchFamily="34" charset="0"/>
                <a:ea typeface="Times New Roman" panose="02020603050405020304" pitchFamily="18" charset="0"/>
              </a:rPr>
              <a:t> partiel, Dé-jointoiement et </a:t>
            </a:r>
            <a:r>
              <a:rPr lang="fr-FR" sz="1600" dirty="0" err="1">
                <a:solidFill>
                  <a:schemeClr val="tx2"/>
                </a:solidFill>
                <a:effectLst/>
                <a:latin typeface="Arial" panose="020B0604020202020204" pitchFamily="34" charset="0"/>
                <a:ea typeface="Times New Roman" panose="02020603050405020304" pitchFamily="18" charset="0"/>
              </a:rPr>
              <a:t>re-jointoiement</a:t>
            </a:r>
            <a:r>
              <a:rPr lang="fr-FR" sz="1600" dirty="0">
                <a:solidFill>
                  <a:schemeClr val="tx2"/>
                </a:solidFill>
                <a:effectLst/>
                <a:latin typeface="Arial" panose="020B0604020202020204" pitchFamily="34" charset="0"/>
                <a:ea typeface="Times New Roman" panose="02020603050405020304" pitchFamily="18" charset="0"/>
              </a:rPr>
              <a:t> total, Remplacement des lacunes par briques, Remplacement des lacunes par pierres naturelles, Remplacement des lacunes par pierre reconstituée, , Reprise du bandeau partiel, Reconstruction du bandeau, Enduit à la chaux, Création de barbacanes en voûte, Création de barbacanes sur tympan, Bétonnage de protection de fondation, Reprise de couronnement, Hausse de maçonnerie, Batardeau, Échafaudage traversant, Reprise d'épaufrure, Instrumentation des fissures, Autre.</a:t>
            </a:r>
            <a:endParaRPr lang="fr-FR" sz="1600" dirty="0">
              <a:solidFill>
                <a:schemeClr val="tx2"/>
              </a:solidFill>
              <a:effectLst/>
              <a:latin typeface="Calibri" panose="020F0502020204030204" pitchFamily="34" charset="0"/>
              <a:ea typeface="Calibri" panose="020F0502020204030204" pitchFamily="34" charset="0"/>
            </a:endParaRPr>
          </a:p>
        </p:txBody>
      </p:sp>
      <p:sp>
        <p:nvSpPr>
          <p:cNvPr id="5" name="Espace réservé de la date 3">
            <a:extLst>
              <a:ext uri="{FF2B5EF4-FFF2-40B4-BE49-F238E27FC236}">
                <a16:creationId xmlns:a16="http://schemas.microsoft.com/office/drawing/2014/main" id="{55413CEF-6861-1DF0-5E48-D27CA996F4CE}"/>
              </a:ext>
            </a:extLst>
          </p:cNvPr>
          <p:cNvSpPr>
            <a:spLocks noGrp="1"/>
          </p:cNvSpPr>
          <p:nvPr>
            <p:ph type="dt" sz="half" idx="2"/>
          </p:nvPr>
        </p:nvSpPr>
        <p:spPr>
          <a:xfrm>
            <a:off x="1106615" y="6207969"/>
            <a:ext cx="7790941" cy="476250"/>
          </a:xfrm>
        </p:spPr>
        <p:txBody>
          <a:bodyPr/>
          <a:lstStyle/>
          <a:p>
            <a:r>
              <a:rPr lang="fr-FR" dirty="0">
                <a:effectLst/>
                <a:latin typeface="Calibri" panose="020F0502020204030204" pitchFamily="34" charset="0"/>
                <a:ea typeface="Calibri" panose="020F0502020204030204" pitchFamily="34" charset="0"/>
              </a:rPr>
              <a:t>Spécifications – Mail du 08/09/23 </a:t>
            </a:r>
          </a:p>
          <a:p>
            <a:endParaRPr lang="fr-FR" dirty="0"/>
          </a:p>
        </p:txBody>
      </p:sp>
    </p:spTree>
    <p:extLst>
      <p:ext uri="{BB962C8B-B14F-4D97-AF65-F5344CB8AC3E}">
        <p14:creationId xmlns:p14="http://schemas.microsoft.com/office/powerpoint/2010/main" val="18810635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Demandes d’action ES (3) </a:t>
            </a:r>
          </a:p>
        </p:txBody>
      </p:sp>
      <p:sp>
        <p:nvSpPr>
          <p:cNvPr id="4" name="Espace réservé de la date 3">
            <a:extLst>
              <a:ext uri="{FF2B5EF4-FFF2-40B4-BE49-F238E27FC236}">
                <a16:creationId xmlns:a16="http://schemas.microsoft.com/office/drawing/2014/main" id="{C31CB378-8B10-479A-0574-87DD4BD9F253}"/>
              </a:ext>
            </a:extLst>
          </p:cNvPr>
          <p:cNvSpPr>
            <a:spLocks noGrp="1"/>
          </p:cNvSpPr>
          <p:nvPr>
            <p:ph type="dt" sz="half" idx="2"/>
          </p:nvPr>
        </p:nvSpPr>
        <p:spPr>
          <a:xfrm>
            <a:off x="1106615" y="6207969"/>
            <a:ext cx="7790941" cy="476250"/>
          </a:xfrm>
        </p:spPr>
        <p:txBody>
          <a:bodyPr/>
          <a:lstStyle/>
          <a:p>
            <a:r>
              <a:rPr lang="fr-FR" sz="2400" dirty="0"/>
              <a:t>Intégration – OASIS – Serveur SAAS</a:t>
            </a:r>
            <a:endParaRPr lang="fr-FR" dirty="0"/>
          </a:p>
        </p:txBody>
      </p:sp>
      <p:pic>
        <p:nvPicPr>
          <p:cNvPr id="6" name="Image 5">
            <a:extLst>
              <a:ext uri="{FF2B5EF4-FFF2-40B4-BE49-F238E27FC236}">
                <a16:creationId xmlns:a16="http://schemas.microsoft.com/office/drawing/2014/main" id="{33A357BA-9FC7-010D-CEDC-26D5B01A9B72}"/>
              </a:ext>
            </a:extLst>
          </p:cNvPr>
          <p:cNvPicPr>
            <a:picLocks noChangeAspect="1"/>
          </p:cNvPicPr>
          <p:nvPr/>
        </p:nvPicPr>
        <p:blipFill>
          <a:blip r:embed="rId2"/>
          <a:stretch>
            <a:fillRect/>
          </a:stretch>
        </p:blipFill>
        <p:spPr>
          <a:xfrm>
            <a:off x="1466655" y="2521857"/>
            <a:ext cx="6012160" cy="3787002"/>
          </a:xfrm>
          <a:prstGeom prst="rect">
            <a:avLst/>
          </a:prstGeom>
        </p:spPr>
      </p:pic>
    </p:spTree>
    <p:extLst>
      <p:ext uri="{BB962C8B-B14F-4D97-AF65-F5344CB8AC3E}">
        <p14:creationId xmlns:p14="http://schemas.microsoft.com/office/powerpoint/2010/main" val="27910907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Demandes d’action ES (4) </a:t>
            </a:r>
          </a:p>
        </p:txBody>
      </p:sp>
      <p:sp>
        <p:nvSpPr>
          <p:cNvPr id="20" name="Espace réservé de la date 3">
            <a:extLst>
              <a:ext uri="{FF2B5EF4-FFF2-40B4-BE49-F238E27FC236}">
                <a16:creationId xmlns:a16="http://schemas.microsoft.com/office/drawing/2014/main" id="{1A1C0B80-E91C-34C7-F7B3-C566B04D5346}"/>
              </a:ext>
            </a:extLst>
          </p:cNvPr>
          <p:cNvSpPr>
            <a:spLocks noGrp="1"/>
          </p:cNvSpPr>
          <p:nvPr>
            <p:ph type="dt" sz="half" idx="2"/>
          </p:nvPr>
        </p:nvSpPr>
        <p:spPr>
          <a:xfrm>
            <a:off x="1106615" y="6207969"/>
            <a:ext cx="7790941" cy="476250"/>
          </a:xfrm>
        </p:spPr>
        <p:txBody>
          <a:bodyPr/>
          <a:lstStyle/>
          <a:p>
            <a:endParaRPr lang="fr-FR" dirty="0">
              <a:effectLst/>
              <a:latin typeface="Calibri" panose="020F0502020204030204" pitchFamily="34" charset="0"/>
              <a:ea typeface="Calibri" panose="020F0502020204030204" pitchFamily="34" charset="0"/>
            </a:endParaRPr>
          </a:p>
          <a:p>
            <a:endParaRPr lang="fr-FR" dirty="0"/>
          </a:p>
        </p:txBody>
      </p:sp>
      <p:sp>
        <p:nvSpPr>
          <p:cNvPr id="21" name="Espace réservé de la date 3">
            <a:extLst>
              <a:ext uri="{FF2B5EF4-FFF2-40B4-BE49-F238E27FC236}">
                <a16:creationId xmlns:a16="http://schemas.microsoft.com/office/drawing/2014/main" id="{6F42F6CC-EC1C-4AA6-E1F9-7430B8342771}"/>
              </a:ext>
            </a:extLst>
          </p:cNvPr>
          <p:cNvSpPr txBox="1">
            <a:spLocks/>
          </p:cNvSpPr>
          <p:nvPr/>
        </p:nvSpPr>
        <p:spPr>
          <a:xfrm>
            <a:off x="1259015" y="6360369"/>
            <a:ext cx="7790941" cy="476250"/>
          </a:xfrm>
          <a:prstGeom prst="rect">
            <a:avLst/>
          </a:prstGeom>
        </p:spPr>
        <p:txBody>
          <a:bodyPr/>
          <a:lstStyle>
            <a:defPPr>
              <a:defRPr lang="fr-FR"/>
            </a:defPPr>
            <a:lvl1pPr algn="r" rtl="0" fontAlgn="base">
              <a:spcBef>
                <a:spcPct val="50000"/>
              </a:spcBef>
              <a:spcAft>
                <a:spcPct val="0"/>
              </a:spcAft>
              <a:defRPr kumimoji="1" sz="2400" b="1" kern="1200">
                <a:solidFill>
                  <a:srgbClr val="C00000"/>
                </a:solidFill>
                <a:latin typeface="Arial" charset="0"/>
                <a:ea typeface="+mn-ea"/>
                <a:cs typeface="+mn-cs"/>
              </a:defRPr>
            </a:lvl1pPr>
            <a:lvl2pPr marL="457200" algn="ctr" rtl="0" fontAlgn="base">
              <a:spcBef>
                <a:spcPct val="50000"/>
              </a:spcBef>
              <a:spcAft>
                <a:spcPct val="0"/>
              </a:spcAft>
              <a:defRPr kumimoji="1" sz="2400" kern="1200">
                <a:solidFill>
                  <a:schemeClr val="bg2"/>
                </a:solidFill>
                <a:latin typeface="Arial" charset="0"/>
                <a:ea typeface="+mn-ea"/>
                <a:cs typeface="+mn-cs"/>
              </a:defRPr>
            </a:lvl2pPr>
            <a:lvl3pPr marL="914400" algn="ctr" rtl="0" fontAlgn="base">
              <a:spcBef>
                <a:spcPct val="50000"/>
              </a:spcBef>
              <a:spcAft>
                <a:spcPct val="0"/>
              </a:spcAft>
              <a:defRPr kumimoji="1" sz="2400" kern="1200">
                <a:solidFill>
                  <a:schemeClr val="bg2"/>
                </a:solidFill>
                <a:latin typeface="Arial" charset="0"/>
                <a:ea typeface="+mn-ea"/>
                <a:cs typeface="+mn-cs"/>
              </a:defRPr>
            </a:lvl3pPr>
            <a:lvl4pPr marL="1371600" algn="ctr" rtl="0" fontAlgn="base">
              <a:spcBef>
                <a:spcPct val="50000"/>
              </a:spcBef>
              <a:spcAft>
                <a:spcPct val="0"/>
              </a:spcAft>
              <a:defRPr kumimoji="1" sz="2400" kern="1200">
                <a:solidFill>
                  <a:schemeClr val="bg2"/>
                </a:solidFill>
                <a:latin typeface="Arial" charset="0"/>
                <a:ea typeface="+mn-ea"/>
                <a:cs typeface="+mn-cs"/>
              </a:defRPr>
            </a:lvl4pPr>
            <a:lvl5pPr marL="1828800" algn="ctr" rtl="0" fontAlgn="base">
              <a:spcBef>
                <a:spcPct val="50000"/>
              </a:spcBef>
              <a:spcAft>
                <a:spcPct val="0"/>
              </a:spcAft>
              <a:defRPr kumimoji="1" sz="2400" kern="1200">
                <a:solidFill>
                  <a:schemeClr val="bg2"/>
                </a:solidFill>
                <a:latin typeface="Arial" charset="0"/>
                <a:ea typeface="+mn-ea"/>
                <a:cs typeface="+mn-cs"/>
              </a:defRPr>
            </a:lvl5pPr>
            <a:lvl6pPr marL="2286000" algn="l" defTabSz="914400" rtl="0" eaLnBrk="1" latinLnBrk="0" hangingPunct="1">
              <a:defRPr kumimoji="1" sz="2400" kern="1200">
                <a:solidFill>
                  <a:schemeClr val="bg2"/>
                </a:solidFill>
                <a:latin typeface="Arial" charset="0"/>
                <a:ea typeface="+mn-ea"/>
                <a:cs typeface="+mn-cs"/>
              </a:defRPr>
            </a:lvl6pPr>
            <a:lvl7pPr marL="2743200" algn="l" defTabSz="914400" rtl="0" eaLnBrk="1" latinLnBrk="0" hangingPunct="1">
              <a:defRPr kumimoji="1" sz="2400" kern="1200">
                <a:solidFill>
                  <a:schemeClr val="bg2"/>
                </a:solidFill>
                <a:latin typeface="Arial" charset="0"/>
                <a:ea typeface="+mn-ea"/>
                <a:cs typeface="+mn-cs"/>
              </a:defRPr>
            </a:lvl7pPr>
            <a:lvl8pPr marL="3200400" algn="l" defTabSz="914400" rtl="0" eaLnBrk="1" latinLnBrk="0" hangingPunct="1">
              <a:defRPr kumimoji="1" sz="2400" kern="1200">
                <a:solidFill>
                  <a:schemeClr val="bg2"/>
                </a:solidFill>
                <a:latin typeface="Arial" charset="0"/>
                <a:ea typeface="+mn-ea"/>
                <a:cs typeface="+mn-cs"/>
              </a:defRPr>
            </a:lvl8pPr>
            <a:lvl9pPr marL="3657600" algn="l" defTabSz="914400" rtl="0" eaLnBrk="1" latinLnBrk="0" hangingPunct="1">
              <a:defRPr kumimoji="1" sz="2400" kern="1200">
                <a:solidFill>
                  <a:schemeClr val="bg2"/>
                </a:solidFill>
                <a:latin typeface="Arial" charset="0"/>
                <a:ea typeface="+mn-ea"/>
                <a:cs typeface="+mn-cs"/>
              </a:defRPr>
            </a:lvl9pPr>
          </a:lstStyle>
          <a:p>
            <a:endParaRPr lang="fr-FR" dirty="0"/>
          </a:p>
        </p:txBody>
      </p:sp>
      <p:pic>
        <p:nvPicPr>
          <p:cNvPr id="4" name="Image 3">
            <a:extLst>
              <a:ext uri="{FF2B5EF4-FFF2-40B4-BE49-F238E27FC236}">
                <a16:creationId xmlns:a16="http://schemas.microsoft.com/office/drawing/2014/main" id="{39D4AC26-E6A7-8BE2-8013-1499C0130099}"/>
              </a:ext>
            </a:extLst>
          </p:cNvPr>
          <p:cNvPicPr>
            <a:picLocks noChangeAspect="1"/>
          </p:cNvPicPr>
          <p:nvPr/>
        </p:nvPicPr>
        <p:blipFill>
          <a:blip r:embed="rId2"/>
          <a:stretch>
            <a:fillRect/>
          </a:stretch>
        </p:blipFill>
        <p:spPr>
          <a:xfrm>
            <a:off x="836585" y="2675386"/>
            <a:ext cx="7884985" cy="3260422"/>
          </a:xfrm>
          <a:prstGeom prst="rect">
            <a:avLst/>
          </a:prstGeom>
        </p:spPr>
      </p:pic>
      <p:sp>
        <p:nvSpPr>
          <p:cNvPr id="5" name="Espace réservé de la date 3">
            <a:extLst>
              <a:ext uri="{FF2B5EF4-FFF2-40B4-BE49-F238E27FC236}">
                <a16:creationId xmlns:a16="http://schemas.microsoft.com/office/drawing/2014/main" id="{11C8A612-EBB1-6D0E-1497-B1C31FD1FAC9}"/>
              </a:ext>
            </a:extLst>
          </p:cNvPr>
          <p:cNvSpPr txBox="1">
            <a:spLocks/>
          </p:cNvSpPr>
          <p:nvPr/>
        </p:nvSpPr>
        <p:spPr>
          <a:xfrm>
            <a:off x="1182815" y="6150370"/>
            <a:ext cx="7790941" cy="476250"/>
          </a:xfrm>
          <a:prstGeom prst="rect">
            <a:avLst/>
          </a:prstGeom>
        </p:spPr>
        <p:txBody>
          <a:bodyPr/>
          <a:lstStyle>
            <a:defPPr>
              <a:defRPr lang="fr-FR"/>
            </a:defPPr>
            <a:lvl1pPr algn="r" rtl="0" fontAlgn="base">
              <a:spcBef>
                <a:spcPct val="50000"/>
              </a:spcBef>
              <a:spcAft>
                <a:spcPct val="0"/>
              </a:spcAft>
              <a:defRPr kumimoji="1" sz="2400" b="1" kern="1200">
                <a:solidFill>
                  <a:srgbClr val="C00000"/>
                </a:solidFill>
                <a:latin typeface="Arial" charset="0"/>
                <a:ea typeface="+mn-ea"/>
                <a:cs typeface="+mn-cs"/>
              </a:defRPr>
            </a:lvl1pPr>
            <a:lvl2pPr marL="457200" algn="ctr" rtl="0" fontAlgn="base">
              <a:spcBef>
                <a:spcPct val="50000"/>
              </a:spcBef>
              <a:spcAft>
                <a:spcPct val="0"/>
              </a:spcAft>
              <a:defRPr kumimoji="1" sz="2400" kern="1200">
                <a:solidFill>
                  <a:schemeClr val="bg2"/>
                </a:solidFill>
                <a:latin typeface="Arial" charset="0"/>
                <a:ea typeface="+mn-ea"/>
                <a:cs typeface="+mn-cs"/>
              </a:defRPr>
            </a:lvl2pPr>
            <a:lvl3pPr marL="914400" algn="ctr" rtl="0" fontAlgn="base">
              <a:spcBef>
                <a:spcPct val="50000"/>
              </a:spcBef>
              <a:spcAft>
                <a:spcPct val="0"/>
              </a:spcAft>
              <a:defRPr kumimoji="1" sz="2400" kern="1200">
                <a:solidFill>
                  <a:schemeClr val="bg2"/>
                </a:solidFill>
                <a:latin typeface="Arial" charset="0"/>
                <a:ea typeface="+mn-ea"/>
                <a:cs typeface="+mn-cs"/>
              </a:defRPr>
            </a:lvl3pPr>
            <a:lvl4pPr marL="1371600" algn="ctr" rtl="0" fontAlgn="base">
              <a:spcBef>
                <a:spcPct val="50000"/>
              </a:spcBef>
              <a:spcAft>
                <a:spcPct val="0"/>
              </a:spcAft>
              <a:defRPr kumimoji="1" sz="2400" kern="1200">
                <a:solidFill>
                  <a:schemeClr val="bg2"/>
                </a:solidFill>
                <a:latin typeface="Arial" charset="0"/>
                <a:ea typeface="+mn-ea"/>
                <a:cs typeface="+mn-cs"/>
              </a:defRPr>
            </a:lvl4pPr>
            <a:lvl5pPr marL="1828800" algn="ctr" rtl="0" fontAlgn="base">
              <a:spcBef>
                <a:spcPct val="50000"/>
              </a:spcBef>
              <a:spcAft>
                <a:spcPct val="0"/>
              </a:spcAft>
              <a:defRPr kumimoji="1" sz="2400" kern="1200">
                <a:solidFill>
                  <a:schemeClr val="bg2"/>
                </a:solidFill>
                <a:latin typeface="Arial" charset="0"/>
                <a:ea typeface="+mn-ea"/>
                <a:cs typeface="+mn-cs"/>
              </a:defRPr>
            </a:lvl5pPr>
            <a:lvl6pPr marL="2286000" algn="l" defTabSz="914400" rtl="0" eaLnBrk="1" latinLnBrk="0" hangingPunct="1">
              <a:defRPr kumimoji="1" sz="2400" kern="1200">
                <a:solidFill>
                  <a:schemeClr val="bg2"/>
                </a:solidFill>
                <a:latin typeface="Arial" charset="0"/>
                <a:ea typeface="+mn-ea"/>
                <a:cs typeface="+mn-cs"/>
              </a:defRPr>
            </a:lvl6pPr>
            <a:lvl7pPr marL="2743200" algn="l" defTabSz="914400" rtl="0" eaLnBrk="1" latinLnBrk="0" hangingPunct="1">
              <a:defRPr kumimoji="1" sz="2400" kern="1200">
                <a:solidFill>
                  <a:schemeClr val="bg2"/>
                </a:solidFill>
                <a:latin typeface="Arial" charset="0"/>
                <a:ea typeface="+mn-ea"/>
                <a:cs typeface="+mn-cs"/>
              </a:defRPr>
            </a:lvl7pPr>
            <a:lvl8pPr marL="3200400" algn="l" defTabSz="914400" rtl="0" eaLnBrk="1" latinLnBrk="0" hangingPunct="1">
              <a:defRPr kumimoji="1" sz="2400" kern="1200">
                <a:solidFill>
                  <a:schemeClr val="bg2"/>
                </a:solidFill>
                <a:latin typeface="Arial" charset="0"/>
                <a:ea typeface="+mn-ea"/>
                <a:cs typeface="+mn-cs"/>
              </a:defRPr>
            </a:lvl8pPr>
            <a:lvl9pPr marL="3657600" algn="l" defTabSz="914400" rtl="0" eaLnBrk="1" latinLnBrk="0" hangingPunct="1">
              <a:defRPr kumimoji="1" sz="2400" kern="1200">
                <a:solidFill>
                  <a:schemeClr val="bg2"/>
                </a:solidFill>
                <a:latin typeface="Arial" charset="0"/>
                <a:ea typeface="+mn-ea"/>
                <a:cs typeface="+mn-cs"/>
              </a:defRPr>
            </a:lvl9pPr>
          </a:lstStyle>
          <a:p>
            <a:r>
              <a:rPr lang="fr-FR" sz="2400" dirty="0"/>
              <a:t>Intégration – OKAPI – Visite SOA</a:t>
            </a:r>
            <a:endParaRPr lang="fr-FR" dirty="0"/>
          </a:p>
        </p:txBody>
      </p:sp>
    </p:spTree>
    <p:extLst>
      <p:ext uri="{BB962C8B-B14F-4D97-AF65-F5344CB8AC3E}">
        <p14:creationId xmlns:p14="http://schemas.microsoft.com/office/powerpoint/2010/main" val="28716707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800" dirty="0"/>
              <a:t>Demandes d’action ES (5) </a:t>
            </a:r>
          </a:p>
        </p:txBody>
      </p:sp>
      <p:pic>
        <p:nvPicPr>
          <p:cNvPr id="13" name="Image 12" descr="Une image contenant texte, capture d’écran, logiciel, Page web&#10;&#10;Description générée automatiquement">
            <a:extLst>
              <a:ext uri="{FF2B5EF4-FFF2-40B4-BE49-F238E27FC236}">
                <a16:creationId xmlns:a16="http://schemas.microsoft.com/office/drawing/2014/main" id="{C09BA938-376C-BF95-27FB-E5BE072715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86306"/>
            <a:ext cx="4707015" cy="3530261"/>
          </a:xfrm>
          <a:prstGeom prst="rect">
            <a:avLst/>
          </a:prstGeom>
        </p:spPr>
      </p:pic>
      <p:pic>
        <p:nvPicPr>
          <p:cNvPr id="6" name="Image 5" descr="Une image contenant texte, Appareils électroniques, capture d’écran, logiciel&#10;&#10;Description générée automatiquement">
            <a:extLst>
              <a:ext uri="{FF2B5EF4-FFF2-40B4-BE49-F238E27FC236}">
                <a16:creationId xmlns:a16="http://schemas.microsoft.com/office/drawing/2014/main" id="{013EE3AC-E671-71B8-FF4E-E2FA61958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391" y="3441328"/>
            <a:ext cx="4219056" cy="3164292"/>
          </a:xfrm>
          <a:prstGeom prst="rect">
            <a:avLst/>
          </a:prstGeom>
        </p:spPr>
      </p:pic>
      <p:pic>
        <p:nvPicPr>
          <p:cNvPr id="19" name="Image 18" descr="Une image contenant texte, capture d’écran, logiciel, Police&#10;&#10;Description générée automatiquement">
            <a:extLst>
              <a:ext uri="{FF2B5EF4-FFF2-40B4-BE49-F238E27FC236}">
                <a16:creationId xmlns:a16="http://schemas.microsoft.com/office/drawing/2014/main" id="{948976D6-A537-D771-CBBF-3F2036EC6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0869" y="4207410"/>
            <a:ext cx="5503858" cy="2153684"/>
          </a:xfrm>
          <a:prstGeom prst="rect">
            <a:avLst/>
          </a:prstGeom>
        </p:spPr>
      </p:pic>
      <p:sp>
        <p:nvSpPr>
          <p:cNvPr id="20" name="Espace réservé de la date 3">
            <a:extLst>
              <a:ext uri="{FF2B5EF4-FFF2-40B4-BE49-F238E27FC236}">
                <a16:creationId xmlns:a16="http://schemas.microsoft.com/office/drawing/2014/main" id="{1A1C0B80-E91C-34C7-F7B3-C566B04D5346}"/>
              </a:ext>
            </a:extLst>
          </p:cNvPr>
          <p:cNvSpPr>
            <a:spLocks noGrp="1"/>
          </p:cNvSpPr>
          <p:nvPr>
            <p:ph type="dt" sz="half" idx="2"/>
          </p:nvPr>
        </p:nvSpPr>
        <p:spPr>
          <a:xfrm>
            <a:off x="1106615" y="6207969"/>
            <a:ext cx="7790941" cy="476250"/>
          </a:xfrm>
        </p:spPr>
        <p:txBody>
          <a:bodyPr/>
          <a:lstStyle/>
          <a:p>
            <a:endParaRPr lang="fr-FR" dirty="0">
              <a:effectLst/>
              <a:latin typeface="Calibri" panose="020F0502020204030204" pitchFamily="34" charset="0"/>
              <a:ea typeface="Calibri" panose="020F0502020204030204" pitchFamily="34" charset="0"/>
            </a:endParaRPr>
          </a:p>
          <a:p>
            <a:endParaRPr lang="fr-FR" dirty="0"/>
          </a:p>
        </p:txBody>
      </p:sp>
      <p:sp>
        <p:nvSpPr>
          <p:cNvPr id="21" name="Espace réservé de la date 3">
            <a:extLst>
              <a:ext uri="{FF2B5EF4-FFF2-40B4-BE49-F238E27FC236}">
                <a16:creationId xmlns:a16="http://schemas.microsoft.com/office/drawing/2014/main" id="{6F42F6CC-EC1C-4AA6-E1F9-7430B8342771}"/>
              </a:ext>
            </a:extLst>
          </p:cNvPr>
          <p:cNvSpPr txBox="1">
            <a:spLocks/>
          </p:cNvSpPr>
          <p:nvPr/>
        </p:nvSpPr>
        <p:spPr>
          <a:xfrm>
            <a:off x="1259015" y="6360369"/>
            <a:ext cx="7790941" cy="476250"/>
          </a:xfrm>
          <a:prstGeom prst="rect">
            <a:avLst/>
          </a:prstGeom>
        </p:spPr>
        <p:txBody>
          <a:bodyPr/>
          <a:lstStyle>
            <a:defPPr>
              <a:defRPr lang="fr-FR"/>
            </a:defPPr>
            <a:lvl1pPr algn="r" rtl="0" fontAlgn="base">
              <a:spcBef>
                <a:spcPct val="50000"/>
              </a:spcBef>
              <a:spcAft>
                <a:spcPct val="0"/>
              </a:spcAft>
              <a:defRPr kumimoji="1" sz="2400" b="1" kern="1200">
                <a:solidFill>
                  <a:srgbClr val="C00000"/>
                </a:solidFill>
                <a:latin typeface="Arial" charset="0"/>
                <a:ea typeface="+mn-ea"/>
                <a:cs typeface="+mn-cs"/>
              </a:defRPr>
            </a:lvl1pPr>
            <a:lvl2pPr marL="457200" algn="ctr" rtl="0" fontAlgn="base">
              <a:spcBef>
                <a:spcPct val="50000"/>
              </a:spcBef>
              <a:spcAft>
                <a:spcPct val="0"/>
              </a:spcAft>
              <a:defRPr kumimoji="1" sz="2400" kern="1200">
                <a:solidFill>
                  <a:schemeClr val="bg2"/>
                </a:solidFill>
                <a:latin typeface="Arial" charset="0"/>
                <a:ea typeface="+mn-ea"/>
                <a:cs typeface="+mn-cs"/>
              </a:defRPr>
            </a:lvl2pPr>
            <a:lvl3pPr marL="914400" algn="ctr" rtl="0" fontAlgn="base">
              <a:spcBef>
                <a:spcPct val="50000"/>
              </a:spcBef>
              <a:spcAft>
                <a:spcPct val="0"/>
              </a:spcAft>
              <a:defRPr kumimoji="1" sz="2400" kern="1200">
                <a:solidFill>
                  <a:schemeClr val="bg2"/>
                </a:solidFill>
                <a:latin typeface="Arial" charset="0"/>
                <a:ea typeface="+mn-ea"/>
                <a:cs typeface="+mn-cs"/>
              </a:defRPr>
            </a:lvl3pPr>
            <a:lvl4pPr marL="1371600" algn="ctr" rtl="0" fontAlgn="base">
              <a:spcBef>
                <a:spcPct val="50000"/>
              </a:spcBef>
              <a:spcAft>
                <a:spcPct val="0"/>
              </a:spcAft>
              <a:defRPr kumimoji="1" sz="2400" kern="1200">
                <a:solidFill>
                  <a:schemeClr val="bg2"/>
                </a:solidFill>
                <a:latin typeface="Arial" charset="0"/>
                <a:ea typeface="+mn-ea"/>
                <a:cs typeface="+mn-cs"/>
              </a:defRPr>
            </a:lvl4pPr>
            <a:lvl5pPr marL="1828800" algn="ctr" rtl="0" fontAlgn="base">
              <a:spcBef>
                <a:spcPct val="50000"/>
              </a:spcBef>
              <a:spcAft>
                <a:spcPct val="0"/>
              </a:spcAft>
              <a:defRPr kumimoji="1" sz="2400" kern="1200">
                <a:solidFill>
                  <a:schemeClr val="bg2"/>
                </a:solidFill>
                <a:latin typeface="Arial" charset="0"/>
                <a:ea typeface="+mn-ea"/>
                <a:cs typeface="+mn-cs"/>
              </a:defRPr>
            </a:lvl5pPr>
            <a:lvl6pPr marL="2286000" algn="l" defTabSz="914400" rtl="0" eaLnBrk="1" latinLnBrk="0" hangingPunct="1">
              <a:defRPr kumimoji="1" sz="2400" kern="1200">
                <a:solidFill>
                  <a:schemeClr val="bg2"/>
                </a:solidFill>
                <a:latin typeface="Arial" charset="0"/>
                <a:ea typeface="+mn-ea"/>
                <a:cs typeface="+mn-cs"/>
              </a:defRPr>
            </a:lvl6pPr>
            <a:lvl7pPr marL="2743200" algn="l" defTabSz="914400" rtl="0" eaLnBrk="1" latinLnBrk="0" hangingPunct="1">
              <a:defRPr kumimoji="1" sz="2400" kern="1200">
                <a:solidFill>
                  <a:schemeClr val="bg2"/>
                </a:solidFill>
                <a:latin typeface="Arial" charset="0"/>
                <a:ea typeface="+mn-ea"/>
                <a:cs typeface="+mn-cs"/>
              </a:defRPr>
            </a:lvl7pPr>
            <a:lvl8pPr marL="3200400" algn="l" defTabSz="914400" rtl="0" eaLnBrk="1" latinLnBrk="0" hangingPunct="1">
              <a:defRPr kumimoji="1" sz="2400" kern="1200">
                <a:solidFill>
                  <a:schemeClr val="bg2"/>
                </a:solidFill>
                <a:latin typeface="Arial" charset="0"/>
                <a:ea typeface="+mn-ea"/>
                <a:cs typeface="+mn-cs"/>
              </a:defRPr>
            </a:lvl8pPr>
            <a:lvl9pPr marL="3657600" algn="l" defTabSz="914400" rtl="0" eaLnBrk="1" latinLnBrk="0" hangingPunct="1">
              <a:defRPr kumimoji="1" sz="2400" kern="1200">
                <a:solidFill>
                  <a:schemeClr val="bg2"/>
                </a:solidFill>
                <a:latin typeface="Arial" charset="0"/>
                <a:ea typeface="+mn-ea"/>
                <a:cs typeface="+mn-cs"/>
              </a:defRPr>
            </a:lvl9pPr>
          </a:lstStyle>
          <a:p>
            <a:r>
              <a:rPr lang="fr-FR" sz="2400" dirty="0"/>
              <a:t>Intégration – OKAPI – Visite SOA</a:t>
            </a:r>
            <a:endParaRPr lang="fr-FR" dirty="0"/>
          </a:p>
        </p:txBody>
      </p:sp>
    </p:spTree>
    <p:extLst>
      <p:ext uri="{BB962C8B-B14F-4D97-AF65-F5344CB8AC3E}">
        <p14:creationId xmlns:p14="http://schemas.microsoft.com/office/powerpoint/2010/main" val="30933677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8" y="812801"/>
            <a:ext cx="8211757" cy="1409898"/>
          </a:xfrm>
        </p:spPr>
        <p:txBody>
          <a:bodyPr>
            <a:normAutofit/>
          </a:bodyPr>
          <a:lstStyle/>
          <a:p>
            <a:r>
              <a:rPr lang="fr-FR" sz="2800" dirty="0"/>
              <a:t>Programmation des IDP – Ouvrages voisins (1)</a:t>
            </a:r>
          </a:p>
        </p:txBody>
      </p:sp>
      <p:sp>
        <p:nvSpPr>
          <p:cNvPr id="3" name="ZoneTexte 2">
            <a:extLst>
              <a:ext uri="{FF2B5EF4-FFF2-40B4-BE49-F238E27FC236}">
                <a16:creationId xmlns:a16="http://schemas.microsoft.com/office/drawing/2014/main" id="{88AAA7A7-CEB5-46FB-998B-7FE97A110482}"/>
              </a:ext>
            </a:extLst>
          </p:cNvPr>
          <p:cNvSpPr txBox="1"/>
          <p:nvPr/>
        </p:nvSpPr>
        <p:spPr>
          <a:xfrm>
            <a:off x="566555" y="2843935"/>
            <a:ext cx="8100900" cy="2585323"/>
          </a:xfrm>
          <a:prstGeom prst="rect">
            <a:avLst/>
          </a:prstGeom>
          <a:noFill/>
        </p:spPr>
        <p:txBody>
          <a:bodyPr wrap="square" rtlCol="0">
            <a:spAutoFit/>
          </a:bodyPr>
          <a:lstStyle/>
          <a:p>
            <a:pPr algn="l"/>
            <a:r>
              <a:rPr lang="fr-FR" sz="1800" dirty="0">
                <a:solidFill>
                  <a:schemeClr val="tx2"/>
                </a:solidFill>
                <a:effectLst/>
                <a:latin typeface="Arial" panose="020B0604020202020204" pitchFamily="34" charset="0"/>
                <a:ea typeface="Calibri" panose="020F0502020204030204" pitchFamily="34" charset="0"/>
              </a:rPr>
              <a:t>Serait-il possible de regrouper les interventions d'IDP des ouvrages voisins situés sur un itinéraire de déviation construit à une même époque (la période peut s'étendre à 9 ans) ?</a:t>
            </a:r>
            <a:endParaRPr lang="fr-FR" sz="18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800" dirty="0">
                <a:solidFill>
                  <a:schemeClr val="tx2"/>
                </a:solidFill>
                <a:effectLst/>
                <a:latin typeface="Arial" panose="020B0604020202020204" pitchFamily="34" charset="0"/>
                <a:ea typeface="Times New Roman" panose="02020603050405020304" pitchFamily="18" charset="0"/>
              </a:rPr>
              <a:t>RD26B : OA0039, OA0521, OA769, OA770, OA771, OA772, OA773</a:t>
            </a:r>
            <a:endParaRPr lang="fr-FR" sz="18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800" dirty="0">
                <a:solidFill>
                  <a:schemeClr val="tx2"/>
                </a:solidFill>
                <a:effectLst/>
                <a:latin typeface="Arial" panose="020B0604020202020204" pitchFamily="34" charset="0"/>
                <a:ea typeface="Times New Roman" panose="02020603050405020304" pitchFamily="18" charset="0"/>
              </a:rPr>
              <a:t>RD820 : OA1468, OA1467, OA1466</a:t>
            </a:r>
            <a:endParaRPr lang="fr-FR" sz="1800" dirty="0">
              <a:solidFill>
                <a:schemeClr val="tx2"/>
              </a:solidFill>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FR" sz="1800" dirty="0">
                <a:solidFill>
                  <a:schemeClr val="tx2"/>
                </a:solidFill>
                <a:effectLst/>
                <a:latin typeface="Arial" panose="020B0604020202020204" pitchFamily="34" charset="0"/>
                <a:ea typeface="Times New Roman" panose="02020603050405020304" pitchFamily="18" charset="0"/>
              </a:rPr>
              <a:t>RD926E : OA1666 à 1673 ( sur 2 ou 3 années)</a:t>
            </a:r>
            <a:endParaRPr lang="fr-FR" sz="1800" dirty="0">
              <a:solidFill>
                <a:schemeClr val="tx2"/>
              </a:solidFill>
              <a:effectLst/>
              <a:latin typeface="Calibri" panose="020F0502020204030204" pitchFamily="34" charset="0"/>
              <a:ea typeface="Calibri" panose="020F0502020204030204" pitchFamily="34" charset="0"/>
            </a:endParaRPr>
          </a:p>
          <a:p>
            <a:pPr algn="l"/>
            <a:endParaRPr lang="fr-FR" sz="1800" dirty="0">
              <a:solidFill>
                <a:schemeClr val="tx2"/>
              </a:solidFill>
              <a:effectLst/>
              <a:latin typeface="Calibri" panose="020F0502020204030204" pitchFamily="34" charset="0"/>
              <a:ea typeface="Calibri" panose="020F0502020204030204" pitchFamily="34" charset="0"/>
            </a:endParaRPr>
          </a:p>
        </p:txBody>
      </p:sp>
      <p:sp>
        <p:nvSpPr>
          <p:cNvPr id="5" name="Espace réservé de la date 3">
            <a:extLst>
              <a:ext uri="{FF2B5EF4-FFF2-40B4-BE49-F238E27FC236}">
                <a16:creationId xmlns:a16="http://schemas.microsoft.com/office/drawing/2014/main" id="{DB06D782-645B-13EF-2822-359EF4E83297}"/>
              </a:ext>
            </a:extLst>
          </p:cNvPr>
          <p:cNvSpPr>
            <a:spLocks noGrp="1"/>
          </p:cNvSpPr>
          <p:nvPr>
            <p:ph type="dt" sz="half" idx="2"/>
          </p:nvPr>
        </p:nvSpPr>
        <p:spPr>
          <a:xfrm>
            <a:off x="1106615" y="6207969"/>
            <a:ext cx="7790941" cy="476250"/>
          </a:xfrm>
        </p:spPr>
        <p:txBody>
          <a:bodyPr/>
          <a:lstStyle/>
          <a:p>
            <a:r>
              <a:rPr lang="fr-FR" dirty="0">
                <a:effectLst/>
                <a:latin typeface="Calibri" panose="020F0502020204030204" pitchFamily="34" charset="0"/>
                <a:ea typeface="Calibri" panose="020F0502020204030204" pitchFamily="34" charset="0"/>
              </a:rPr>
              <a:t>Demande – Mail du 08/09/23 </a:t>
            </a:r>
          </a:p>
          <a:p>
            <a:endParaRPr lang="fr-FR" dirty="0"/>
          </a:p>
        </p:txBody>
      </p:sp>
    </p:spTree>
    <p:extLst>
      <p:ext uri="{BB962C8B-B14F-4D97-AF65-F5344CB8AC3E}">
        <p14:creationId xmlns:p14="http://schemas.microsoft.com/office/powerpoint/2010/main" val="311744231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8" y="812801"/>
            <a:ext cx="8211757" cy="1409898"/>
          </a:xfrm>
        </p:spPr>
        <p:txBody>
          <a:bodyPr>
            <a:normAutofit/>
          </a:bodyPr>
          <a:lstStyle/>
          <a:p>
            <a:r>
              <a:rPr lang="fr-FR" sz="2800" dirty="0"/>
              <a:t>Programmation des IDP – Ouvrages voisins (2)</a:t>
            </a:r>
          </a:p>
        </p:txBody>
      </p:sp>
      <p:sp>
        <p:nvSpPr>
          <p:cNvPr id="4" name="Espace réservé de la date 3">
            <a:extLst>
              <a:ext uri="{FF2B5EF4-FFF2-40B4-BE49-F238E27FC236}">
                <a16:creationId xmlns:a16="http://schemas.microsoft.com/office/drawing/2014/main" id="{3D0A9651-85C7-6291-2121-F0A9DCF55800}"/>
              </a:ext>
            </a:extLst>
          </p:cNvPr>
          <p:cNvSpPr txBox="1">
            <a:spLocks/>
          </p:cNvSpPr>
          <p:nvPr/>
        </p:nvSpPr>
        <p:spPr>
          <a:xfrm>
            <a:off x="838201" y="6253469"/>
            <a:ext cx="8211756" cy="476250"/>
          </a:xfrm>
          <a:prstGeom prst="rect">
            <a:avLst/>
          </a:prstGeom>
        </p:spPr>
        <p:txBody>
          <a:bodyPr/>
          <a:lstStyle>
            <a:defPPr>
              <a:defRPr lang="fr-FR"/>
            </a:defPPr>
            <a:lvl1pPr algn="r" rtl="0" fontAlgn="base">
              <a:spcBef>
                <a:spcPct val="50000"/>
              </a:spcBef>
              <a:spcAft>
                <a:spcPct val="0"/>
              </a:spcAft>
              <a:defRPr kumimoji="1" sz="2400" b="1" kern="1200">
                <a:solidFill>
                  <a:srgbClr val="C00000"/>
                </a:solidFill>
                <a:latin typeface="Arial" charset="0"/>
                <a:ea typeface="+mn-ea"/>
                <a:cs typeface="+mn-cs"/>
              </a:defRPr>
            </a:lvl1pPr>
            <a:lvl2pPr marL="457200" algn="ctr" rtl="0" fontAlgn="base">
              <a:spcBef>
                <a:spcPct val="50000"/>
              </a:spcBef>
              <a:spcAft>
                <a:spcPct val="0"/>
              </a:spcAft>
              <a:defRPr kumimoji="1" sz="2400" kern="1200">
                <a:solidFill>
                  <a:schemeClr val="bg2"/>
                </a:solidFill>
                <a:latin typeface="Arial" charset="0"/>
                <a:ea typeface="+mn-ea"/>
                <a:cs typeface="+mn-cs"/>
              </a:defRPr>
            </a:lvl2pPr>
            <a:lvl3pPr marL="914400" algn="ctr" rtl="0" fontAlgn="base">
              <a:spcBef>
                <a:spcPct val="50000"/>
              </a:spcBef>
              <a:spcAft>
                <a:spcPct val="0"/>
              </a:spcAft>
              <a:defRPr kumimoji="1" sz="2400" kern="1200">
                <a:solidFill>
                  <a:schemeClr val="bg2"/>
                </a:solidFill>
                <a:latin typeface="Arial" charset="0"/>
                <a:ea typeface="+mn-ea"/>
                <a:cs typeface="+mn-cs"/>
              </a:defRPr>
            </a:lvl3pPr>
            <a:lvl4pPr marL="1371600" algn="ctr" rtl="0" fontAlgn="base">
              <a:spcBef>
                <a:spcPct val="50000"/>
              </a:spcBef>
              <a:spcAft>
                <a:spcPct val="0"/>
              </a:spcAft>
              <a:defRPr kumimoji="1" sz="2400" kern="1200">
                <a:solidFill>
                  <a:schemeClr val="bg2"/>
                </a:solidFill>
                <a:latin typeface="Arial" charset="0"/>
                <a:ea typeface="+mn-ea"/>
                <a:cs typeface="+mn-cs"/>
              </a:defRPr>
            </a:lvl4pPr>
            <a:lvl5pPr marL="1828800" algn="ctr" rtl="0" fontAlgn="base">
              <a:spcBef>
                <a:spcPct val="50000"/>
              </a:spcBef>
              <a:spcAft>
                <a:spcPct val="0"/>
              </a:spcAft>
              <a:defRPr kumimoji="1" sz="2400" kern="1200">
                <a:solidFill>
                  <a:schemeClr val="bg2"/>
                </a:solidFill>
                <a:latin typeface="Arial" charset="0"/>
                <a:ea typeface="+mn-ea"/>
                <a:cs typeface="+mn-cs"/>
              </a:defRPr>
            </a:lvl5pPr>
            <a:lvl6pPr marL="2286000" algn="l" defTabSz="914400" rtl="0" eaLnBrk="1" latinLnBrk="0" hangingPunct="1">
              <a:defRPr kumimoji="1" sz="2400" kern="1200">
                <a:solidFill>
                  <a:schemeClr val="bg2"/>
                </a:solidFill>
                <a:latin typeface="Arial" charset="0"/>
                <a:ea typeface="+mn-ea"/>
                <a:cs typeface="+mn-cs"/>
              </a:defRPr>
            </a:lvl6pPr>
            <a:lvl7pPr marL="2743200" algn="l" defTabSz="914400" rtl="0" eaLnBrk="1" latinLnBrk="0" hangingPunct="1">
              <a:defRPr kumimoji="1" sz="2400" kern="1200">
                <a:solidFill>
                  <a:schemeClr val="bg2"/>
                </a:solidFill>
                <a:latin typeface="Arial" charset="0"/>
                <a:ea typeface="+mn-ea"/>
                <a:cs typeface="+mn-cs"/>
              </a:defRPr>
            </a:lvl7pPr>
            <a:lvl8pPr marL="3200400" algn="l" defTabSz="914400" rtl="0" eaLnBrk="1" latinLnBrk="0" hangingPunct="1">
              <a:defRPr kumimoji="1" sz="2400" kern="1200">
                <a:solidFill>
                  <a:schemeClr val="bg2"/>
                </a:solidFill>
                <a:latin typeface="Arial" charset="0"/>
                <a:ea typeface="+mn-ea"/>
                <a:cs typeface="+mn-cs"/>
              </a:defRPr>
            </a:lvl8pPr>
            <a:lvl9pPr marL="3657600" algn="l" defTabSz="914400" rtl="0" eaLnBrk="1" latinLnBrk="0" hangingPunct="1">
              <a:defRPr kumimoji="1" sz="2400" kern="1200">
                <a:solidFill>
                  <a:schemeClr val="bg2"/>
                </a:solidFill>
                <a:latin typeface="Arial" charset="0"/>
                <a:ea typeface="+mn-ea"/>
                <a:cs typeface="+mn-cs"/>
              </a:defRPr>
            </a:lvl9pPr>
          </a:lstStyle>
          <a:p>
            <a:r>
              <a:rPr lang="fr-FR" dirty="0">
                <a:latin typeface="Calibri" panose="020F0502020204030204" pitchFamily="34" charset="0"/>
                <a:ea typeface="Calibri" panose="020F0502020204030204" pitchFamily="34" charset="0"/>
              </a:rPr>
              <a:t>Constituer des paquets OKAPI homogènes : localisation-date </a:t>
            </a:r>
          </a:p>
          <a:p>
            <a:endParaRPr lang="fr-FR" dirty="0"/>
          </a:p>
        </p:txBody>
      </p:sp>
      <p:pic>
        <p:nvPicPr>
          <p:cNvPr id="8" name="Image 7">
            <a:extLst>
              <a:ext uri="{FF2B5EF4-FFF2-40B4-BE49-F238E27FC236}">
                <a16:creationId xmlns:a16="http://schemas.microsoft.com/office/drawing/2014/main" id="{4ACB6EFA-15FA-F15D-A3C8-A2DE7DDA4A40}"/>
              </a:ext>
            </a:extLst>
          </p:cNvPr>
          <p:cNvPicPr>
            <a:picLocks noChangeAspect="1"/>
          </p:cNvPicPr>
          <p:nvPr/>
        </p:nvPicPr>
        <p:blipFill>
          <a:blip r:embed="rId2"/>
          <a:stretch>
            <a:fillRect/>
          </a:stretch>
        </p:blipFill>
        <p:spPr>
          <a:xfrm>
            <a:off x="1401097" y="2555889"/>
            <a:ext cx="6623633" cy="3602515"/>
          </a:xfrm>
          <a:prstGeom prst="rect">
            <a:avLst/>
          </a:prstGeom>
        </p:spPr>
      </p:pic>
    </p:spTree>
    <p:extLst>
      <p:ext uri="{BB962C8B-B14F-4D97-AF65-F5344CB8AC3E}">
        <p14:creationId xmlns:p14="http://schemas.microsoft.com/office/powerpoint/2010/main" val="302131122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854</Words>
  <Application>Microsoft Office PowerPoint</Application>
  <PresentationFormat>Affichage à l'écran (4:3)</PresentationFormat>
  <Paragraphs>84</Paragraphs>
  <Slides>19</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Arial Rounded MT Bold</vt:lpstr>
      <vt:lpstr>Calibri</vt:lpstr>
      <vt:lpstr>Perpetua</vt:lpstr>
      <vt:lpstr>Symbol</vt:lpstr>
      <vt:lpstr>Times New Roman</vt:lpstr>
      <vt:lpstr>Wingdings</vt:lpstr>
      <vt:lpstr>Wingdings 2</vt:lpstr>
      <vt:lpstr>Wingdings 3</vt:lpstr>
      <vt:lpstr>Capitaux</vt:lpstr>
      <vt:lpstr>Présentation PowerPoint</vt:lpstr>
      <vt:lpstr>Sommaire</vt:lpstr>
      <vt:lpstr>Demandes d’action Pont ES (1) </vt:lpstr>
      <vt:lpstr>Demandes d’action ES (2) </vt:lpstr>
      <vt:lpstr>Demandes d’action ES (3) </vt:lpstr>
      <vt:lpstr>Demandes d’action ES (4) </vt:lpstr>
      <vt:lpstr>Demandes d’action ES (5) </vt:lpstr>
      <vt:lpstr>Programmation des IDP – Ouvrages voisins (1)</vt:lpstr>
      <vt:lpstr>Programmation des IDP – Ouvrages voisins (2)</vt:lpstr>
      <vt:lpstr>Thématiques sur les visites (1)</vt:lpstr>
      <vt:lpstr>Thématiques sur les visites (2)</vt:lpstr>
      <vt:lpstr>Thématiques sur les visites (3)</vt:lpstr>
      <vt:lpstr>Sauvegarde des paramètres OKAPI (1)</vt:lpstr>
      <vt:lpstr>Sauvegarde des paramètres OKAPI (2)</vt:lpstr>
      <vt:lpstr>Réalisation d’un pilote OPF</vt:lpstr>
      <vt:lpstr>Mise en place AZURE-AD</vt:lpstr>
      <vt:lpstr>Evolution PV-PONT 2024 (1)</vt:lpstr>
      <vt:lpstr>Evolution PV-PONT 2024 (2)</vt:lpstr>
      <vt:lpstr>Evolution PV-PONT 2024 (3)</vt:lpstr>
    </vt:vector>
  </TitlesOfParts>
  <Company>Conseil Général du Finistère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dc:creator>
  <cp:lastModifiedBy>Frederic ALLEZ</cp:lastModifiedBy>
  <cp:revision>599</cp:revision>
  <cp:lastPrinted>2017-01-16T08:56:59Z</cp:lastPrinted>
  <dcterms:created xsi:type="dcterms:W3CDTF">2004-03-22T09:00:28Z</dcterms:created>
  <dcterms:modified xsi:type="dcterms:W3CDTF">2023-09-21T15:21:28Z</dcterms:modified>
</cp:coreProperties>
</file>